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1" r:id="rId2"/>
    <p:sldId id="281" r:id="rId3"/>
    <p:sldId id="282" r:id="rId4"/>
    <p:sldId id="287" r:id="rId5"/>
    <p:sldId id="288" r:id="rId6"/>
    <p:sldId id="304" r:id="rId7"/>
    <p:sldId id="289" r:id="rId8"/>
    <p:sldId id="290" r:id="rId9"/>
    <p:sldId id="299" r:id="rId10"/>
    <p:sldId id="284" r:id="rId11"/>
    <p:sldId id="300" r:id="rId12"/>
    <p:sldId id="280" r:id="rId13"/>
    <p:sldId id="301" r:id="rId14"/>
    <p:sldId id="302" r:id="rId15"/>
    <p:sldId id="291" r:id="rId16"/>
    <p:sldId id="303" r:id="rId17"/>
    <p:sldId id="295" r:id="rId18"/>
    <p:sldId id="296" r:id="rId19"/>
    <p:sldId id="297" r:id="rId20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5" autoAdjust="0"/>
    <p:restoredTop sz="94706" autoAdjust="0"/>
  </p:normalViewPr>
  <p:slideViewPr>
    <p:cSldViewPr snapToGrid="0">
      <p:cViewPr>
        <p:scale>
          <a:sx n="100" d="100"/>
          <a:sy n="100" d="100"/>
        </p:scale>
        <p:origin x="-366" y="-85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ED9B38-3B2C-499F-B1DF-08089C0C689D}" type="datetime1">
              <a:rPr lang="fr-FR" smtClean="0"/>
              <a:t>27/05/2021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5D9EE4-FD73-441F-9FE4-28084827734D}" type="datetime1">
              <a:rPr lang="fr-FR" noProof="0" smtClean="0"/>
              <a:t>27/05/2021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31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 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Connecteur droit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e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Connecteur droit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e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Connecteur droit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Connecteur droit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e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Connecteur droit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e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Connecteur droit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Connecteur droit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cxnSp>
        <p:nvCxnSpPr>
          <p:cNvPr id="58" name="Connecteur droit 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A176B0-965F-4544-9616-EE8544EE860F}" type="datetime1">
              <a:rPr lang="fr-FR" noProof="0" smtClean="0"/>
              <a:t>27/05/2021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5A31EB-8F5C-49D8-8080-687668AB0A8C}" type="datetime1">
              <a:rPr lang="fr-FR" noProof="0" smtClean="0"/>
              <a:t>27/05/2021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6FA4CD-DBE0-4CD8-AEA3-2D799EE913BB}" type="datetime1">
              <a:rPr lang="fr-FR" noProof="0" smtClean="0"/>
              <a:t>27/05/2021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 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Connecteur droit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e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Connecteur droit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e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Connecteur droit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Connecteur droit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e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Connecteur droit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e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Connecteur droit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Connecteur droit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58" name="Connecteur droit 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82A9C6-3B25-49D1-863F-791EDBD0D7D5}" type="datetime1">
              <a:rPr lang="fr-FR" noProof="0" smtClean="0"/>
              <a:t>27/05/2021</a:t>
            </a:fld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A54AC9-7D47-4695-A129-61BA9779EB6D}" type="datetime1">
              <a:rPr lang="fr-FR" noProof="0" smtClean="0"/>
              <a:t>27/05/2021</a:t>
            </a:fld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F5F17E-FFD4-4872-AC74-0DC9CC658C9B}" type="datetime1">
              <a:rPr lang="fr-FR" noProof="0" smtClean="0"/>
              <a:t>27/05/2021</a:t>
            </a:fld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e 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Connecteur droit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e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Connecteur droit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e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Connecteur droit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Connecteur droit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Connecteur droit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Connecteur droit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Connecteur droit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Connecteur droit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e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Connecteur droit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e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Connecteur droit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Connecteur droit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Connecteur droit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necteur droit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necteur droit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Connecteur droit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 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Espace réservé du pied de page 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12" name="Espace réservé de la date 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CEC4A0-C81D-4419-8162-7B2ED7F46E28}" type="datetime1">
              <a:rPr lang="fr-FR" noProof="0" smtClean="0"/>
              <a:t>27/05/2021</a:t>
            </a:fld>
            <a:endParaRPr lang="fr-FR" noProof="0"/>
          </a:p>
        </p:txBody>
      </p:sp>
      <p:sp>
        <p:nvSpPr>
          <p:cNvPr id="214" name="Espace réservé du numéro de diapositive 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 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Connecteur droit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e 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Connecteur droit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e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Connecteur droit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cteur droit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Connecteur droit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e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Connecteur droit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e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Connecteur droit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Connecteur droit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 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60" name="Connecteur droit 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75B3617-D427-45E8-BE98-B12BF76A8059}" type="datetime1">
              <a:rPr lang="fr-FR" noProof="0" smtClean="0"/>
              <a:t>27/05/2021</a:t>
            </a:fld>
            <a:endParaRPr lang="fr-FR" noProof="0"/>
          </a:p>
        </p:txBody>
      </p:sp>
      <p:sp>
        <p:nvSpPr>
          <p:cNvPr id="8" name="Espace réservé du numéro de diapositive 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 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Connecteur droit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e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Connecteur droit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e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Connecteur droit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Connecteur droit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 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Connecteur droit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e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Connecteur droit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Connecteur droit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59" name="Connecteur droit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 hasCustomPrompt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e 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Connecteur droit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e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Connecteur droit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e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Connecteur droit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cteur droit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necteur droit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necteur droit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necteur droit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Connecteur droit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e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Connecteur droit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e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Connecteur droit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Connecteur droit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cxnSp>
        <p:nvCxnSpPr>
          <p:cNvPr id="148" name="Connecteur droit 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43BA60B4-2820-4CAD-9F04-053483DCA915}" type="datetime1">
              <a:rPr lang="fr-FR" noProof="0" smtClean="0"/>
              <a:t>27/05/2021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370114" y="5989259"/>
            <a:ext cx="9604310" cy="57932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ROBO Solène (DES)</a:t>
            </a:r>
          </a:p>
          <a:p>
            <a:r>
              <a:rPr lang="fr-FR" dirty="0"/>
              <a:t>Staff du 11/05/2021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537" y="385490"/>
            <a:ext cx="8455441" cy="41995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AAD5A2-80C5-4758-BD7F-9D4AC6BB0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4" y="385490"/>
            <a:ext cx="1209273" cy="11836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8D6747-A944-45C7-BDA6-864B8CBAC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0978" y="225076"/>
            <a:ext cx="1755279" cy="19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7" y="766793"/>
            <a:ext cx="4985498" cy="47704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337" y="766793"/>
            <a:ext cx="5348139" cy="47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3DFD357-93C0-45D5-B811-DC0A88FB4A38}"/>
              </a:ext>
            </a:extLst>
          </p:cNvPr>
          <p:cNvSpPr txBox="1"/>
          <p:nvPr/>
        </p:nvSpPr>
        <p:spPr>
          <a:xfrm>
            <a:off x="6842231" y="3883842"/>
            <a:ext cx="483757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/>
              <a:t>Groupe poursuite de l’anticoagulation : </a:t>
            </a:r>
          </a:p>
          <a:p>
            <a:endParaRPr lang="fr-FR" sz="1400" u="sng" dirty="0"/>
          </a:p>
          <a:p>
            <a:pPr marL="285750" indent="-285750">
              <a:buFontTx/>
              <a:buChar char="-"/>
            </a:pPr>
            <a:r>
              <a:rPr lang="fr-FR" sz="1400" dirty="0"/>
              <a:t>Plus d’angioplasties avec stent actif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/>
              <a:t>Plus de voies radiales 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/>
              <a:t>Moins de traitements antithrombotiques avant ou pendant l’angioplastie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/>
              <a:t>Moins de traitements anticoagulants pendant le séjour hospitalier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/>
              <a:t>Plus de trithérapies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906D33-1748-4ED4-ACE8-271D8356B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31" y="0"/>
            <a:ext cx="4753804" cy="377656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3" y="0"/>
            <a:ext cx="3670207" cy="35064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3" y="3506459"/>
            <a:ext cx="3670207" cy="335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882B7B-B690-4641-ACF8-E6054642D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371" y="223357"/>
            <a:ext cx="2413696" cy="451957"/>
          </a:xfrm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78EC3AF7-E4A8-4D2E-880F-861DD4334436}"/>
              </a:ext>
            </a:extLst>
          </p:cNvPr>
          <p:cNvSpPr txBox="1">
            <a:spLocks/>
          </p:cNvSpPr>
          <p:nvPr/>
        </p:nvSpPr>
        <p:spPr>
          <a:xfrm>
            <a:off x="7906160" y="1021397"/>
            <a:ext cx="3999893" cy="2273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u="sng" dirty="0"/>
              <a:t>CJP</a:t>
            </a:r>
            <a:r>
              <a:rPr lang="fr-FR" dirty="0"/>
              <a:t>:</a:t>
            </a:r>
          </a:p>
          <a:p>
            <a:pPr>
              <a:buClr>
                <a:schemeClr val="bg1"/>
              </a:buClr>
            </a:pPr>
            <a:r>
              <a:rPr lang="fr-FR" b="1" dirty="0"/>
              <a:t>Pas de différence significative entre les groupes avant et après ajustement sur les nombreux facteurs de confusion</a:t>
            </a:r>
            <a:endParaRPr lang="fr-FR" dirty="0"/>
          </a:p>
          <a:p>
            <a:pPr marL="342900" indent="-342900">
              <a:buClr>
                <a:schemeClr val="bg1"/>
              </a:buClr>
              <a:buFont typeface="Arial" pitchFamily="34" charset="0"/>
              <a:buChar char="•"/>
            </a:pPr>
            <a:endParaRPr lang="fr-FR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78EC3AF7-E4A8-4D2E-880F-861DD4334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6161" y="3279234"/>
            <a:ext cx="3657600" cy="228595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u="sng" dirty="0"/>
              <a:t>CJS</a:t>
            </a:r>
            <a:r>
              <a:rPr lang="fr-FR" dirty="0"/>
              <a:t>: </a:t>
            </a:r>
          </a:p>
          <a:p>
            <a:pPr>
              <a:buClr>
                <a:schemeClr val="bg1"/>
              </a:buClr>
            </a:pPr>
            <a:r>
              <a:rPr lang="fr-FR" b="1" dirty="0"/>
              <a:t>Pas de différence</a:t>
            </a:r>
            <a:r>
              <a:rPr lang="fr-FR" dirty="0"/>
              <a:t> </a:t>
            </a:r>
            <a:r>
              <a:rPr lang="fr-FR" b="1" dirty="0"/>
              <a:t>significative entre les groupes avant et après ajustement sur les nombreux facteurs de confusion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C776B0-1D9C-4534-A11B-FA4EADEE3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951" y="0"/>
            <a:ext cx="3168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882B7B-B690-4641-ACF8-E6054642D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371" y="223357"/>
            <a:ext cx="2413696" cy="451957"/>
          </a:xfrm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78EC3AF7-E4A8-4D2E-880F-861DD4334436}"/>
              </a:ext>
            </a:extLst>
          </p:cNvPr>
          <p:cNvSpPr txBox="1">
            <a:spLocks/>
          </p:cNvSpPr>
          <p:nvPr/>
        </p:nvSpPr>
        <p:spPr>
          <a:xfrm>
            <a:off x="7906160" y="1021397"/>
            <a:ext cx="3999893" cy="2273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u="sng" dirty="0"/>
              <a:t>CJP</a:t>
            </a:r>
            <a:r>
              <a:rPr lang="fr-FR" dirty="0"/>
              <a:t>:</a:t>
            </a:r>
          </a:p>
          <a:p>
            <a:pPr>
              <a:buClr>
                <a:schemeClr val="bg1"/>
              </a:buClr>
            </a:pPr>
            <a:r>
              <a:rPr lang="fr-FR" b="1" dirty="0"/>
              <a:t>Pas de différence significative entre les groupes avant et après ajustement sur les nombreux facteurs de confusion</a:t>
            </a:r>
            <a:endParaRPr lang="fr-FR" dirty="0"/>
          </a:p>
          <a:p>
            <a:pPr marL="342900" indent="-342900">
              <a:buClr>
                <a:schemeClr val="bg1"/>
              </a:buClr>
              <a:buFont typeface="Arial" pitchFamily="34" charset="0"/>
              <a:buChar char="•"/>
            </a:pPr>
            <a:endParaRPr lang="fr-FR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78EC3AF7-E4A8-4D2E-880F-861DD4334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6160" y="3279233"/>
            <a:ext cx="3846815" cy="3448737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u="sng" dirty="0"/>
              <a:t>CJS</a:t>
            </a:r>
            <a:r>
              <a:rPr lang="fr-FR" dirty="0"/>
              <a:t>: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prstClr val="white"/>
              </a:buClr>
              <a:buSzPct val="100000"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 de différence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significative entre les groupes avant et après ajustement sur les nombreux facteurs de confusion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578538-9ED4-493E-B4EA-99BBE58F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16" y="0"/>
            <a:ext cx="437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1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analyses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fr-FR" b="1" dirty="0"/>
              <a:t>Pas d’interaction entre le type d’anticoagulant et le traitement donné pour les MACCE ou les NACCE.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fr-FR" b="1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fr-FR" b="1" dirty="0"/>
              <a:t>Mêmes résultats avec ou sans l’inclusion de l’utilisation d’HBPM, fondaparinux, GPI.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fr-FR" b="1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fr-FR" b="1" dirty="0"/>
              <a:t>Mêmes résultats avec l’inclusion de l’année dans le modèle IPTW.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fr-FR" b="1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fr-FR" b="1" dirty="0"/>
              <a:t>Durée d’hospitalisation plus longue dans le groupe I-OAC (p &lt; 0,01) avant et après ajustement sur l’année.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43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Discussion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La poursuite de l’anticoagulation était associée à un </a:t>
            </a:r>
            <a:r>
              <a:rPr lang="fr-FR" b="1" dirty="0"/>
              <a:t>risque ischémique et de saignement similaire</a:t>
            </a:r>
            <a:r>
              <a:rPr lang="fr-FR" dirty="0"/>
              <a:t> et une </a:t>
            </a:r>
            <a:r>
              <a:rPr lang="fr-FR" b="1" dirty="0"/>
              <a:t>durée d’hospitalisation plus courte </a:t>
            </a:r>
            <a:r>
              <a:rPr lang="fr-FR" dirty="0"/>
              <a:t>que l’arrêt de l’anticoagulation orale chez les patients hospitalisés pour SCA ST- suspecté et bénéficiant d’une angioplastie ou d’une procédure diagnostique </a:t>
            </a:r>
            <a:r>
              <a:rPr lang="fr-FR" dirty="0" err="1"/>
              <a:t>intracoronaire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u="sng" dirty="0"/>
              <a:t>Qu’est ce qui pourrait expliquer ces résultats ?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L’arrêt temporaire des ATC n’élimine pas son effet pendant la procédure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L’hypothétique avantage de l’arrêt des ATC oraux est finalement compensé par les relais ou l’utilisation plus importante d’autres ATC.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Le risque de saignements lors de la poursuite des ATC est limité par les pratiques actuelles (voie radiale, moins de GPI).</a:t>
            </a:r>
          </a:p>
        </p:txBody>
      </p:sp>
    </p:spTree>
    <p:extLst>
      <p:ext uri="{BB962C8B-B14F-4D97-AF65-F5344CB8AC3E}">
        <p14:creationId xmlns:p14="http://schemas.microsoft.com/office/powerpoint/2010/main" val="31515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Discussion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5399" y="1981201"/>
            <a:ext cx="9887125" cy="3809999"/>
          </a:xfrm>
        </p:spPr>
        <p:txBody>
          <a:bodyPr>
            <a:normAutofit/>
          </a:bodyPr>
          <a:lstStyle/>
          <a:p>
            <a:r>
              <a:rPr lang="fr-FR" u="sng" dirty="0"/>
              <a:t>Quelles avantages de la stratégie de poursuite ? </a:t>
            </a:r>
          </a:p>
          <a:p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Moins de risques emboliques notamment pour les patients avec des valves mécaniques 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Pas de relais qui sont pourvoyeurs de saignement (exemple FA)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Plus simple et durée d’hospitalisation moins longue donc plus rentable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74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Discussion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06500" y="1646237"/>
            <a:ext cx="10017970" cy="4742688"/>
          </a:xfrm>
        </p:spPr>
        <p:txBody>
          <a:bodyPr>
            <a:normAutofit fontScale="85000" lnSpcReduction="20000"/>
          </a:bodyPr>
          <a:lstStyle/>
          <a:p>
            <a:r>
              <a:rPr lang="fr-FR" sz="2200" u="sng" dirty="0"/>
              <a:t>Forces de l’étude :</a:t>
            </a:r>
          </a:p>
          <a:p>
            <a:pPr lvl="1"/>
            <a:r>
              <a:rPr lang="fr-FR" sz="2000" dirty="0"/>
              <a:t>Résultats comparables avec les études précédentes</a:t>
            </a:r>
          </a:p>
          <a:p>
            <a:pPr lvl="1"/>
            <a:r>
              <a:rPr lang="fr-FR" sz="2000" dirty="0"/>
              <a:t>Etude large, nationale, population réelle et données récoltées jusqu’en 2017</a:t>
            </a:r>
          </a:p>
          <a:p>
            <a:pPr lvl="1"/>
            <a:r>
              <a:rPr lang="fr-FR" sz="2000" dirty="0"/>
              <a:t>Inclut les NACO qui sont de plus en plus utilisés</a:t>
            </a:r>
          </a:p>
          <a:p>
            <a:pPr lvl="1"/>
            <a:r>
              <a:rPr lang="fr-FR" sz="2000" dirty="0"/>
              <a:t>80% de SCA confirmés donc patient à hauts risques ischémique et hémorragiques qui sont peu représentés dans les autres études.</a:t>
            </a:r>
          </a:p>
          <a:p>
            <a:endParaRPr lang="fr-FR" sz="2200" u="sng" dirty="0"/>
          </a:p>
          <a:p>
            <a:r>
              <a:rPr lang="fr-FR" sz="2200" u="sng" dirty="0"/>
              <a:t>Limites de l’étude : </a:t>
            </a:r>
          </a:p>
          <a:p>
            <a:pPr lvl="1"/>
            <a:r>
              <a:rPr lang="fr-FR" sz="2000" dirty="0"/>
              <a:t>reste une étude de registre</a:t>
            </a:r>
          </a:p>
          <a:p>
            <a:pPr lvl="1"/>
            <a:r>
              <a:rPr lang="fr-FR" sz="2000" dirty="0"/>
              <a:t>Biais de sélection ++</a:t>
            </a:r>
          </a:p>
          <a:p>
            <a:pPr lvl="1"/>
            <a:r>
              <a:rPr lang="fr-FR" sz="2000" dirty="0"/>
              <a:t>Pas de données sur l’INR, l’indication des ATC, la durée d’arrêt des ATC, dose HNF</a:t>
            </a:r>
          </a:p>
          <a:p>
            <a:pPr lvl="1"/>
            <a:r>
              <a:rPr lang="fr-FR" sz="2000" dirty="0"/>
              <a:t>Non généralisable chez certains patients (INR très élevés, assistance ventriculaire gauche)</a:t>
            </a:r>
          </a:p>
          <a:p>
            <a:pPr lvl="1"/>
            <a:r>
              <a:rPr lang="fr-FR" sz="2000" dirty="0"/>
              <a:t>Méthode de collecte des données (codages) avec risque de mauvaise information ou de données </a:t>
            </a:r>
            <a:r>
              <a:rPr lang="fr-FR" sz="2000" dirty="0" smtClean="0"/>
              <a:t>manquantes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52014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8618" y="1868386"/>
            <a:ext cx="10978572" cy="38099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2400" dirty="0"/>
              <a:t>La stratégie de </a:t>
            </a:r>
            <a:r>
              <a:rPr lang="fr-FR" sz="2400"/>
              <a:t>non interruption </a:t>
            </a:r>
            <a:r>
              <a:rPr lang="fr-FR" sz="2400" dirty="0"/>
              <a:t>de l’anticoagulation est associée à un </a:t>
            </a:r>
            <a:r>
              <a:rPr lang="fr-FR" sz="2400" b="1" dirty="0"/>
              <a:t>risque ischémique et hémorragique similaire</a:t>
            </a:r>
            <a:r>
              <a:rPr lang="fr-FR" sz="2400" dirty="0"/>
              <a:t> et à une </a:t>
            </a:r>
            <a:r>
              <a:rPr lang="fr-FR" sz="2400" b="1" dirty="0"/>
              <a:t>durée d’hospitalisation plus courte </a:t>
            </a:r>
            <a:r>
              <a:rPr lang="fr-FR" sz="2400" dirty="0"/>
              <a:t>que la stratégie d’arrêt de l’anticoagulation orale chez les patients hospitalisés pour suspicion de SCA ST- et bénéficiant d’une angioplastie ou d’une procédure diagnostique </a:t>
            </a:r>
            <a:r>
              <a:rPr lang="fr-FR" sz="2400" dirty="0" err="1"/>
              <a:t>intracoronaire</a:t>
            </a:r>
            <a:r>
              <a:rPr lang="fr-FR" sz="2400" dirty="0"/>
              <a:t>.</a:t>
            </a:r>
          </a:p>
          <a:p>
            <a:pPr marL="0" indent="0">
              <a:buNone/>
            </a:pP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8691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120900" y="1169973"/>
            <a:ext cx="9601200" cy="2743200"/>
          </a:xfrm>
        </p:spPr>
        <p:txBody>
          <a:bodyPr/>
          <a:lstStyle/>
          <a:p>
            <a:r>
              <a:rPr lang="fr-FR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4377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0343" y="1776549"/>
            <a:ext cx="10149839" cy="4014651"/>
          </a:xfrm>
        </p:spPr>
        <p:txBody>
          <a:bodyPr>
            <a:normAutofit/>
          </a:bodyPr>
          <a:lstStyle/>
          <a:p>
            <a:r>
              <a:rPr lang="fr-FR" dirty="0"/>
              <a:t>10% des patients nécessitant une intervention coronarienne percutanée (ICP) sont sous anticoagulants (ATC) oraux au long cours.</a:t>
            </a:r>
          </a:p>
          <a:p>
            <a:endParaRPr lang="fr-FR" dirty="0"/>
          </a:p>
          <a:p>
            <a:r>
              <a:rPr lang="fr-FR" dirty="0"/>
              <a:t>Quelle stratégie </a:t>
            </a:r>
            <a:r>
              <a:rPr lang="fr-FR" dirty="0" err="1"/>
              <a:t>antithrombotique</a:t>
            </a:r>
            <a:r>
              <a:rPr lang="fr-FR" dirty="0"/>
              <a:t> optimale lors d’une ICP chez les patients sous ATC oraux ?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D2ACC8-B9A6-4A41-B18E-7C3E4EB4C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700" y="3595185"/>
            <a:ext cx="2531014" cy="21754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F51A826-4FCA-DE46-98AC-FF9C81A9CEF9}"/>
              </a:ext>
            </a:extLst>
          </p:cNvPr>
          <p:cNvSpPr txBox="1"/>
          <p:nvPr/>
        </p:nvSpPr>
        <p:spPr>
          <a:xfrm>
            <a:off x="7045714" y="5025854"/>
            <a:ext cx="4541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Arrêt de l’anticoagulation</a:t>
            </a:r>
          </a:p>
          <a:p>
            <a:pPr algn="ctr"/>
            <a:r>
              <a:rPr lang="fr-FR" dirty="0"/>
              <a:t>plus de complications thromboemboliques </a:t>
            </a:r>
          </a:p>
          <a:p>
            <a:pPr algn="ctr"/>
            <a:r>
              <a:rPr lang="fr-FR" dirty="0"/>
              <a:t>et plus longue durée de séjour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7A70DD-75FE-3B4B-AA2F-E016D7EAD34A}"/>
              </a:ext>
            </a:extLst>
          </p:cNvPr>
          <p:cNvSpPr txBox="1"/>
          <p:nvPr/>
        </p:nvSpPr>
        <p:spPr>
          <a:xfrm>
            <a:off x="621299" y="5124271"/>
            <a:ext cx="389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Poursuite de l’anticoagulation</a:t>
            </a:r>
          </a:p>
          <a:p>
            <a:pPr algn="ctr"/>
            <a:r>
              <a:rPr lang="fr-FR" dirty="0"/>
              <a:t>plus de saignements ? </a:t>
            </a:r>
          </a:p>
        </p:txBody>
      </p:sp>
    </p:spTree>
    <p:extLst>
      <p:ext uri="{BB962C8B-B14F-4D97-AF65-F5344CB8AC3E}">
        <p14:creationId xmlns:p14="http://schemas.microsoft.com/office/powerpoint/2010/main" val="3588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5399" y="3566258"/>
            <a:ext cx="9916551" cy="3083168"/>
          </a:xfrm>
        </p:spPr>
        <p:txBody>
          <a:bodyPr>
            <a:normAutofit/>
          </a:bodyPr>
          <a:lstStyle/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Basées sur des consensus</a:t>
            </a:r>
          </a:p>
          <a:p>
            <a:r>
              <a:rPr lang="fr-FR" dirty="0"/>
              <a:t>Pas d’essai randomisé</a:t>
            </a:r>
          </a:p>
          <a:p>
            <a:r>
              <a:rPr lang="fr-FR" dirty="0"/>
              <a:t>Quelques études observationnelles de patients sous </a:t>
            </a:r>
            <a:r>
              <a:rPr lang="fr-FR" dirty="0" err="1"/>
              <a:t>Warfarine</a:t>
            </a:r>
            <a:r>
              <a:rPr lang="fr-FR" dirty="0"/>
              <a:t> avec ICP programmée ou sous groupes d’analyse de patients inclus dans un essai sur la FA.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4746D59-D5DD-0043-B71D-1C734A63C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913" y="3021996"/>
            <a:ext cx="5362173" cy="13954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396999-28C6-4546-B8E7-4BAF7B5E8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454" y="614425"/>
            <a:ext cx="10042217" cy="19397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CB53C8F-556A-D44D-AAF4-9EEA9B76626A}"/>
              </a:ext>
            </a:extLst>
          </p:cNvPr>
          <p:cNvSpPr txBox="1"/>
          <p:nvPr/>
        </p:nvSpPr>
        <p:spPr>
          <a:xfrm>
            <a:off x="831165" y="245093"/>
            <a:ext cx="669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Recommandations européennes : poursuite de l’anticoagulation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5F2000-DED2-CF4F-98A5-A25B5359C6DC}"/>
              </a:ext>
            </a:extLst>
          </p:cNvPr>
          <p:cNvSpPr txBox="1"/>
          <p:nvPr/>
        </p:nvSpPr>
        <p:spPr>
          <a:xfrm>
            <a:off x="831165" y="2652664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Recommandations américaines : arrêt de l’anticoagulation</a:t>
            </a:r>
          </a:p>
        </p:txBody>
      </p:sp>
    </p:spTree>
    <p:extLst>
      <p:ext uri="{BB962C8B-B14F-4D97-AF65-F5344CB8AC3E}">
        <p14:creationId xmlns:p14="http://schemas.microsoft.com/office/powerpoint/2010/main" val="15942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 de l’étude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3041" y="2712722"/>
            <a:ext cx="9642566" cy="22772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dirty="0"/>
              <a:t>Comparer une stratégie de poursuite versus d’arrêt de l’anticoagulation avant coronarographie (+/- angioplastie) non programmée</a:t>
            </a:r>
          </a:p>
        </p:txBody>
      </p:sp>
    </p:spTree>
    <p:extLst>
      <p:ext uri="{BB962C8B-B14F-4D97-AF65-F5344CB8AC3E}">
        <p14:creationId xmlns:p14="http://schemas.microsoft.com/office/powerpoint/2010/main" val="64941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5400" y="1646239"/>
            <a:ext cx="9893300" cy="4424362"/>
          </a:xfrm>
        </p:spPr>
        <p:txBody>
          <a:bodyPr>
            <a:normAutofit/>
          </a:bodyPr>
          <a:lstStyle/>
          <a:p>
            <a:r>
              <a:rPr lang="fr-FR" sz="1900" dirty="0"/>
              <a:t>Etude de registre</a:t>
            </a:r>
          </a:p>
          <a:p>
            <a:r>
              <a:rPr lang="fr-FR" sz="1900" dirty="0"/>
              <a:t>Données collectées prospectivement du registre SWEDEHEART = patients admis pour SCA suspecté et ayant bénéficié d’une coronarographie de 2005 à 2017 en Suède.</a:t>
            </a:r>
          </a:p>
          <a:p>
            <a:r>
              <a:rPr lang="fr-FR" sz="1900" dirty="0" err="1"/>
              <a:t>Outcomes</a:t>
            </a:r>
            <a:r>
              <a:rPr lang="fr-FR" sz="1900" dirty="0"/>
              <a:t> collectés à partir de données de codages</a:t>
            </a:r>
            <a:endParaRPr lang="fr-FR" u="sng" dirty="0"/>
          </a:p>
          <a:p>
            <a:endParaRPr lang="fr-FR" u="sng" dirty="0"/>
          </a:p>
          <a:p>
            <a:endParaRPr lang="fr-FR" u="sng" dirty="0"/>
          </a:p>
          <a:p>
            <a:endParaRPr lang="fr-FR" u="sng" dirty="0"/>
          </a:p>
          <a:p>
            <a:pPr lvl="1"/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0F9D61D-F4D8-EE45-AC07-920B23043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030169"/>
              </p:ext>
            </p:extLst>
          </p:nvPr>
        </p:nvGraphicFramePr>
        <p:xfrm>
          <a:off x="1129030" y="3858420"/>
          <a:ext cx="10226040" cy="1828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113020">
                  <a:extLst>
                    <a:ext uri="{9D8B030D-6E8A-4147-A177-3AD203B41FA5}">
                      <a16:colId xmlns:a16="http://schemas.microsoft.com/office/drawing/2014/main" val="598344390"/>
                    </a:ext>
                  </a:extLst>
                </a:gridCol>
                <a:gridCol w="5113020">
                  <a:extLst>
                    <a:ext uri="{9D8B030D-6E8A-4147-A177-3AD203B41FA5}">
                      <a16:colId xmlns:a16="http://schemas.microsoft.com/office/drawing/2014/main" val="8150397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Critères d’inclusion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Critères d’exclusion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082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lvl="1" indent="-285750">
                        <a:buFontTx/>
                        <a:buChar char="-"/>
                      </a:pPr>
                      <a:r>
                        <a:rPr lang="fr-FR" dirty="0"/>
                        <a:t>ATC oral (</a:t>
                      </a:r>
                      <a:r>
                        <a:rPr lang="fr-FR" dirty="0" err="1"/>
                        <a:t>warfarin</a:t>
                      </a:r>
                      <a:r>
                        <a:rPr lang="fr-FR" dirty="0"/>
                        <a:t>, </a:t>
                      </a:r>
                      <a:r>
                        <a:rPr lang="fr-FR" dirty="0" err="1"/>
                        <a:t>dabigatran</a:t>
                      </a:r>
                      <a:r>
                        <a:rPr lang="fr-FR" dirty="0"/>
                        <a:t>, </a:t>
                      </a:r>
                      <a:r>
                        <a:rPr lang="fr-FR" dirty="0" err="1"/>
                        <a:t>rivaroxaban</a:t>
                      </a:r>
                      <a:r>
                        <a:rPr lang="fr-FR" dirty="0"/>
                        <a:t> ou </a:t>
                      </a:r>
                      <a:r>
                        <a:rPr lang="fr-FR" dirty="0" err="1"/>
                        <a:t>apixaban</a:t>
                      </a:r>
                      <a:r>
                        <a:rPr lang="fr-FR" dirty="0"/>
                        <a:t>)</a:t>
                      </a:r>
                    </a:p>
                    <a:p>
                      <a:pPr marL="742950" lvl="1" indent="-285750">
                        <a:buFontTx/>
                        <a:buChar char="-"/>
                      </a:pPr>
                      <a:endParaRPr lang="fr-FR" dirty="0"/>
                    </a:p>
                    <a:p>
                      <a:pPr marL="742950" lvl="1" indent="-285750">
                        <a:buFontTx/>
                        <a:buChar char="-"/>
                      </a:pPr>
                      <a:r>
                        <a:rPr lang="fr-FR" dirty="0"/>
                        <a:t>Angioplastie ou FFR ou </a:t>
                      </a:r>
                      <a:r>
                        <a:rPr lang="fr-FR" dirty="0" err="1"/>
                        <a:t>iFR</a:t>
                      </a:r>
                      <a:r>
                        <a:rPr lang="fr-FR" dirty="0"/>
                        <a:t> ou imagerie </a:t>
                      </a:r>
                      <a:r>
                        <a:rPr lang="fr-FR" dirty="0" err="1"/>
                        <a:t>endocoronaire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0" lvl="1" indent="-285750">
                        <a:buFontTx/>
                        <a:buChar char="-"/>
                      </a:pPr>
                      <a:r>
                        <a:rPr lang="fr-FR" b="1" dirty="0"/>
                        <a:t>Coronarographie seule</a:t>
                      </a:r>
                    </a:p>
                    <a:p>
                      <a:pPr marL="742950" lvl="1" indent="-285750">
                        <a:buFontTx/>
                        <a:buChar char="-"/>
                      </a:pPr>
                      <a:endParaRPr lang="fr-FR" b="1" dirty="0"/>
                    </a:p>
                    <a:p>
                      <a:pPr marL="742950" lvl="1" indent="-285750">
                        <a:buFontTx/>
                        <a:buChar char="-"/>
                      </a:pPr>
                      <a:r>
                        <a:rPr lang="fr-FR" dirty="0"/>
                        <a:t>STEMI, dissection aortique, complications de pontage, ACR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616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0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D01E87-69D5-F042-99CB-90606404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1B1677-8BC7-5649-86FE-1B94F06660B9}"/>
              </a:ext>
            </a:extLst>
          </p:cNvPr>
          <p:cNvSpPr/>
          <p:nvPr/>
        </p:nvSpPr>
        <p:spPr>
          <a:xfrm>
            <a:off x="3048000" y="2228671"/>
            <a:ext cx="69400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u="sng" dirty="0"/>
              <a:t>2 Groupes : </a:t>
            </a:r>
          </a:p>
          <a:p>
            <a:endParaRPr lang="fr-FR" sz="2000" u="sng" dirty="0"/>
          </a:p>
          <a:p>
            <a:pPr marL="742950" lvl="1" indent="-285750">
              <a:buFontTx/>
              <a:buChar char="-"/>
            </a:pPr>
            <a:r>
              <a:rPr lang="fr-FR" sz="2000" b="1" dirty="0"/>
              <a:t>Poursuite de l’anticoagulant : </a:t>
            </a:r>
            <a:r>
              <a:rPr lang="fr-FR" sz="2000" b="1" dirty="0" err="1"/>
              <a:t>Uninterrupted</a:t>
            </a:r>
            <a:r>
              <a:rPr lang="fr-FR" sz="2000" b="1" dirty="0"/>
              <a:t> OAC</a:t>
            </a:r>
          </a:p>
          <a:p>
            <a:pPr lvl="1" algn="ctr"/>
            <a:r>
              <a:rPr lang="fr-FR" sz="2000" b="1" dirty="0"/>
              <a:t> U-OAC</a:t>
            </a:r>
          </a:p>
          <a:p>
            <a:pPr marL="742950" lvl="1" indent="-285750">
              <a:buFontTx/>
              <a:buChar char="-"/>
            </a:pPr>
            <a:endParaRPr lang="fr-FR" sz="2000" b="1" dirty="0"/>
          </a:p>
          <a:p>
            <a:pPr marL="742950" lvl="1" indent="-285750">
              <a:buFontTx/>
              <a:buChar char="-"/>
            </a:pPr>
            <a:r>
              <a:rPr lang="fr-FR" sz="2000" b="1" dirty="0"/>
              <a:t>Arrêt de l’anticoagulant : </a:t>
            </a:r>
            <a:r>
              <a:rPr lang="fr-FR" sz="2000" b="1" dirty="0" err="1"/>
              <a:t>Interrupted</a:t>
            </a:r>
            <a:r>
              <a:rPr lang="fr-FR" sz="2000" b="1" dirty="0"/>
              <a:t>-OAC </a:t>
            </a:r>
          </a:p>
          <a:p>
            <a:pPr lvl="1" algn="ctr"/>
            <a:r>
              <a:rPr lang="fr-FR" sz="2000" b="1" dirty="0"/>
              <a:t>    I-OAC</a:t>
            </a:r>
          </a:p>
        </p:txBody>
      </p:sp>
    </p:spTree>
    <p:extLst>
      <p:ext uri="{BB962C8B-B14F-4D97-AF65-F5344CB8AC3E}">
        <p14:creationId xmlns:p14="http://schemas.microsoft.com/office/powerpoint/2010/main" val="27546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3 méthodes d’analyse pour pallier l’absence de randomisation (l’objectif final étant dans tous les cas de rendre les 2 groupes comparables) : </a:t>
            </a:r>
          </a:p>
          <a:p>
            <a:pPr marL="617220" lvl="1" indent="-342900">
              <a:buAutoNum type="arabicParenR"/>
            </a:pPr>
            <a:r>
              <a:rPr lang="fr-FR" dirty="0"/>
              <a:t>Modèle de régression de Cox </a:t>
            </a:r>
            <a:r>
              <a:rPr lang="fr-FR" b="1" dirty="0"/>
              <a:t>multivarié</a:t>
            </a:r>
            <a:r>
              <a:rPr lang="fr-FR" dirty="0"/>
              <a:t> (dont âge, traitements, 23 </a:t>
            </a:r>
            <a:r>
              <a:rPr lang="fr-FR" dirty="0" err="1"/>
              <a:t>covariables</a:t>
            </a:r>
            <a:r>
              <a:rPr lang="fr-FR" dirty="0"/>
              <a:t> divergentes entre les 2 groupes)</a:t>
            </a:r>
          </a:p>
          <a:p>
            <a:pPr marL="617220" lvl="1" indent="-342900">
              <a:buFont typeface="Arial" pitchFamily="34" charset="0"/>
              <a:buAutoNum type="arabicParenR"/>
            </a:pPr>
            <a:r>
              <a:rPr lang="fr-FR" dirty="0"/>
              <a:t>Calcul du score de propension de chaque patient à être dans le groupe « arrêt de l’anticoagulation » (en se basant sur 40 variables)</a:t>
            </a:r>
            <a:r>
              <a:rPr lang="fr-FR" dirty="0">
                <a:sym typeface="Wingdings" pitchFamily="2" charset="2"/>
              </a:rPr>
              <a:t> </a:t>
            </a:r>
            <a:r>
              <a:rPr lang="fr-FR" dirty="0"/>
              <a:t>Modèle de régression Cox </a:t>
            </a:r>
            <a:r>
              <a:rPr lang="fr-FR" b="1" dirty="0"/>
              <a:t>ajusté en pondérant sur le score de propension</a:t>
            </a:r>
            <a:endParaRPr lang="fr-FR" dirty="0"/>
          </a:p>
          <a:p>
            <a:pPr marL="617220" lvl="1" indent="-342900">
              <a:buFont typeface="Arial" pitchFamily="34" charset="0"/>
              <a:buAutoNum type="arabicParenR"/>
            </a:pPr>
            <a:r>
              <a:rPr lang="fr-FR" dirty="0"/>
              <a:t>Analyse en sous-population de patients matchés en 1:1 sur le score de propension</a:t>
            </a:r>
            <a:r>
              <a:rPr lang="fr-FR" b="1" dirty="0"/>
              <a:t> </a:t>
            </a:r>
            <a:r>
              <a:rPr lang="fr-FR" b="1" dirty="0">
                <a:sym typeface="Wingdings" pitchFamily="2" charset="2"/>
              </a:rPr>
              <a:t> </a:t>
            </a:r>
            <a:r>
              <a:rPr lang="fr-FR" dirty="0">
                <a:sym typeface="Wingdings" pitchFamily="2" charset="2"/>
              </a:rPr>
              <a:t>M</a:t>
            </a:r>
            <a:r>
              <a:rPr lang="fr-FR" dirty="0"/>
              <a:t>odèle de régression Cox sur cette nouvelle cohorte.</a:t>
            </a:r>
          </a:p>
        </p:txBody>
      </p:sp>
    </p:spTree>
    <p:extLst>
      <p:ext uri="{BB962C8B-B14F-4D97-AF65-F5344CB8AC3E}">
        <p14:creationId xmlns:p14="http://schemas.microsoft.com/office/powerpoint/2010/main" val="40106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5400" y="1752601"/>
            <a:ext cx="9753600" cy="4076699"/>
          </a:xfrm>
        </p:spPr>
        <p:txBody>
          <a:bodyPr>
            <a:normAutofit/>
          </a:bodyPr>
          <a:lstStyle/>
          <a:p>
            <a:r>
              <a:rPr lang="fr-FR" b="1" u="sng" dirty="0"/>
              <a:t>Critère de jugement principal :</a:t>
            </a:r>
            <a:r>
              <a:rPr lang="fr-FR" dirty="0"/>
              <a:t> </a:t>
            </a:r>
          </a:p>
          <a:p>
            <a:pPr lvl="1"/>
            <a:r>
              <a:rPr lang="fr-FR" b="1" dirty="0"/>
              <a:t>MACCE : </a:t>
            </a:r>
            <a:r>
              <a:rPr lang="fr-FR" dirty="0"/>
              <a:t>évènements indésirables majeurs cardiaques et </a:t>
            </a:r>
            <a:r>
              <a:rPr lang="fr-FR" dirty="0" err="1"/>
              <a:t>cérébrovasculaires</a:t>
            </a:r>
            <a:r>
              <a:rPr lang="fr-FR" dirty="0"/>
              <a:t> (décès, infarctus du myocarde, AVC) </a:t>
            </a:r>
            <a:r>
              <a:rPr lang="fr-FR" b="1" dirty="0"/>
              <a:t>à 120 jours </a:t>
            </a:r>
            <a:r>
              <a:rPr lang="fr-FR" dirty="0"/>
              <a:t>post procédure </a:t>
            </a:r>
          </a:p>
          <a:p>
            <a:pPr marL="274320" lvl="1" indent="0">
              <a:buNone/>
            </a:pPr>
            <a:endParaRPr lang="fr-FR" dirty="0"/>
          </a:p>
          <a:p>
            <a:r>
              <a:rPr lang="fr-FR" b="1" u="sng" dirty="0"/>
              <a:t>Critères de jugement secondaires </a:t>
            </a:r>
            <a:r>
              <a:rPr lang="fr-FR" dirty="0"/>
              <a:t>: </a:t>
            </a:r>
            <a:endParaRPr lang="fr-FR" sz="1800" dirty="0"/>
          </a:p>
          <a:p>
            <a:pPr lvl="1"/>
            <a:r>
              <a:rPr lang="fr-FR" dirty="0"/>
              <a:t>NACCE à 120 jours: évènements indésirables cardiaques et </a:t>
            </a:r>
            <a:r>
              <a:rPr lang="fr-FR" dirty="0" err="1"/>
              <a:t>cérébrovasculaires</a:t>
            </a:r>
            <a:r>
              <a:rPr lang="fr-FR" dirty="0"/>
              <a:t> nets = MACCE ou saignements majeurs</a:t>
            </a:r>
          </a:p>
          <a:p>
            <a:pPr lvl="1"/>
            <a:r>
              <a:rPr lang="fr-FR" dirty="0"/>
              <a:t>Les composants individuels du NACCE</a:t>
            </a:r>
          </a:p>
          <a:p>
            <a:pPr lvl="1"/>
            <a:r>
              <a:rPr lang="fr-FR" dirty="0"/>
              <a:t>Saignements mineurs ou majeurs à l’hôpital hors pontage coronarien</a:t>
            </a:r>
          </a:p>
          <a:p>
            <a:pPr lvl="1"/>
            <a:r>
              <a:rPr lang="fr-FR" dirty="0"/>
              <a:t>Durée d’hospitalisation</a:t>
            </a:r>
          </a:p>
        </p:txBody>
      </p:sp>
    </p:spTree>
    <p:extLst>
      <p:ext uri="{BB962C8B-B14F-4D97-AF65-F5344CB8AC3E}">
        <p14:creationId xmlns:p14="http://schemas.microsoft.com/office/powerpoint/2010/main" val="2605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78" y="329974"/>
            <a:ext cx="8022957" cy="55646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644592" y="444137"/>
            <a:ext cx="31394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Evolution dans le temps :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- Stratégie de poursuite de l’anticoagulation ↑ </a:t>
            </a:r>
          </a:p>
          <a:p>
            <a:endParaRPr lang="fr-FR" dirty="0"/>
          </a:p>
          <a:p>
            <a:r>
              <a:rPr lang="fr-FR" dirty="0"/>
              <a:t>- Stratégie d’arrêt de l’anticoagulation ↓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- Traitement par NACO ↑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- Traitement par </a:t>
            </a:r>
            <a:r>
              <a:rPr lang="fr-FR" dirty="0" err="1"/>
              <a:t>Warfarine</a:t>
            </a:r>
            <a:r>
              <a:rPr lang="fr-FR" dirty="0"/>
              <a:t> ↓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A0C960-11A9-2A44-BEF9-339A176C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58" y="724087"/>
            <a:ext cx="7916410" cy="452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6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ille « Diamant » 16 x 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7_TF03031015.potx" id="{279D8483-FEC4-493E-8623-50EDEE572571}" vid="{C6323C96-A580-438B-819B-4C114D20E042}"/>
    </a:ext>
  </a:extLst>
</a:theme>
</file>

<file path=ppt/theme/theme2.xml><?xml version="1.0" encoding="utf-8"?>
<a:theme xmlns:a="http://schemas.openxmlformats.org/drawingml/2006/main" name="Thème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Grille losanges (grand écran)</Template>
  <TotalTime>3641</TotalTime>
  <Words>920</Words>
  <Application>Microsoft Office PowerPoint</Application>
  <PresentationFormat>Grand écran</PresentationFormat>
  <Paragraphs>131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2" baseType="lpstr">
      <vt:lpstr>Arial</vt:lpstr>
      <vt:lpstr>Wingdings</vt:lpstr>
      <vt:lpstr>Grille « Diamant » 16 x 9</vt:lpstr>
      <vt:lpstr>Présentation PowerPoint</vt:lpstr>
      <vt:lpstr>Introduction </vt:lpstr>
      <vt:lpstr>Présentation PowerPoint</vt:lpstr>
      <vt:lpstr>Objectif de l’étude</vt:lpstr>
      <vt:lpstr>Méthode</vt:lpstr>
      <vt:lpstr>Méthode</vt:lpstr>
      <vt:lpstr>Méthode</vt:lpstr>
      <vt:lpstr>Méthode</vt:lpstr>
      <vt:lpstr>Présentation PowerPoint</vt:lpstr>
      <vt:lpstr>Présentation PowerPoint</vt:lpstr>
      <vt:lpstr>Présentation PowerPoint</vt:lpstr>
      <vt:lpstr>Résultats</vt:lpstr>
      <vt:lpstr>Résultats</vt:lpstr>
      <vt:lpstr>Autres analyses</vt:lpstr>
      <vt:lpstr>Discussion</vt:lpstr>
      <vt:lpstr>Discussion</vt:lpstr>
      <vt:lpstr>Discussion</vt:lpstr>
      <vt:lpstr>Conclusion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Robo Solene</dc:creator>
  <cp:lastModifiedBy>GORASSINI Thibault</cp:lastModifiedBy>
  <cp:revision>111</cp:revision>
  <dcterms:created xsi:type="dcterms:W3CDTF">2020-02-08T16:23:33Z</dcterms:created>
  <dcterms:modified xsi:type="dcterms:W3CDTF">2021-05-27T19:12:28Z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