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81" r:id="rId1"/>
  </p:sldMasterIdLst>
  <p:notesMasterIdLst>
    <p:notesMasterId r:id="rId31"/>
  </p:notesMasterIdLst>
  <p:sldIdLst>
    <p:sldId id="256" r:id="rId2"/>
    <p:sldId id="309" r:id="rId3"/>
    <p:sldId id="308" r:id="rId4"/>
    <p:sldId id="311" r:id="rId5"/>
    <p:sldId id="312" r:id="rId6"/>
    <p:sldId id="333" r:id="rId7"/>
    <p:sldId id="314" r:id="rId8"/>
    <p:sldId id="313" r:id="rId9"/>
    <p:sldId id="315" r:id="rId10"/>
    <p:sldId id="316" r:id="rId11"/>
    <p:sldId id="266" r:id="rId12"/>
    <p:sldId id="317" r:id="rId13"/>
    <p:sldId id="334" r:id="rId14"/>
    <p:sldId id="318" r:id="rId15"/>
    <p:sldId id="320" r:id="rId16"/>
    <p:sldId id="321" r:id="rId17"/>
    <p:sldId id="324" r:id="rId18"/>
    <p:sldId id="332" r:id="rId19"/>
    <p:sldId id="322" r:id="rId20"/>
    <p:sldId id="323" r:id="rId21"/>
    <p:sldId id="326" r:id="rId22"/>
    <p:sldId id="325" r:id="rId23"/>
    <p:sldId id="327" r:id="rId24"/>
    <p:sldId id="335" r:id="rId25"/>
    <p:sldId id="336" r:id="rId26"/>
    <p:sldId id="328" r:id="rId27"/>
    <p:sldId id="337" r:id="rId28"/>
    <p:sldId id="331" r:id="rId29"/>
    <p:sldId id="33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FFD579"/>
    <a:srgbClr val="008F00"/>
    <a:srgbClr val="FF93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0"/>
    <p:restoredTop sz="94671"/>
  </p:normalViewPr>
  <p:slideViewPr>
    <p:cSldViewPr snapToGrid="0" snapToObjects="1">
      <p:cViewPr>
        <p:scale>
          <a:sx n="96" d="100"/>
          <a:sy n="96" d="100"/>
        </p:scale>
        <p:origin x="16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0316-2D57-0B43-88CE-08049710477A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1690D-6F62-FA4A-9B99-14F8758085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7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25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44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3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8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93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1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1,2</a:t>
            </a:r>
            <a:r>
              <a:rPr lang="fr-FR" baseline="0" dirty="0" smtClean="0"/>
              <a:t> et 0,6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3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6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88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9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5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6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11, 1 essai, 1 prospective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690D-6F62-FA4A-9B99-14F8758085F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51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1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509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fr-FR" cap="none" dirty="0" smtClean="0">
                <a:solidFill>
                  <a:schemeClr val="tx1"/>
                </a:solidFill>
              </a:rPr>
              <a:t>Pierre Charleux</a:t>
            </a:r>
          </a:p>
          <a:p>
            <a:pPr>
              <a:lnSpc>
                <a:spcPct val="100000"/>
              </a:lnSpc>
            </a:pPr>
            <a:r>
              <a:rPr lang="fr-FR" cap="none" dirty="0" smtClean="0">
                <a:solidFill>
                  <a:schemeClr val="tx1"/>
                </a:solidFill>
              </a:rPr>
              <a:t>DES Médecine Cardiovasculaire </a:t>
            </a:r>
            <a:r>
              <a:rPr lang="mr-IN" cap="none" dirty="0" smtClean="0">
                <a:solidFill>
                  <a:schemeClr val="tx1"/>
                </a:solidFill>
              </a:rPr>
              <a:t>–</a:t>
            </a:r>
            <a:r>
              <a:rPr lang="fr-FR" cap="none" dirty="0" smtClean="0">
                <a:solidFill>
                  <a:schemeClr val="tx1"/>
                </a:solidFill>
              </a:rPr>
              <a:t> APHP</a:t>
            </a:r>
          </a:p>
          <a:p>
            <a:pPr>
              <a:lnSpc>
                <a:spcPct val="100000"/>
              </a:lnSpc>
            </a:pPr>
            <a:r>
              <a:rPr lang="fr-FR" cap="none" dirty="0" smtClean="0">
                <a:solidFill>
                  <a:schemeClr val="tx1"/>
                </a:solidFill>
              </a:rPr>
              <a:t>Cardiologie </a:t>
            </a:r>
            <a:r>
              <a:rPr lang="mr-IN" cap="none" dirty="0" smtClean="0">
                <a:solidFill>
                  <a:schemeClr val="tx1"/>
                </a:solidFill>
              </a:rPr>
              <a:t>–</a:t>
            </a:r>
            <a:r>
              <a:rPr lang="fr-FR" cap="none" dirty="0" smtClean="0">
                <a:solidFill>
                  <a:schemeClr val="tx1"/>
                </a:solidFill>
              </a:rPr>
              <a:t> Hôpital Pitié-Salpêtrière</a:t>
            </a:r>
          </a:p>
          <a:p>
            <a:pPr>
              <a:lnSpc>
                <a:spcPct val="100000"/>
              </a:lnSpc>
            </a:pPr>
            <a:r>
              <a:rPr lang="fr-FR" cap="none" dirty="0" smtClean="0">
                <a:solidFill>
                  <a:schemeClr val="tx1"/>
                </a:solidFill>
              </a:rPr>
              <a:t>Faculté de Médecine </a:t>
            </a:r>
            <a:r>
              <a:rPr lang="mr-IN" cap="none" dirty="0" smtClean="0">
                <a:solidFill>
                  <a:schemeClr val="tx1"/>
                </a:solidFill>
              </a:rPr>
              <a:t>–</a:t>
            </a:r>
            <a:r>
              <a:rPr lang="fr-FR" cap="none" dirty="0" smtClean="0">
                <a:solidFill>
                  <a:schemeClr val="tx1"/>
                </a:solidFill>
              </a:rPr>
              <a:t> Université de Paris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35" y="490332"/>
            <a:ext cx="1772816" cy="5391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1" y="448141"/>
            <a:ext cx="2128341" cy="6235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86" y="1466512"/>
            <a:ext cx="8728729" cy="21726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38" y="3489368"/>
            <a:ext cx="1526897" cy="5271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11" y="1522214"/>
            <a:ext cx="1155566" cy="7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Migraine et FOP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Etudes observationnelles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Surisque de migraine associé à la présence d’un FOP :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fr-FR" sz="1700" b="1" dirty="0" smtClean="0">
                <a:latin typeface="+mj-lt"/>
              </a:rPr>
              <a:t>Migraine avec aura x </a:t>
            </a:r>
            <a:r>
              <a:rPr lang="fr-FR" sz="1700" b="1" dirty="0" smtClean="0">
                <a:latin typeface="+mj-lt"/>
              </a:rPr>
              <a:t>3,2 </a:t>
            </a:r>
            <a:endParaRPr lang="fr-FR" sz="1700" b="1" dirty="0" smtClean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fr-FR" sz="1700" dirty="0" smtClean="0">
                <a:latin typeface="+mj-lt"/>
              </a:rPr>
              <a:t>Migraine sans aura x 1,30 (sans significativité statistique)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5099" y="5794961"/>
            <a:ext cx="8387599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Takagi H. A meta-analysis of case-control studies of the association of migraine and patent foramen ovale. J Cardiol. 2016 (6</a:t>
            </a:r>
            <a:r>
              <a:rPr lang="fr-FR" sz="1000" noProof="1" smtClean="0"/>
              <a:t>).</a:t>
            </a:r>
            <a:endParaRPr lang="fr-FR" sz="1000" i="1" noProof="1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87" y="4074272"/>
            <a:ext cx="6699721" cy="16301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07"/>
          <a:stretch/>
        </p:blipFill>
        <p:spPr>
          <a:xfrm>
            <a:off x="2781187" y="3715858"/>
            <a:ext cx="6453140" cy="28311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695362" y="4724401"/>
            <a:ext cx="1205508" cy="2412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Physiopathologie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15" y="1942920"/>
            <a:ext cx="5439044" cy="37309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445745"/>
            <a:ext cx="2387600" cy="209898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9" y="3639882"/>
            <a:ext cx="2658921" cy="1840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5099" y="5794961"/>
            <a:ext cx="83875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dirty="0" smtClean="0"/>
              <a:t>Lucas </a:t>
            </a:r>
            <a:r>
              <a:rPr lang="fr-FR" sz="1000" i="1" dirty="0"/>
              <a:t>C. </a:t>
            </a:r>
            <a:r>
              <a:rPr lang="fr-FR" sz="1000" i="1" dirty="0"/>
              <a:t>Foramen ovale perméable et migraine [Migraine and patent foramen ovale]. </a:t>
            </a:r>
            <a:r>
              <a:rPr lang="fr-FR" sz="1000" i="1" dirty="0"/>
              <a:t>Rev Neurol (Paris). 2013 May;169(5</a:t>
            </a:r>
            <a:r>
              <a:rPr lang="fr-FR" sz="1000" i="1" dirty="0" smtClean="0"/>
              <a:t>)</a:t>
            </a:r>
            <a:r>
              <a:rPr lang="fr-FR" sz="1000" i="1" noProof="1" smtClean="0"/>
              <a:t>.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2179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Effets de la fermeture de FOP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Etudes rétrospectives à partir des cohortes d’études </a:t>
            </a:r>
            <a:r>
              <a:rPr lang="fr-FR" dirty="0" smtClean="0">
                <a:latin typeface="+mj-lt"/>
              </a:rPr>
              <a:t>avec</a:t>
            </a:r>
            <a:r>
              <a:rPr lang="fr-FR" dirty="0" smtClean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fermeture de FOP </a:t>
            </a:r>
            <a:endParaRPr lang="fr-FR" dirty="0">
              <a:latin typeface="+mj-lt"/>
            </a:endParaRP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Méta-analyse de 11 études (1306 patients)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88" y="4914900"/>
            <a:ext cx="4939590" cy="8458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82" y="2965419"/>
            <a:ext cx="5757018" cy="181696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397162" y="4279900"/>
            <a:ext cx="1205508" cy="2807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189636" y="5079999"/>
            <a:ext cx="3100164" cy="17780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26488" y="5413175"/>
            <a:ext cx="3766512" cy="34754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335024" y="5806886"/>
            <a:ext cx="10057674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Butera </a:t>
            </a:r>
            <a:r>
              <a:rPr lang="fr-FR" sz="1000" i="1" noProof="1"/>
              <a:t>G. Systematic review and meta-analysis of currently available clinical evidence on migraine and patent foramen ovale percutaneous closure: much ado about nothing? </a:t>
            </a:r>
          </a:p>
        </p:txBody>
      </p:sp>
    </p:spTree>
    <p:extLst>
      <p:ext uri="{BB962C8B-B14F-4D97-AF65-F5344CB8AC3E}">
        <p14:creationId xmlns:p14="http://schemas.microsoft.com/office/powerpoint/2010/main" val="9893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Effets de la fermeture de FOP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Essais prospectifs contrôlés randomisés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30164"/>
              </p:ext>
            </p:extLst>
          </p:nvPr>
        </p:nvGraphicFramePr>
        <p:xfrm>
          <a:off x="1385824" y="2418418"/>
          <a:ext cx="9769857" cy="35378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6619"/>
                <a:gridCol w="3256619"/>
                <a:gridCol w="325661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MIST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PRIMA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PREMIUM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987722">
                <a:tc>
                  <a:txBody>
                    <a:bodyPr/>
                    <a:lstStyle/>
                    <a:p>
                      <a:r>
                        <a:rPr lang="fr-FR" sz="1300" baseline="0" dirty="0" smtClean="0">
                          <a:latin typeface="+mj-lt"/>
                        </a:rPr>
                        <a:t>N = 147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Migraine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</a:t>
                      </a:r>
                      <a:r>
                        <a:rPr lang="fr-FR" sz="1300" b="0" baseline="0" dirty="0" smtClean="0">
                          <a:latin typeface="+mj-lt"/>
                        </a:rPr>
                        <a:t>aura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Echec de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deux </a:t>
                      </a:r>
                      <a:r>
                        <a:rPr lang="fr-FR" sz="1300" b="0" baseline="0" dirty="0" smtClean="0">
                          <a:latin typeface="+mj-lt"/>
                        </a:rPr>
                        <a:t>classes médicamenteuses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FOP </a:t>
                      </a:r>
                      <a:r>
                        <a:rPr lang="fr-FR" sz="1300" b="1" baseline="0" dirty="0" smtClean="0">
                          <a:latin typeface="+mj-lt"/>
                        </a:rPr>
                        <a:t>modéré à important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+mj-lt"/>
                        </a:rPr>
                        <a:t>N = 107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Migraine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</a:t>
                      </a:r>
                      <a:r>
                        <a:rPr lang="fr-FR" sz="1300" b="0" baseline="0" dirty="0" smtClean="0">
                          <a:latin typeface="+mj-lt"/>
                        </a:rPr>
                        <a:t>aura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Echec de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deux </a:t>
                      </a:r>
                      <a:r>
                        <a:rPr lang="fr-FR" sz="1300" b="0" baseline="0" dirty="0" smtClean="0">
                          <a:latin typeface="+mj-lt"/>
                        </a:rPr>
                        <a:t>classes médicamenteuses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FOP </a:t>
                      </a:r>
                      <a:r>
                        <a:rPr lang="fr-FR" sz="1300" b="1" baseline="0" dirty="0" smtClean="0">
                          <a:latin typeface="+mj-lt"/>
                        </a:rPr>
                        <a:t>minime à important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+mj-lt"/>
                        </a:rPr>
                        <a:t>N = 230 </a:t>
                      </a:r>
                    </a:p>
                    <a:p>
                      <a:r>
                        <a:rPr lang="fr-FR" sz="1300" dirty="0" smtClean="0">
                          <a:latin typeface="+mj-lt"/>
                        </a:rPr>
                        <a:t>Migraine</a:t>
                      </a:r>
                      <a:r>
                        <a:rPr lang="fr-FR" sz="1300" baseline="0" dirty="0" smtClean="0">
                          <a:latin typeface="+mj-lt"/>
                        </a:rPr>
                        <a:t>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ou sans </a:t>
                      </a:r>
                      <a:r>
                        <a:rPr lang="fr-FR" sz="1300" b="0" baseline="0" dirty="0" smtClean="0">
                          <a:latin typeface="+mj-lt"/>
                        </a:rPr>
                        <a:t>aura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baseline="0" dirty="0" smtClean="0">
                          <a:latin typeface="+mj-lt"/>
                        </a:rPr>
                        <a:t>Echec de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trois </a:t>
                      </a:r>
                      <a:r>
                        <a:rPr lang="fr-FR" sz="1300" b="0" baseline="0" dirty="0" smtClean="0">
                          <a:latin typeface="+mj-lt"/>
                        </a:rPr>
                        <a:t>classes médicamenteuses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baseline="0" dirty="0" smtClean="0">
                          <a:latin typeface="+mj-lt"/>
                        </a:rPr>
                        <a:t>FOP </a:t>
                      </a:r>
                      <a:r>
                        <a:rPr lang="fr-FR" sz="1300" b="1" baseline="0" dirty="0" smtClean="0">
                          <a:latin typeface="+mj-lt"/>
                        </a:rPr>
                        <a:t>important </a:t>
                      </a:r>
                      <a:r>
                        <a:rPr lang="fr-FR" sz="1300" b="0" baseline="0" dirty="0" smtClean="0">
                          <a:latin typeface="+mj-lt"/>
                        </a:rPr>
                        <a:t> </a:t>
                      </a:r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fr-FR" sz="1300" baseline="0" dirty="0" smtClean="0">
                          <a:latin typeface="+mj-lt"/>
                        </a:rPr>
                        <a:t>Randomisé </a:t>
                      </a:r>
                      <a:r>
                        <a:rPr lang="mr-IN" sz="1300" baseline="0" dirty="0" smtClean="0">
                          <a:latin typeface="+mj-lt"/>
                        </a:rPr>
                        <a:t>–</a:t>
                      </a:r>
                      <a:r>
                        <a:rPr lang="fr-FR" sz="1300" baseline="0" dirty="0" smtClean="0">
                          <a:latin typeface="+mj-lt"/>
                        </a:rPr>
                        <a:t> Contrôlé </a:t>
                      </a:r>
                    </a:p>
                    <a:p>
                      <a:r>
                        <a:rPr lang="fr-FR" sz="1300" b="1" baseline="0" dirty="0" smtClean="0">
                          <a:latin typeface="+mj-lt"/>
                        </a:rPr>
                        <a:t>Double aveugle </a:t>
                      </a:r>
                    </a:p>
                    <a:p>
                      <a:r>
                        <a:rPr lang="fr-FR" sz="1300" baseline="0" dirty="0" smtClean="0">
                          <a:latin typeface="+mj-lt"/>
                        </a:rPr>
                        <a:t>Fermeture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procédure simulée </a:t>
                      </a:r>
                    </a:p>
                    <a:p>
                      <a:r>
                        <a:rPr lang="fr-FR" sz="1300" b="1" baseline="0" dirty="0" smtClean="0">
                          <a:latin typeface="+mj-lt"/>
                        </a:rPr>
                        <a:t>Aspirine + Clopidogrel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Randomisé </a:t>
                      </a:r>
                      <a:r>
                        <a:rPr lang="mr-IN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</a:t>
                      </a:r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Contrôlé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Ouvert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Fermeture </a:t>
                      </a:r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sans procédure simulée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Aspirine + Clopidogrel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Randomisé </a:t>
                      </a:r>
                      <a:r>
                        <a:rPr lang="mr-IN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</a:t>
                      </a:r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Contrôlé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Double aveugle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Fermeture </a:t>
                      </a:r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avec procédure simulée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Aspirine + Clopidogrel </a:t>
                      </a: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Arrêt complet des migraines (3-6 mois)</a:t>
                      </a:r>
                    </a:p>
                    <a:p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3 (74%) vs 3 (73%) ; p = 0,51 </a:t>
                      </a:r>
                      <a:endParaRPr lang="fr-FR" sz="1300" b="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b="0" dirty="0" smtClean="0">
                          <a:latin typeface="+mj-lt"/>
                        </a:rPr>
                        <a:t>Nombre de jour « migraineux » (12 mois)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22,9 j vs 21,7% ; p = 0,17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Réduction &gt; 50% des crises migraineuses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38,5% vs 32,5% ; p =</a:t>
                      </a:r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0,32 </a:t>
                      </a:r>
                      <a:endParaRPr lang="fr-FR" sz="13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102">
                <a:tc>
                  <a:txBody>
                    <a:bodyPr/>
                    <a:lstStyle/>
                    <a:p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Nombre de jour « migraineux »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2,2 (37%) vs 1,3 (26%) ; p = 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Nombre de jour « migraineux avec aura 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Réduction &gt; 50% des crises migraineuses</a:t>
                      </a:r>
                    </a:p>
                    <a:p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Arrêt </a:t>
                      </a: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complet des migraines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Nombre de jour « migraineux 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Arrêt complet des migraines</a:t>
                      </a:r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1300" b="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85824" y="4714675"/>
            <a:ext cx="9769857" cy="543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6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Effets de la fermeture de FOP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Essais prospectifs contrôlés randomisés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endParaRPr lang="fr-FR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7033"/>
              </p:ext>
            </p:extLst>
          </p:nvPr>
        </p:nvGraphicFramePr>
        <p:xfrm>
          <a:off x="1385824" y="2418418"/>
          <a:ext cx="9769857" cy="35378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6619"/>
                <a:gridCol w="3256619"/>
                <a:gridCol w="325661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MIST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PRIMA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j-lt"/>
                        </a:rPr>
                        <a:t>PREMIUM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987722">
                <a:tc>
                  <a:txBody>
                    <a:bodyPr/>
                    <a:lstStyle/>
                    <a:p>
                      <a:r>
                        <a:rPr lang="fr-FR" sz="1300" baseline="0" dirty="0" smtClean="0">
                          <a:latin typeface="+mj-lt"/>
                        </a:rPr>
                        <a:t>N = 147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Migraine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</a:t>
                      </a:r>
                      <a:r>
                        <a:rPr lang="fr-FR" sz="1300" b="0" baseline="0" dirty="0" smtClean="0">
                          <a:latin typeface="+mj-lt"/>
                        </a:rPr>
                        <a:t>aura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Echec de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deux </a:t>
                      </a:r>
                      <a:r>
                        <a:rPr lang="fr-FR" sz="1300" b="0" baseline="0" dirty="0" smtClean="0">
                          <a:latin typeface="+mj-lt"/>
                        </a:rPr>
                        <a:t>classes médicamenteuses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FOP </a:t>
                      </a:r>
                      <a:r>
                        <a:rPr lang="fr-FR" sz="1300" b="1" baseline="0" dirty="0" smtClean="0">
                          <a:latin typeface="+mj-lt"/>
                        </a:rPr>
                        <a:t>modéré à important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+mj-lt"/>
                        </a:rPr>
                        <a:t>N = 107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Migraine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</a:t>
                      </a:r>
                      <a:r>
                        <a:rPr lang="fr-FR" sz="1300" b="0" baseline="0" dirty="0" smtClean="0">
                          <a:latin typeface="+mj-lt"/>
                        </a:rPr>
                        <a:t>aura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Echec de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deux </a:t>
                      </a:r>
                      <a:r>
                        <a:rPr lang="fr-FR" sz="1300" b="0" baseline="0" dirty="0" smtClean="0">
                          <a:latin typeface="+mj-lt"/>
                        </a:rPr>
                        <a:t>classes médicamenteuses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FOP </a:t>
                      </a:r>
                      <a:r>
                        <a:rPr lang="fr-FR" sz="1300" b="1" baseline="0" dirty="0" smtClean="0">
                          <a:latin typeface="+mj-lt"/>
                        </a:rPr>
                        <a:t>minime à important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+mj-lt"/>
                        </a:rPr>
                        <a:t>N = 230 </a:t>
                      </a:r>
                    </a:p>
                    <a:p>
                      <a:r>
                        <a:rPr lang="fr-FR" sz="1300" dirty="0" smtClean="0">
                          <a:latin typeface="+mj-lt"/>
                        </a:rPr>
                        <a:t>Migraine</a:t>
                      </a:r>
                      <a:r>
                        <a:rPr lang="fr-FR" sz="1300" baseline="0" dirty="0" smtClean="0">
                          <a:latin typeface="+mj-lt"/>
                        </a:rPr>
                        <a:t>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ou sans </a:t>
                      </a:r>
                      <a:r>
                        <a:rPr lang="fr-FR" sz="1300" b="0" baseline="0" dirty="0" smtClean="0">
                          <a:latin typeface="+mj-lt"/>
                        </a:rPr>
                        <a:t>aura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baseline="0" dirty="0" smtClean="0">
                          <a:latin typeface="+mj-lt"/>
                        </a:rPr>
                        <a:t>Echec de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trois </a:t>
                      </a:r>
                      <a:r>
                        <a:rPr lang="fr-FR" sz="1300" b="0" baseline="0" dirty="0" smtClean="0">
                          <a:latin typeface="+mj-lt"/>
                        </a:rPr>
                        <a:t>classes médicamenteuses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baseline="0" dirty="0" smtClean="0">
                          <a:latin typeface="+mj-lt"/>
                        </a:rPr>
                        <a:t>FOP </a:t>
                      </a:r>
                      <a:r>
                        <a:rPr lang="fr-FR" sz="1300" b="1" baseline="0" dirty="0" smtClean="0">
                          <a:latin typeface="+mj-lt"/>
                        </a:rPr>
                        <a:t>important </a:t>
                      </a:r>
                      <a:r>
                        <a:rPr lang="fr-FR" sz="1300" b="0" baseline="0" dirty="0" smtClean="0">
                          <a:latin typeface="+mj-lt"/>
                        </a:rPr>
                        <a:t> </a:t>
                      </a:r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fr-FR" sz="1300" baseline="0" dirty="0" smtClean="0">
                          <a:latin typeface="+mj-lt"/>
                        </a:rPr>
                        <a:t>Randomisé </a:t>
                      </a:r>
                      <a:r>
                        <a:rPr lang="mr-IN" sz="1300" baseline="0" dirty="0" smtClean="0">
                          <a:latin typeface="+mj-lt"/>
                        </a:rPr>
                        <a:t>–</a:t>
                      </a:r>
                      <a:r>
                        <a:rPr lang="fr-FR" sz="1300" baseline="0" dirty="0" smtClean="0">
                          <a:latin typeface="+mj-lt"/>
                        </a:rPr>
                        <a:t> Contrôlé </a:t>
                      </a:r>
                    </a:p>
                    <a:p>
                      <a:r>
                        <a:rPr lang="fr-FR" sz="1300" b="1" baseline="0" dirty="0" smtClean="0">
                          <a:latin typeface="+mj-lt"/>
                        </a:rPr>
                        <a:t>Double aveugle </a:t>
                      </a:r>
                    </a:p>
                    <a:p>
                      <a:r>
                        <a:rPr lang="fr-FR" sz="1300" baseline="0" dirty="0" smtClean="0">
                          <a:latin typeface="+mj-lt"/>
                        </a:rPr>
                        <a:t>Fermeture </a:t>
                      </a:r>
                      <a:r>
                        <a:rPr lang="fr-FR" sz="1300" b="1" baseline="0" dirty="0" smtClean="0">
                          <a:latin typeface="+mj-lt"/>
                        </a:rPr>
                        <a:t>avec procédure simulée </a:t>
                      </a:r>
                    </a:p>
                    <a:p>
                      <a:r>
                        <a:rPr lang="fr-FR" sz="1300" b="1" baseline="0" dirty="0" smtClean="0">
                          <a:latin typeface="+mj-lt"/>
                        </a:rPr>
                        <a:t>Aspirine + Clopidogrel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Randomisé </a:t>
                      </a:r>
                      <a:r>
                        <a:rPr lang="mr-IN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</a:t>
                      </a:r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Contrôlé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Ouvert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Fermeture </a:t>
                      </a:r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sans procédure simulée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Aspirine + Clopidogrel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Randomisé </a:t>
                      </a:r>
                      <a:r>
                        <a:rPr lang="mr-IN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</a:t>
                      </a:r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Contrôlé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Double aveugle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Fermeture </a:t>
                      </a:r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avec procédure simulée 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Aspirine + Clopidogrel </a:t>
                      </a: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Arrêt complet des migraines (3-6 mois)</a:t>
                      </a:r>
                    </a:p>
                    <a:p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3 (74%) vs 3 (73%) ; p = 0,51 </a:t>
                      </a:r>
                      <a:endParaRPr lang="fr-FR" sz="1300" b="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b="0" dirty="0" smtClean="0">
                          <a:latin typeface="+mj-lt"/>
                        </a:rPr>
                        <a:t>Nombre de jour « migraineux » (12 mois)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22,9 j vs 21,7% ; p = 0,17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Réduction &gt; 50% des crises migraineuses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38,5% vs 32,5% ; p =</a:t>
                      </a:r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0,32 </a:t>
                      </a:r>
                      <a:endParaRPr lang="fr-FR" sz="13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102">
                <a:tc>
                  <a:txBody>
                    <a:bodyPr/>
                    <a:lstStyle/>
                    <a:p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Nombre de jour « migraineux » </a:t>
                      </a:r>
                    </a:p>
                    <a:p>
                      <a:r>
                        <a:rPr lang="fr-FR" sz="1300" b="0" baseline="0" dirty="0" smtClean="0">
                          <a:latin typeface="+mj-lt"/>
                        </a:rPr>
                        <a:t>2,2 (37%) vs 1,3 (26%) ; p = 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Nombre de jour « migraineux avec aura 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Réduction &gt; 50% des crises migraineuses</a:t>
                      </a:r>
                    </a:p>
                    <a:p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Arrêt </a:t>
                      </a: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complet des migraines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Nombre de jour « migraineux 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Arrêt complet des migraines</a:t>
                      </a:r>
                      <a:r>
                        <a:rPr lang="fr-FR" sz="13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1300" b="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85822" y="5273475"/>
            <a:ext cx="9769857" cy="682825"/>
          </a:xfrm>
          <a:prstGeom prst="rect">
            <a:avLst/>
          </a:prstGeom>
          <a:noFill/>
          <a:ln w="38100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4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03" y="2234608"/>
            <a:ext cx="8728729" cy="21726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2" y="4143689"/>
            <a:ext cx="1526897" cy="5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b="1" dirty="0" smtClean="0">
                <a:latin typeface="+mj-lt"/>
              </a:rPr>
              <a:t>Analyse groupée de deux essais randomisés </a:t>
            </a:r>
            <a:r>
              <a:rPr lang="mr-IN" b="1" dirty="0" smtClean="0">
                <a:latin typeface="+mj-lt"/>
              </a:rPr>
              <a:t>–</a:t>
            </a:r>
            <a:r>
              <a:rPr lang="fr-FR" b="1" dirty="0" smtClean="0">
                <a:latin typeface="+mj-lt"/>
              </a:rPr>
              <a:t> contrôlés négatifs : PRIMA / PREMIUM</a:t>
            </a: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dirty="0" smtClean="0">
                <a:latin typeface="+mj-lt"/>
              </a:rPr>
              <a:t>Population source </a:t>
            </a:r>
            <a:r>
              <a:rPr lang="fr-FR" dirty="0" smtClean="0">
                <a:latin typeface="+mj-lt"/>
              </a:rPr>
              <a:t>(n = 337):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b="1" dirty="0" smtClean="0">
                <a:latin typeface="+mj-lt"/>
              </a:rPr>
              <a:t>Migraine avec ou sans aura</a:t>
            </a:r>
            <a:endParaRPr lang="fr-FR" sz="1700" b="1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 smtClean="0">
                <a:latin typeface="+mj-lt"/>
              </a:rPr>
              <a:t>Réfractaire </a:t>
            </a:r>
            <a:r>
              <a:rPr lang="fr-FR" sz="1700" dirty="0" smtClean="0">
                <a:latin typeface="+mj-lt"/>
              </a:rPr>
              <a:t>à un traitement médical observé </a:t>
            </a:r>
            <a:r>
              <a:rPr lang="fr-FR" sz="1700" dirty="0" smtClean="0">
                <a:latin typeface="+mj-lt"/>
              </a:rPr>
              <a:t>/ suivi &gt; 1 an </a:t>
            </a:r>
            <a:endParaRPr lang="fr-FR" sz="1700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 smtClean="0">
                <a:latin typeface="+mj-lt"/>
              </a:rPr>
              <a:t>Porteur d’un FOP mimine à important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Deux stratégies thérapeutiques </a:t>
            </a:r>
            <a:endParaRPr lang="fr-FR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i="1" dirty="0" smtClean="0">
                <a:latin typeface="+mj-lt"/>
              </a:rPr>
              <a:t>Bras à l’étude </a:t>
            </a:r>
            <a:r>
              <a:rPr lang="fr-FR" sz="1700" dirty="0" smtClean="0">
                <a:latin typeface="+mj-lt"/>
              </a:rPr>
              <a:t>: Fermeture de FOP par </a:t>
            </a:r>
            <a:r>
              <a:rPr lang="fr-FR" sz="1700" dirty="0">
                <a:latin typeface="+mj-lt"/>
              </a:rPr>
              <a:t>Amplatzer PFO </a:t>
            </a:r>
            <a:r>
              <a:rPr lang="fr-FR" sz="1700" dirty="0" smtClean="0">
                <a:latin typeface="+mj-lt"/>
              </a:rPr>
              <a:t>Occluder + (double </a:t>
            </a:r>
            <a:r>
              <a:rPr lang="fr-FR" sz="1700" u="sng" dirty="0" smtClean="0">
                <a:latin typeface="+mj-lt"/>
              </a:rPr>
              <a:t>puis</a:t>
            </a:r>
            <a:r>
              <a:rPr lang="fr-FR" sz="1700" dirty="0" smtClean="0">
                <a:latin typeface="+mj-lt"/>
              </a:rPr>
              <a:t> simple AAP)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i="1" dirty="0" smtClean="0">
                <a:latin typeface="+mj-lt"/>
              </a:rPr>
              <a:t>Bras contrôle </a:t>
            </a:r>
            <a:r>
              <a:rPr lang="fr-FR" sz="1700" dirty="0" smtClean="0">
                <a:latin typeface="+mj-lt"/>
              </a:rPr>
              <a:t>: Traitement médical seul (double </a:t>
            </a:r>
            <a:r>
              <a:rPr lang="fr-FR" sz="1700" u="sng" dirty="0">
                <a:latin typeface="+mj-lt"/>
              </a:rPr>
              <a:t>puis</a:t>
            </a:r>
            <a:r>
              <a:rPr lang="fr-FR" sz="1700" dirty="0">
                <a:latin typeface="+mj-lt"/>
              </a:rPr>
              <a:t> simple </a:t>
            </a:r>
            <a:r>
              <a:rPr lang="fr-FR" sz="1700" dirty="0" smtClean="0">
                <a:latin typeface="+mj-lt"/>
              </a:rPr>
              <a:t>AAP) </a:t>
            </a:r>
            <a:endParaRPr lang="fr-FR" sz="1700" dirty="0">
              <a:latin typeface="+mj-lt"/>
            </a:endParaRPr>
          </a:p>
          <a:p>
            <a:pPr marL="475488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4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ETUDE PREMIUM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43" y="1930737"/>
            <a:ext cx="4492673" cy="401190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71" y="2001841"/>
            <a:ext cx="4308816" cy="39408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30737"/>
            <a:ext cx="3556363" cy="9193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35024" y="5864766"/>
            <a:ext cx="10057674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Tobis JM. Percutaneous Closure of Patent Foramen Ovale in Patients With Migraine: The PREMIUM Trial. J Am Coll Cardiol. 2017 Dec 5;70(22).</a:t>
            </a:r>
            <a:endParaRPr lang="fr-FR" sz="1000" i="1" noProof="1"/>
          </a:p>
        </p:txBody>
      </p:sp>
    </p:spTree>
    <p:extLst>
      <p:ext uri="{BB962C8B-B14F-4D97-AF65-F5344CB8AC3E}">
        <p14:creationId xmlns:p14="http://schemas.microsoft.com/office/powerpoint/2010/main" val="2852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ETUDE PRIMA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90" y="1927909"/>
            <a:ext cx="4185580" cy="4086514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90" y="1862796"/>
            <a:ext cx="4462610" cy="41516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27909"/>
            <a:ext cx="3530774" cy="9372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5024" y="5864766"/>
            <a:ext cx="100576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Percutaneous </a:t>
            </a:r>
            <a:r>
              <a:rPr lang="fr-FR" sz="1000" i="1" noProof="1" smtClean="0"/>
              <a:t>closure of patent foramen ovale in migraine with aura, a randomized controlled trial. Eur Heart J. 2016 Jul </a:t>
            </a:r>
            <a:r>
              <a:rPr lang="fr-FR" sz="1000" i="1" noProof="1" smtClean="0"/>
              <a:t>7;37(26</a:t>
            </a:r>
            <a:r>
              <a:rPr lang="fr-FR" sz="1000" i="1" noProof="1" smtClean="0"/>
              <a:t>).</a:t>
            </a:r>
            <a:endParaRPr lang="fr-FR" sz="1000" i="1" noProof="1" smtClean="0"/>
          </a:p>
        </p:txBody>
      </p:sp>
    </p:spTree>
    <p:extLst>
      <p:ext uri="{BB962C8B-B14F-4D97-AF65-F5344CB8AC3E}">
        <p14:creationId xmlns:p14="http://schemas.microsoft.com/office/powerpoint/2010/main" val="11090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61320" cy="4275666"/>
          </a:xfrm>
        </p:spPr>
        <p:txBody>
          <a:bodyPr anchor="ctr">
            <a:normAutofit fontScale="92500"/>
          </a:bodyPr>
          <a:lstStyle/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sz="2200" dirty="0" smtClean="0">
                <a:latin typeface="+mj-lt"/>
              </a:rPr>
              <a:t>Critères d’efficacité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800" dirty="0" smtClean="0">
                <a:latin typeface="+mj-lt"/>
              </a:rPr>
              <a:t>Réduction du nombre de jour « migraineux » par mois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800" dirty="0" smtClean="0">
                <a:latin typeface="+mj-lt"/>
              </a:rPr>
              <a:t>Responder rate </a:t>
            </a:r>
            <a:r>
              <a:rPr lang="fr-FR" sz="1200" dirty="0" smtClean="0">
                <a:latin typeface="+mj-lt"/>
              </a:rPr>
              <a:t>(réduction de ≥ 50% du nombre de crise par mois)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800" dirty="0" smtClean="0">
                <a:latin typeface="+mj-lt"/>
              </a:rPr>
              <a:t>Réduction du nombre de crises migraineuses par mois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800" dirty="0" smtClean="0">
                <a:latin typeface="+mj-lt"/>
              </a:rPr>
              <a:t>Arrêt complet </a:t>
            </a:r>
            <a:r>
              <a:rPr lang="fr-FR" sz="1300" dirty="0" smtClean="0">
                <a:latin typeface="+mj-lt"/>
              </a:rPr>
              <a:t>(réduction de 100% des crises) </a:t>
            </a: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sz="2200" dirty="0" smtClean="0">
                <a:latin typeface="+mj-lt"/>
              </a:rPr>
              <a:t>Définis a priori : avec aura / aura fréquente  (≥50% des migraines sont accompagnées d’une aura)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sz="2200" dirty="0" smtClean="0">
                <a:latin typeface="+mj-lt"/>
              </a:rPr>
              <a:t>Critères </a:t>
            </a:r>
            <a:r>
              <a:rPr lang="fr-FR" sz="2200" dirty="0" smtClean="0">
                <a:latin typeface="+mj-lt"/>
              </a:rPr>
              <a:t>de sécurité </a:t>
            </a:r>
            <a:endParaRPr lang="fr-FR" sz="2200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800" dirty="0" smtClean="0">
                <a:latin typeface="+mj-lt"/>
              </a:rPr>
              <a:t>Complications « majeures » en lien avec la procédure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800" dirty="0" smtClean="0">
                <a:latin typeface="+mj-lt"/>
              </a:rPr>
              <a:t>Fibrillation atriale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800" dirty="0" smtClean="0">
                <a:latin typeface="+mj-lt"/>
              </a:rPr>
              <a:t>Evénements hémorragiques majeurs</a:t>
            </a:r>
            <a:endParaRPr lang="fr-FR" sz="1800" dirty="0">
              <a:latin typeface="+mj-lt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7756200" y="2717800"/>
            <a:ext cx="3025986" cy="436181"/>
            <a:chOff x="185765" y="1159880"/>
            <a:chExt cx="2291201" cy="309080"/>
          </a:xfrm>
        </p:grpSpPr>
        <p:sp>
          <p:nvSpPr>
            <p:cNvPr id="14" name="Rectangle à coins arrondis 13"/>
            <p:cNvSpPr/>
            <p:nvPr/>
          </p:nvSpPr>
          <p:spPr>
            <a:xfrm rot="10800000" flipV="1">
              <a:off x="185765" y="1159880"/>
              <a:ext cx="2291201" cy="3090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00853" y="1174968"/>
              <a:ext cx="2261025" cy="27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 smtClean="0"/>
                <a:t>INTENTION DE TRAITER</a:t>
              </a:r>
              <a:endParaRPr lang="fr-FR" kern="1200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7776127" y="5219700"/>
            <a:ext cx="3025986" cy="436181"/>
            <a:chOff x="185765" y="1159880"/>
            <a:chExt cx="2291201" cy="309080"/>
          </a:xfrm>
        </p:grpSpPr>
        <p:sp>
          <p:nvSpPr>
            <p:cNvPr id="17" name="Rectangle à coins arrondis 16"/>
            <p:cNvSpPr/>
            <p:nvPr/>
          </p:nvSpPr>
          <p:spPr>
            <a:xfrm rot="10800000" flipV="1">
              <a:off x="185765" y="1159880"/>
              <a:ext cx="2291201" cy="3090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853" y="1174968"/>
              <a:ext cx="2261026" cy="27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 smtClean="0"/>
                <a:t>TRAITEMENT REÇU</a:t>
              </a:r>
              <a:endParaRPr lang="fr-FR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95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Foramen ovale perméable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Communication entre les oreillettes droite et gauche :</a:t>
            </a:r>
            <a:endParaRPr lang="fr-FR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b="1" dirty="0" smtClean="0">
                <a:latin typeface="+mj-lt"/>
              </a:rPr>
              <a:t>Persistante du foramen ovale après la naissance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 smtClean="0">
                <a:latin typeface="+mj-lt"/>
              </a:rPr>
              <a:t>Lié à un défaut d’accolement des septums </a:t>
            </a:r>
            <a:r>
              <a:rPr lang="fr-FR" sz="1700" i="1" dirty="0" smtClean="0">
                <a:latin typeface="+mj-lt"/>
              </a:rPr>
              <a:t>primum </a:t>
            </a:r>
            <a:r>
              <a:rPr lang="fr-FR" sz="1700" dirty="0" smtClean="0">
                <a:latin typeface="+mj-lt"/>
              </a:rPr>
              <a:t>et </a:t>
            </a:r>
            <a:r>
              <a:rPr lang="fr-FR" sz="1700" i="1" dirty="0" smtClean="0">
                <a:latin typeface="+mj-lt"/>
              </a:rPr>
              <a:t>secondum </a:t>
            </a:r>
            <a:r>
              <a:rPr lang="fr-FR" sz="1700" dirty="0" smtClean="0">
                <a:latin typeface="+mj-lt"/>
              </a:rPr>
              <a:t>du SIA</a:t>
            </a:r>
            <a:endParaRPr lang="fr-FR" sz="1700" i="1" dirty="0" smtClean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 smtClean="0">
                <a:latin typeface="+mj-lt"/>
              </a:rPr>
              <a:t>Absence de retentissement </a:t>
            </a:r>
            <a:r>
              <a:rPr lang="fr-FR" sz="1700" dirty="0" smtClean="0">
                <a:latin typeface="+mj-lt"/>
              </a:rPr>
              <a:t>hémodynamique </a:t>
            </a:r>
            <a:endParaRPr lang="fr-FR" dirty="0" smtClean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dirty="0" smtClean="0">
                <a:latin typeface="+mj-lt"/>
              </a:rPr>
              <a:t>Données </a:t>
            </a:r>
            <a:r>
              <a:rPr lang="fr-FR" dirty="0" smtClean="0">
                <a:latin typeface="+mj-lt"/>
              </a:rPr>
              <a:t>épidémiologiques </a:t>
            </a: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b="1" dirty="0">
                <a:latin typeface="+mj-lt"/>
              </a:rPr>
              <a:t>Prévalence à l’âge adulte : 25</a:t>
            </a:r>
            <a:r>
              <a:rPr lang="fr-FR" sz="1700" b="1" dirty="0" smtClean="0">
                <a:latin typeface="+mj-lt"/>
              </a:rPr>
              <a:t>% </a:t>
            </a:r>
            <a:endParaRPr lang="fr-FR" sz="1700" b="1" dirty="0" smtClean="0">
              <a:latin typeface="+mj-lt"/>
            </a:endParaRP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dirty="0" smtClean="0">
                <a:latin typeface="+mj-lt"/>
              </a:rPr>
              <a:t>Diminue avec l’âge</a:t>
            </a: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dirty="0" smtClean="0">
                <a:latin typeface="+mj-lt"/>
              </a:rPr>
              <a:t>Absence de différence homme / femme </a:t>
            </a:r>
            <a:endParaRPr lang="fr-FR" sz="17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27" y="2153978"/>
            <a:ext cx="3708956" cy="291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4784" y="5604268"/>
            <a:ext cx="8387599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sz="1000" i="1" noProof="1" smtClean="0"/>
              <a:t>Mojadidi</a:t>
            </a:r>
            <a:r>
              <a:rPr lang="en-US" sz="1000" i="1" noProof="1" smtClean="0"/>
              <a:t> MO Zaman IY Elgendy Cryptogenic stroke and patent foramen ovale. J Am Coll Cardiol 2018 (</a:t>
            </a:r>
            <a:r>
              <a:rPr lang="en-US" sz="1000" i="1" noProof="1" smtClean="0"/>
              <a:t>71</a:t>
            </a:r>
            <a:r>
              <a:rPr lang="en-US" sz="1000" i="1" noProof="1" smtClean="0"/>
              <a:t>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sz="1000" dirty="0"/>
              <a:t> </a:t>
            </a:r>
            <a:r>
              <a:rPr lang="en-US" sz="1000" i="1" dirty="0"/>
              <a:t>K Nakanishi M Yoshiyama S. </a:t>
            </a:r>
            <a:r>
              <a:rPr lang="en-US" sz="1000" i="1" dirty="0" smtClean="0"/>
              <a:t>Homma Patent </a:t>
            </a:r>
            <a:r>
              <a:rPr lang="en-US" sz="1000" i="1" dirty="0"/>
              <a:t>foramen ovale and cryptogenic stroke. Trends Cardiovasc Med </a:t>
            </a:r>
            <a:r>
              <a:rPr lang="en-US" sz="1000" i="1" dirty="0" smtClean="0"/>
              <a:t>2017 (27).</a:t>
            </a:r>
            <a:r>
              <a:rPr lang="en-US" sz="1000" i="1" noProof="1" smtClean="0"/>
              <a:t> </a:t>
            </a:r>
            <a:endParaRPr lang="en-US" sz="1000" i="1" noProof="1"/>
          </a:p>
        </p:txBody>
      </p:sp>
    </p:spTree>
    <p:extLst>
      <p:ext uri="{BB962C8B-B14F-4D97-AF65-F5344CB8AC3E}">
        <p14:creationId xmlns:p14="http://schemas.microsoft.com/office/powerpoint/2010/main" val="14170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dirty="0" smtClean="0">
                <a:latin typeface="+mj-lt"/>
              </a:rPr>
              <a:t>Comparabilité initiale des groupes respectées </a:t>
            </a: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 smtClean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 smtClean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>
              <a:latin typeface="+mj-lt"/>
            </a:endParaRP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endParaRPr lang="fr-FR" sz="1600" dirty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endParaRPr lang="fr-FR" sz="500" dirty="0" smtClean="0">
              <a:latin typeface="+mj-lt"/>
            </a:endParaRP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sz="1600" dirty="0" smtClean="0">
                <a:latin typeface="+mj-lt"/>
              </a:rPr>
              <a:t>Absence de différence intergroupe sur </a:t>
            </a:r>
            <a:r>
              <a:rPr lang="fr-FR" sz="1600" dirty="0" smtClean="0">
                <a:latin typeface="+mj-lt"/>
              </a:rPr>
              <a:t>: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b="1" dirty="0" smtClean="0">
                <a:latin typeface="+mj-lt"/>
              </a:rPr>
              <a:t>Nombre de jour avec migraine par mois </a:t>
            </a:r>
            <a:r>
              <a:rPr lang="fr-FR" sz="1200" dirty="0" smtClean="0">
                <a:latin typeface="+mj-lt"/>
              </a:rPr>
              <a:t>(8,3 j vs 8,2 j ; p = 0,80)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b="1" dirty="0" smtClean="0">
                <a:latin typeface="+mj-lt"/>
              </a:rPr>
              <a:t>Nombre de crise de migraine par mois </a:t>
            </a:r>
            <a:r>
              <a:rPr lang="fr-FR" sz="1200" dirty="0" smtClean="0">
                <a:latin typeface="+mj-lt"/>
              </a:rPr>
              <a:t>(4,9j </a:t>
            </a:r>
            <a:r>
              <a:rPr lang="fr-FR" sz="1200" dirty="0">
                <a:latin typeface="+mj-lt"/>
              </a:rPr>
              <a:t>vs </a:t>
            </a:r>
            <a:r>
              <a:rPr lang="fr-FR" sz="1200" dirty="0" smtClean="0">
                <a:latin typeface="+mj-lt"/>
              </a:rPr>
              <a:t>4,8 </a:t>
            </a:r>
            <a:r>
              <a:rPr lang="fr-FR" sz="1200" dirty="0">
                <a:latin typeface="+mj-lt"/>
              </a:rPr>
              <a:t>j ; p = </a:t>
            </a:r>
            <a:r>
              <a:rPr lang="fr-FR" sz="1200" dirty="0" smtClean="0">
                <a:latin typeface="+mj-lt"/>
              </a:rPr>
              <a:t>0,59)</a:t>
            </a:r>
            <a:endParaRPr lang="fr-FR" sz="1200" dirty="0">
              <a:latin typeface="+mj-lt"/>
            </a:endParaRP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endParaRPr lang="fr-FR" sz="1600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000" i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29" y="2436549"/>
            <a:ext cx="4101472" cy="211425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413015" y="3970930"/>
            <a:ext cx="2219685" cy="3978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335024" y="5864766"/>
            <a:ext cx="1005767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Mojadidi </a:t>
            </a:r>
            <a:r>
              <a:rPr lang="fr-FR" sz="1000" i="1" noProof="1" smtClean="0"/>
              <a:t>MK. Pooled Analysis of PFO Occluder Device Trials in Patients With PFO and Migraine. J Am Coll Cardiol. 2021 Feb 16;77(6).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endParaRPr lang="fr-FR" sz="1000" i="1" noProof="1" smtClean="0"/>
          </a:p>
        </p:txBody>
      </p:sp>
    </p:spTree>
    <p:extLst>
      <p:ext uri="{BB962C8B-B14F-4D97-AF65-F5344CB8AC3E}">
        <p14:creationId xmlns:p14="http://schemas.microsoft.com/office/powerpoint/2010/main" val="15921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endParaRPr lang="fr-FR" sz="1600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1974070"/>
            <a:ext cx="8077200" cy="431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2405870"/>
            <a:ext cx="8001000" cy="311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5024" y="5864766"/>
            <a:ext cx="1005767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Mojadidi </a:t>
            </a:r>
            <a:r>
              <a:rPr lang="fr-FR" sz="1000" i="1" noProof="1" smtClean="0"/>
              <a:t>MK. Pooled Analysis of PFO Occluder Device Trials in Patients With PFO and Migraine. J Am Coll Cardiol. 2021 Feb 16;77(6).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endParaRPr lang="fr-FR" sz="1000" i="1" noProof="1" smtClean="0"/>
          </a:p>
        </p:txBody>
      </p:sp>
    </p:spTree>
    <p:extLst>
      <p:ext uri="{BB962C8B-B14F-4D97-AF65-F5344CB8AC3E}">
        <p14:creationId xmlns:p14="http://schemas.microsoft.com/office/powerpoint/2010/main" val="5069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endParaRPr lang="fr-FR" sz="1600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1974070"/>
            <a:ext cx="8077200" cy="431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2405870"/>
            <a:ext cx="8039100" cy="3340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5024" y="5864766"/>
            <a:ext cx="1005767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Mojadidi </a:t>
            </a:r>
            <a:r>
              <a:rPr lang="fr-FR" sz="1000" i="1" noProof="1" smtClean="0"/>
              <a:t>MK. Pooled Analysis of PFO Occluder Device Trials in Patients With PFO and Migraine. J Am Coll Cardiol. 2021 Feb 16;77(6).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endParaRPr lang="fr-FR" sz="1000" i="1" noProof="1" smtClean="0"/>
          </a:p>
        </p:txBody>
      </p:sp>
    </p:spTree>
    <p:extLst>
      <p:ext uri="{BB962C8B-B14F-4D97-AF65-F5344CB8AC3E}">
        <p14:creationId xmlns:p14="http://schemas.microsoft.com/office/powerpoint/2010/main" val="330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endParaRPr lang="fr-FR" sz="1600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006600"/>
            <a:ext cx="7861300" cy="284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024" y="5864766"/>
            <a:ext cx="1005767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Mojadidi </a:t>
            </a:r>
            <a:r>
              <a:rPr lang="fr-FR" sz="1000" i="1" noProof="1" smtClean="0"/>
              <a:t>MK. Pooled Analysis of PFO Occluder Device Trials in Patients With PFO and Migraine. J Am Coll Cardiol. 2021 Feb 16;77(6).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endParaRPr lang="fr-FR" sz="1000" i="1" noProof="1" smtClean="0"/>
          </a:p>
        </p:txBody>
      </p:sp>
      <p:sp>
        <p:nvSpPr>
          <p:cNvPr id="10" name="Rectangle 9"/>
          <p:cNvSpPr/>
          <p:nvPr/>
        </p:nvSpPr>
        <p:spPr>
          <a:xfrm>
            <a:off x="2247898" y="3645678"/>
            <a:ext cx="3344519" cy="780548"/>
          </a:xfrm>
          <a:prstGeom prst="rect">
            <a:avLst/>
          </a:prstGeom>
          <a:noFill/>
          <a:ln w="38100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076661" y="3645678"/>
            <a:ext cx="1484243" cy="780548"/>
          </a:xfrm>
          <a:prstGeom prst="rect">
            <a:avLst/>
          </a:prstGeom>
          <a:noFill/>
          <a:ln w="38100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261150" y="2936092"/>
            <a:ext cx="3344519" cy="356479"/>
          </a:xfrm>
          <a:prstGeom prst="rect">
            <a:avLst/>
          </a:prstGeom>
          <a:noFill/>
          <a:ln w="38100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089913" y="2936092"/>
            <a:ext cx="1484243" cy="333625"/>
          </a:xfrm>
          <a:prstGeom prst="rect">
            <a:avLst/>
          </a:prstGeom>
          <a:noFill/>
          <a:ln w="38100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endParaRPr lang="fr-FR" sz="1600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006600"/>
            <a:ext cx="7861300" cy="284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024" y="5864766"/>
            <a:ext cx="1005767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Mojadidi </a:t>
            </a:r>
            <a:r>
              <a:rPr lang="fr-FR" sz="1000" i="1" noProof="1" smtClean="0"/>
              <a:t>MK. Pooled Analysis of PFO Occluder Device Trials in Patients With PFO and Migraine. J Am Coll Cardiol. 2021 Feb 16;77(6).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endParaRPr lang="fr-FR" sz="1000" i="1" noProof="1" smtClean="0"/>
          </a:p>
        </p:txBody>
      </p:sp>
      <p:sp>
        <p:nvSpPr>
          <p:cNvPr id="7" name="Rectangle 6"/>
          <p:cNvSpPr/>
          <p:nvPr/>
        </p:nvSpPr>
        <p:spPr>
          <a:xfrm>
            <a:off x="6917636" y="3282042"/>
            <a:ext cx="1670992" cy="367393"/>
          </a:xfrm>
          <a:prstGeom prst="rect">
            <a:avLst/>
          </a:prstGeom>
          <a:noFill/>
          <a:ln w="38100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66931" y="3281566"/>
            <a:ext cx="3013765" cy="367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625567" y="3281565"/>
            <a:ext cx="1300311" cy="367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Complications liées à la procédure : 9 événements </a:t>
            </a:r>
            <a:r>
              <a:rPr lang="fr-FR" sz="1800" dirty="0" smtClean="0">
                <a:sym typeface="Symbol" charset="2"/>
              </a:rPr>
              <a:t></a:t>
            </a:r>
            <a:r>
              <a:rPr lang="fr-FR" dirty="0" smtClean="0">
                <a:sym typeface="Symbol" charset="2"/>
              </a:rPr>
              <a:t> </a:t>
            </a:r>
            <a:r>
              <a:rPr lang="fr-FR" dirty="0" smtClean="0">
                <a:latin typeface="+mj-lt"/>
                <a:sym typeface="Symbol" charset="2"/>
              </a:rPr>
              <a:t>régression complète (100%)</a:t>
            </a:r>
            <a:r>
              <a:rPr lang="fr-FR" dirty="0" smtClean="0">
                <a:latin typeface="+mj-lt"/>
              </a:rPr>
              <a:t>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endParaRPr lang="fr-FR" sz="5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5024" y="5864766"/>
            <a:ext cx="1005767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Mojadidi </a:t>
            </a:r>
            <a:r>
              <a:rPr lang="fr-FR" sz="1000" i="1" noProof="1" smtClean="0"/>
              <a:t>MK. Pooled Analysis of PFO Occluder Device Trials in Patients With PFO and Migraine. J Am Coll Cardiol. 2021 Feb 16;77(6).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endParaRPr lang="fr-FR" sz="1000" i="1" noProof="1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1974071"/>
            <a:ext cx="4267200" cy="33274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054572" y="4266648"/>
            <a:ext cx="1205508" cy="2807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1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Limites de l’étude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98372" cy="4023360"/>
          </a:xfrm>
        </p:spPr>
        <p:txBody>
          <a:bodyPr anchor="ctr">
            <a:normAutofit/>
          </a:bodyPr>
          <a:lstStyle/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dirty="0" smtClean="0">
                <a:latin typeface="+mj-lt"/>
              </a:rPr>
              <a:t>Limites du design de l’étude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>
                <a:latin typeface="+mj-lt"/>
              </a:rPr>
              <a:t>Population étudiée hétérogène (différents critères </a:t>
            </a:r>
            <a:r>
              <a:rPr lang="fr-FR" sz="1700" dirty="0" smtClean="0">
                <a:latin typeface="+mj-lt"/>
              </a:rPr>
              <a:t>d’inclusion : aura, sévérité) </a:t>
            </a:r>
            <a:endParaRPr lang="fr-FR" sz="1700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 smtClean="0">
                <a:latin typeface="+mj-lt"/>
              </a:rPr>
              <a:t>Groupement de deux essais randomisés avec différent critères de jugement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>
                <a:latin typeface="+mj-lt"/>
              </a:rPr>
              <a:t>E</a:t>
            </a:r>
            <a:r>
              <a:rPr lang="fr-FR" sz="1700" dirty="0" smtClean="0">
                <a:latin typeface="+mj-lt"/>
              </a:rPr>
              <a:t>ssai désigné pour un critère d’efficacité unique : analyse sur quatre critères après groupement </a:t>
            </a:r>
            <a:r>
              <a:rPr lang="fr-FR" sz="1700" dirty="0">
                <a:sym typeface="Symbol" charset="2"/>
              </a:rPr>
              <a:t> </a:t>
            </a:r>
            <a:r>
              <a:rPr lang="fr-FR" sz="1700" dirty="0" smtClean="0">
                <a:latin typeface="+mj-lt"/>
              </a:rPr>
              <a:t>puissance ?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 smtClean="0">
                <a:latin typeface="+mj-lt"/>
              </a:rPr>
              <a:t>Protocoles des bras à l’étude / contrôle différent (aveugle, </a:t>
            </a:r>
            <a:r>
              <a:rPr lang="fr-FR" sz="1700" dirty="0" smtClean="0">
                <a:latin typeface="+mj-lt"/>
              </a:rPr>
              <a:t>diagnostic, </a:t>
            </a:r>
            <a:r>
              <a:rPr lang="fr-FR" sz="1700" dirty="0" smtClean="0">
                <a:latin typeface="+mj-lt"/>
              </a:rPr>
              <a:t>traitement médical, suivi)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>
                <a:latin typeface="+mj-lt"/>
              </a:rPr>
              <a:t>Limites </a:t>
            </a:r>
            <a:r>
              <a:rPr lang="fr-FR" dirty="0" smtClean="0">
                <a:latin typeface="+mj-lt"/>
              </a:rPr>
              <a:t>des résultats  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>
                <a:latin typeface="+mj-lt"/>
              </a:rPr>
              <a:t>Poids de l’effet placebo </a:t>
            </a:r>
            <a:endParaRPr lang="fr-FR" sz="1700" dirty="0" smtClean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700" dirty="0" smtClean="0">
                <a:latin typeface="+mj-lt"/>
              </a:rPr>
              <a:t>Bénéfice « clinique » de la significativité de certains critères d’efficacité (au</a:t>
            </a:r>
            <a:r>
              <a:rPr lang="mr-IN" sz="1700" dirty="0" smtClean="0">
                <a:latin typeface="+mj-lt"/>
              </a:rPr>
              <a:t>-</a:t>
            </a:r>
            <a:r>
              <a:rPr lang="fr-FR" sz="1700" dirty="0" smtClean="0">
                <a:latin typeface="+mj-lt"/>
              </a:rPr>
              <a:t>delà de la significativité statistique)</a:t>
            </a:r>
            <a:endParaRPr lang="fr-FR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Limites de l’étude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1974070"/>
            <a:ext cx="8077200" cy="431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2405870"/>
            <a:ext cx="8001000" cy="311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5024" y="5864766"/>
            <a:ext cx="1005767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Mojadidi </a:t>
            </a:r>
            <a:r>
              <a:rPr lang="fr-FR" sz="1000" i="1" noProof="1" smtClean="0"/>
              <a:t>MK. Pooled Analysis of PFO Occluder Device Trials in Patients With PFO and Migraine. J Am Coll Cardiol. 2021 Feb 16;77(6).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endParaRPr lang="fr-FR" sz="1000" i="1" noProof="1" smtClean="0"/>
          </a:p>
        </p:txBody>
      </p:sp>
    </p:spTree>
    <p:extLst>
      <p:ext uri="{BB962C8B-B14F-4D97-AF65-F5344CB8AC3E}">
        <p14:creationId xmlns:p14="http://schemas.microsoft.com/office/powerpoint/2010/main" val="17702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Bénéfices / Risques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tabLst/>
              <a:defRPr/>
            </a:pPr>
            <a:r>
              <a:rPr lang="fr-FR" sz="1800" b="1" u="sng" dirty="0" smtClean="0">
                <a:latin typeface="+mj-lt"/>
              </a:rPr>
              <a:t>Bénéfices</a:t>
            </a: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sz="1800" dirty="0" smtClean="0">
                <a:latin typeface="+mj-lt"/>
              </a:rPr>
              <a:t>Fréquence des migraines réduites </a:t>
            </a:r>
            <a:r>
              <a:rPr lang="fr-FR" sz="1400" dirty="0" smtClean="0">
                <a:latin typeface="+mj-lt"/>
              </a:rPr>
              <a:t>(Qualité de vie ?)</a:t>
            </a: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sz="1800" dirty="0" smtClean="0">
                <a:latin typeface="+mj-lt"/>
              </a:rPr>
              <a:t>Disparition complète des migraines </a:t>
            </a: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sz="1800" dirty="0" smtClean="0">
                <a:latin typeface="+mj-lt"/>
              </a:rPr>
              <a:t>Taux </a:t>
            </a:r>
            <a:r>
              <a:rPr lang="fr-FR" sz="1800" dirty="0" smtClean="0">
                <a:latin typeface="+mj-lt"/>
              </a:rPr>
              <a:t>de complications </a:t>
            </a:r>
            <a:r>
              <a:rPr lang="fr-FR" sz="1800" dirty="0" smtClean="0">
                <a:latin typeface="+mj-lt"/>
              </a:rPr>
              <a:t>péri-procédurales </a:t>
            </a:r>
            <a:r>
              <a:rPr lang="fr-FR" sz="1800" dirty="0" smtClean="0">
                <a:latin typeface="+mj-lt"/>
              </a:rPr>
              <a:t>faible</a:t>
            </a: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sz="1800" dirty="0" smtClean="0">
                <a:latin typeface="+mj-lt"/>
              </a:rPr>
              <a:t>Prévention primaire des AVC 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r>
              <a:rPr lang="fr-FR" sz="1800" b="1" u="sng" dirty="0" smtClean="0">
                <a:latin typeface="+mj-lt"/>
              </a:rPr>
              <a:t>Risques</a:t>
            </a:r>
            <a:endParaRPr lang="fr-FR" sz="1800" b="1" u="sng" dirty="0">
              <a:latin typeface="+mj-lt"/>
            </a:endParaRP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sz="1800" dirty="0" smtClean="0">
                <a:latin typeface="+mj-lt"/>
              </a:rPr>
              <a:t>Population cible non identifié (sujet répondeur)</a:t>
            </a: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sz="1800" dirty="0">
                <a:latin typeface="+mj-lt"/>
              </a:rPr>
              <a:t>Population « migraine avec aura » large </a:t>
            </a:r>
            <a:endParaRPr lang="fr-FR" sz="1800" dirty="0" smtClean="0">
              <a:latin typeface="+mj-lt"/>
            </a:endParaRP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sz="1800" dirty="0" smtClean="0">
                <a:latin typeface="+mj-lt"/>
              </a:rPr>
              <a:t>Complications à long terme mal connues</a:t>
            </a:r>
            <a:endParaRPr lang="fr-F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7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17642" cy="4023360"/>
          </a:xfrm>
        </p:spPr>
        <p:txBody>
          <a:bodyPr anchor="ctr">
            <a:normAutofit/>
          </a:bodyPr>
          <a:lstStyle/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Population étudiée : </a:t>
            </a:r>
            <a:r>
              <a:rPr lang="fr-FR" b="1" dirty="0" smtClean="0">
                <a:latin typeface="+mj-lt"/>
              </a:rPr>
              <a:t>337 patients avec </a:t>
            </a:r>
            <a:r>
              <a:rPr lang="fr-FR" b="1" dirty="0" smtClean="0">
                <a:latin typeface="+mj-lt"/>
              </a:rPr>
              <a:t>migraines réfractaires </a:t>
            </a:r>
            <a:r>
              <a:rPr lang="fr-FR" sz="1600" b="1" dirty="0" smtClean="0">
                <a:latin typeface="+mj-lt"/>
              </a:rPr>
              <a:t>(avec ou sans aura) </a:t>
            </a:r>
            <a:r>
              <a:rPr lang="fr-FR" b="1" u="sng" dirty="0" smtClean="0">
                <a:latin typeface="+mj-lt"/>
              </a:rPr>
              <a:t>et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porteur d’un FOP </a:t>
            </a: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Procédure de fermeture de FOP par rapport au contrôle, à 12 mois </a:t>
            </a:r>
            <a:r>
              <a:rPr lang="fr-FR" dirty="0" smtClean="0">
                <a:latin typeface="+mj-lt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None/>
              <a:defRPr/>
            </a:pPr>
            <a:endParaRPr lang="fr-FR" sz="100" dirty="0" smtClean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600" b="1" dirty="0" smtClean="0">
                <a:latin typeface="+mj-lt"/>
              </a:rPr>
              <a:t>Diminution significative du nombre de jour </a:t>
            </a:r>
            <a:r>
              <a:rPr lang="fr-FR" sz="1600" b="1" dirty="0" smtClean="0">
                <a:latin typeface="+mj-lt"/>
              </a:rPr>
              <a:t>avec migrain</a:t>
            </a:r>
            <a:r>
              <a:rPr lang="fr-FR" sz="1600" b="1" dirty="0" smtClean="0">
                <a:latin typeface="+mj-lt"/>
              </a:rPr>
              <a:t>e </a:t>
            </a:r>
            <a:r>
              <a:rPr lang="fr-FR" sz="1600" b="1" dirty="0" smtClean="0">
                <a:latin typeface="+mj-lt"/>
              </a:rPr>
              <a:t>/ </a:t>
            </a:r>
            <a:r>
              <a:rPr lang="fr-FR" sz="1600" b="1" dirty="0" smtClean="0">
                <a:latin typeface="+mj-lt"/>
              </a:rPr>
              <a:t>mois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600" b="1" dirty="0" smtClean="0">
                <a:latin typeface="+mj-lt"/>
              </a:rPr>
              <a:t>Un taux supérieur de disparition complète </a:t>
            </a:r>
            <a:r>
              <a:rPr lang="fr-FR" sz="1600" b="1" dirty="0" smtClean="0">
                <a:latin typeface="+mj-lt"/>
              </a:rPr>
              <a:t>des migraines </a:t>
            </a:r>
            <a:endParaRPr lang="fr-FR" sz="1600" b="1" dirty="0" smtClean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sz="1600" b="1" dirty="0" smtClean="0">
                <a:latin typeface="+mj-lt"/>
              </a:rPr>
              <a:t>Diminution </a:t>
            </a:r>
            <a:r>
              <a:rPr lang="fr-FR" sz="1600" b="1" dirty="0">
                <a:latin typeface="+mj-lt"/>
              </a:rPr>
              <a:t>significative du nombre de </a:t>
            </a:r>
            <a:r>
              <a:rPr lang="fr-FR" sz="1600" b="1" dirty="0" smtClean="0">
                <a:latin typeface="+mj-lt"/>
              </a:rPr>
              <a:t>crises de migraine / mois </a:t>
            </a: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Caractéristiques des sujets répondeurs</a:t>
            </a:r>
            <a:endParaRPr lang="fr-FR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defRPr/>
            </a:pPr>
            <a:r>
              <a:rPr lang="fr-FR" sz="1600" dirty="0">
                <a:latin typeface="+mj-lt"/>
              </a:rPr>
              <a:t>Effets </a:t>
            </a:r>
            <a:r>
              <a:rPr lang="fr-FR" sz="1600" dirty="0" smtClean="0">
                <a:latin typeface="+mj-lt"/>
              </a:rPr>
              <a:t>semblent </a:t>
            </a:r>
            <a:r>
              <a:rPr lang="fr-FR" sz="1600" dirty="0">
                <a:latin typeface="+mj-lt"/>
              </a:rPr>
              <a:t>plus </a:t>
            </a:r>
            <a:r>
              <a:rPr lang="fr-FR" sz="1600" dirty="0" smtClean="0">
                <a:latin typeface="+mj-lt"/>
              </a:rPr>
              <a:t>marqués </a:t>
            </a:r>
            <a:r>
              <a:rPr lang="fr-FR" sz="1600" dirty="0">
                <a:latin typeface="+mj-lt"/>
              </a:rPr>
              <a:t>dans le groupe avec aura et </a:t>
            </a:r>
            <a:r>
              <a:rPr lang="fr-FR" sz="1600" dirty="0" smtClean="0">
                <a:latin typeface="+mj-lt"/>
              </a:rPr>
              <a:t>aura fréquente (effet-dose?)</a:t>
            </a:r>
            <a:endParaRPr lang="fr-FR" sz="1600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defRPr/>
            </a:pPr>
            <a:r>
              <a:rPr lang="fr-FR" sz="1600" dirty="0">
                <a:latin typeface="+mj-lt"/>
              </a:rPr>
              <a:t>Taux de sujet répondeur significativement plus élevé dans le groupe avec aura fréquente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7495" y="3189277"/>
            <a:ext cx="6082747" cy="1104427"/>
          </a:xfrm>
          <a:prstGeom prst="rect">
            <a:avLst/>
          </a:prstGeom>
          <a:noFill/>
          <a:ln w="28575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97494" y="4727268"/>
            <a:ext cx="8746436" cy="798890"/>
          </a:xfrm>
          <a:prstGeom prst="rect">
            <a:avLst/>
          </a:prstGeom>
          <a:noFill/>
          <a:ln w="28575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Méthodes diagnostiques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31120" cy="4023360"/>
          </a:xfrm>
        </p:spPr>
        <p:txBody>
          <a:bodyPr anchor="ctr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Echocardiographie trans-thoracique / trans-œsophagienne</a:t>
            </a:r>
            <a:endParaRPr lang="fr-FR" dirty="0">
              <a:latin typeface="+mj-lt"/>
            </a:endParaRPr>
          </a:p>
          <a:p>
            <a:pPr marL="360000" marR="0" lvl="0" indent="-3600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fr-FR" dirty="0" smtClean="0">
                <a:latin typeface="+mj-lt"/>
              </a:rPr>
              <a:t>Critères diagnostiques</a:t>
            </a: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dirty="0" smtClean="0">
                <a:latin typeface="+mj-lt"/>
              </a:rPr>
              <a:t>Visualisation direct d’un FOP en échocardiographie trans-œsophagienne</a:t>
            </a: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b="1" dirty="0" smtClean="0">
                <a:latin typeface="+mj-lt"/>
              </a:rPr>
              <a:t>Passage de ≥ 3 microbulles (mb) dans les </a:t>
            </a:r>
            <a:r>
              <a:rPr lang="fr-FR" sz="1700" b="1" dirty="0" smtClean="0">
                <a:latin typeface="+mj-lt"/>
              </a:rPr>
              <a:t>3 à 5 </a:t>
            </a:r>
            <a:r>
              <a:rPr lang="fr-FR" sz="1700" b="1" dirty="0" smtClean="0">
                <a:latin typeface="+mj-lt"/>
              </a:rPr>
              <a:t>premiers battements </a:t>
            </a:r>
            <a:r>
              <a:rPr lang="fr-FR" sz="1700" b="1" dirty="0" smtClean="0">
                <a:latin typeface="+mj-lt"/>
              </a:rPr>
              <a:t>suivant </a:t>
            </a:r>
            <a:r>
              <a:rPr lang="fr-FR" sz="1700" b="1" dirty="0" smtClean="0">
                <a:latin typeface="+mj-lt"/>
              </a:rPr>
              <a:t>l’opacification complète de l’OD</a:t>
            </a: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dirty="0" smtClean="0">
                <a:latin typeface="+mj-lt"/>
              </a:rPr>
              <a:t>Diagnostic potentialisé par la manœuvre de Valsalva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Quantification </a:t>
            </a:r>
            <a:r>
              <a:rPr lang="fr-FR" dirty="0" smtClean="0">
                <a:latin typeface="+mj-lt"/>
              </a:rPr>
              <a:t>du shunt </a:t>
            </a:r>
          </a:p>
          <a:p>
            <a:pPr marL="475488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  <a:defRPr/>
            </a:pPr>
            <a:r>
              <a:rPr lang="fr-FR" sz="1600" dirty="0" smtClean="0">
                <a:latin typeface="+mj-lt"/>
              </a:rPr>
              <a:t>Minime </a:t>
            </a:r>
            <a:r>
              <a:rPr lang="fr-FR" dirty="0" smtClean="0">
                <a:latin typeface="+mj-lt"/>
                <a:sym typeface="Symbol" charset="2"/>
              </a:rPr>
              <a:t></a:t>
            </a:r>
            <a:r>
              <a:rPr lang="fr-FR" sz="1600" dirty="0" smtClean="0">
                <a:latin typeface="+mj-lt"/>
                <a:sym typeface="Symbol" charset="2"/>
              </a:rPr>
              <a:t> </a:t>
            </a:r>
            <a:r>
              <a:rPr lang="fr-FR" sz="1600" dirty="0" smtClean="0">
                <a:latin typeface="+mj-lt"/>
              </a:rPr>
              <a:t> 3 à 10 mb </a:t>
            </a:r>
          </a:p>
          <a:p>
            <a:pPr marL="475488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  <a:defRPr/>
            </a:pPr>
            <a:r>
              <a:rPr lang="fr-FR" sz="1600" dirty="0" smtClean="0">
                <a:latin typeface="+mj-lt"/>
              </a:rPr>
              <a:t>Modérée </a:t>
            </a:r>
            <a:r>
              <a:rPr lang="fr-FR" dirty="0" smtClean="0">
                <a:latin typeface="+mj-lt"/>
                <a:sym typeface="Symbol" charset="2"/>
              </a:rPr>
              <a:t></a:t>
            </a:r>
            <a:r>
              <a:rPr lang="fr-FR" sz="1600" dirty="0" smtClean="0">
                <a:latin typeface="+mj-lt"/>
                <a:sym typeface="Symbol" charset="2"/>
              </a:rPr>
              <a:t> </a:t>
            </a:r>
            <a:r>
              <a:rPr lang="fr-FR" sz="1600" dirty="0" smtClean="0">
                <a:latin typeface="+mj-lt"/>
              </a:rPr>
              <a:t> 10 à 25-30 mb</a:t>
            </a:r>
          </a:p>
          <a:p>
            <a:pPr marL="475488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  <a:defRPr/>
            </a:pPr>
            <a:r>
              <a:rPr lang="fr-FR" sz="1600" dirty="0" smtClean="0">
                <a:latin typeface="+mj-lt"/>
              </a:rPr>
              <a:t>Important </a:t>
            </a:r>
            <a:r>
              <a:rPr lang="fr-FR" dirty="0">
                <a:sym typeface="Symbol" charset="2"/>
              </a:rPr>
              <a:t> </a:t>
            </a:r>
            <a:r>
              <a:rPr lang="fr-FR" dirty="0"/>
              <a:t> </a:t>
            </a:r>
            <a:r>
              <a:rPr lang="fr-FR" sz="1600" dirty="0" smtClean="0">
                <a:latin typeface="+mj-lt"/>
              </a:rPr>
              <a:t>&gt; 25-30 </a:t>
            </a:r>
            <a:r>
              <a:rPr lang="fr-FR" sz="1600" dirty="0">
                <a:latin typeface="+mj-lt"/>
              </a:rPr>
              <a:t>mb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049485" y="4590661"/>
            <a:ext cx="0" cy="10077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74481" y="5817456"/>
            <a:ext cx="8387599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noProof="1" smtClean="0"/>
              <a:t>SK Verma JM. Tobis Explantation of patent foramen ovale closure devices. JACC: Cardiovasc Interv2011 (4).</a:t>
            </a:r>
            <a:endParaRPr lang="fr-FR" sz="1000" i="1" noProof="1"/>
          </a:p>
        </p:txBody>
      </p:sp>
    </p:spTree>
    <p:extLst>
      <p:ext uri="{BB962C8B-B14F-4D97-AF65-F5344CB8AC3E}">
        <p14:creationId xmlns:p14="http://schemas.microsoft.com/office/powerpoint/2010/main" val="19788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Méthodes diagnostiques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/>
          <a:stretch/>
        </p:blipFill>
        <p:spPr>
          <a:xfrm>
            <a:off x="6217920" y="2007140"/>
            <a:ext cx="4938712" cy="3700760"/>
          </a:xfr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/>
          <a:stretch/>
        </p:blipFill>
        <p:spPr>
          <a:xfrm>
            <a:off x="1097280" y="2007140"/>
            <a:ext cx="4937125" cy="3700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4481" y="5817456"/>
            <a:ext cx="83875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dirty="0"/>
              <a:t>C</a:t>
            </a:r>
            <a:r>
              <a:rPr lang="fr-FR" sz="1000" i="1" dirty="0" smtClean="0"/>
              <a:t>hatelain Q. Fermeture </a:t>
            </a:r>
            <a:r>
              <a:rPr lang="fr-FR" sz="1000" i="1" dirty="0"/>
              <a:t>du foramen ovale perméable : où en sommes-nous en 2018 ? </a:t>
            </a:r>
            <a:r>
              <a:rPr lang="fr-FR" sz="1000" i="1" dirty="0" smtClean="0"/>
              <a:t>Rev </a:t>
            </a:r>
            <a:r>
              <a:rPr lang="fr-FR" sz="1000" i="1" dirty="0"/>
              <a:t>Med Suisse. 2018 May 23;14(608</a:t>
            </a:r>
            <a:r>
              <a:rPr lang="fr-FR" sz="1000" i="1" dirty="0" smtClean="0"/>
              <a:t>).</a:t>
            </a:r>
            <a:endParaRPr lang="fr-FR" sz="1000" i="1" noProof="1"/>
          </a:p>
        </p:txBody>
      </p:sp>
    </p:spTree>
    <p:extLst>
      <p:ext uri="{BB962C8B-B14F-4D97-AF65-F5344CB8AC3E}">
        <p14:creationId xmlns:p14="http://schemas.microsoft.com/office/powerpoint/2010/main" val="1564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Fermeture de FOP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Procédure </a:t>
            </a:r>
            <a:r>
              <a:rPr lang="fr-FR" dirty="0" smtClean="0">
                <a:latin typeface="+mj-lt"/>
              </a:rPr>
              <a:t>percutanée </a:t>
            </a:r>
            <a:endParaRPr lang="fr-FR" dirty="0">
              <a:latin typeface="+mj-lt"/>
            </a:endParaRP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dirty="0" smtClean="0">
                <a:latin typeface="+mj-lt"/>
              </a:rPr>
              <a:t>Abord veineux fémorale </a:t>
            </a: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dirty="0" smtClean="0">
                <a:latin typeface="+mj-lt"/>
              </a:rPr>
              <a:t>Guidée par ETO </a:t>
            </a:r>
            <a:r>
              <a:rPr lang="fr-FR" sz="1700" i="1" dirty="0" smtClean="0">
                <a:latin typeface="+mj-lt"/>
              </a:rPr>
              <a:t>ou</a:t>
            </a:r>
            <a:r>
              <a:rPr lang="fr-FR" sz="1700" dirty="0" smtClean="0">
                <a:latin typeface="+mj-lt"/>
              </a:rPr>
              <a:t> échocardiographie intra-cardiaque </a:t>
            </a:r>
          </a:p>
          <a:p>
            <a:pPr marL="835488" marR="0" lvl="2" indent="-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charset="2"/>
              <a:buChar char="ü"/>
              <a:tabLst/>
              <a:defRPr/>
            </a:pPr>
            <a:r>
              <a:rPr lang="fr-FR" sz="1700" dirty="0" smtClean="0">
                <a:latin typeface="+mj-lt"/>
              </a:rPr>
              <a:t>Montée d’un guide à travers le FOP </a:t>
            </a:r>
            <a:r>
              <a:rPr lang="fr-FR" dirty="0" smtClean="0">
                <a:sym typeface="Symbol" charset="2"/>
              </a:rPr>
              <a:t></a:t>
            </a:r>
            <a:r>
              <a:rPr lang="fr-FR" sz="1100" dirty="0" smtClean="0">
                <a:sym typeface="Symbol" charset="2"/>
              </a:rPr>
              <a:t> 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déploiement d’une prothèse en double</a:t>
            </a:r>
            <a:r>
              <a:rPr lang="mr-IN" sz="1700" dirty="0" smtClean="0">
                <a:latin typeface="+mj-lt"/>
              </a:rPr>
              <a:t>–</a:t>
            </a:r>
            <a:r>
              <a:rPr lang="fr-FR" sz="1700" dirty="0" smtClean="0">
                <a:latin typeface="+mj-lt"/>
              </a:rPr>
              <a:t>disque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b="1" dirty="0" smtClean="0">
                <a:latin typeface="+mj-lt"/>
              </a:rPr>
              <a:t>Taux de succès (absence de shunt résiduel) : jusqu’à 93,5% </a:t>
            </a:r>
            <a:r>
              <a:rPr lang="fr-FR" sz="1200" dirty="0" smtClean="0">
                <a:latin typeface="+mj-lt"/>
              </a:rPr>
              <a:t>(Amplatzer PFO Occluder </a:t>
            </a:r>
            <a:r>
              <a:rPr lang="mr-IN" sz="1200" dirty="0" smtClean="0">
                <a:latin typeface="+mj-lt"/>
              </a:rPr>
              <a:t>–</a:t>
            </a:r>
            <a:r>
              <a:rPr lang="fr-FR" sz="1200" dirty="0" smtClean="0">
                <a:latin typeface="+mj-lt"/>
              </a:rPr>
              <a:t> RESPECT Study)</a:t>
            </a:r>
            <a:endParaRPr lang="fr-FR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4481" y="5817456"/>
            <a:ext cx="8387599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dirty="0"/>
              <a:t>JD *Carroll JL Saver DE </a:t>
            </a:r>
            <a:r>
              <a:rPr lang="fr-FR" sz="1000" i="1" dirty="0" smtClean="0"/>
              <a:t>Thaler. Closure </a:t>
            </a:r>
            <a:r>
              <a:rPr lang="fr-FR" sz="1000" i="1" dirty="0"/>
              <a:t>of patent foramen ovale versus medical therapy after cryptogenic stroke.</a:t>
            </a:r>
            <a:r>
              <a:rPr lang="fr-FR" sz="1000" dirty="0"/>
              <a:t> </a:t>
            </a:r>
            <a:r>
              <a:rPr lang="fr-FR" sz="1000" i="1" dirty="0"/>
              <a:t>N Engl J Med</a:t>
            </a:r>
            <a:r>
              <a:rPr lang="fr-FR" sz="1000" dirty="0"/>
              <a:t> </a:t>
            </a:r>
            <a:r>
              <a:rPr lang="fr-FR" sz="1000" i="1" dirty="0"/>
              <a:t>2013</a:t>
            </a:r>
            <a:r>
              <a:rPr lang="fr-FR" sz="1000" dirty="0"/>
              <a:t> </a:t>
            </a:r>
            <a:r>
              <a:rPr lang="fr-FR" sz="1000" i="1" dirty="0"/>
              <a:t>(368</a:t>
            </a:r>
            <a:r>
              <a:rPr lang="fr-FR" sz="1000" i="1" dirty="0" smtClean="0"/>
              <a:t>).</a:t>
            </a:r>
            <a:endParaRPr lang="fr-FR" sz="10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24" y="2048512"/>
            <a:ext cx="4538756" cy="178308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5057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Fermeture de FOP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sz="1200" dirty="0" smtClean="0">
                <a:latin typeface="+mj-lt"/>
              </a:rPr>
              <a:t>)</a:t>
            </a:r>
            <a:endParaRPr lang="fr-FR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4481" y="5817456"/>
            <a:ext cx="83875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dirty="0"/>
              <a:t>JD *Carroll JL Saver DE </a:t>
            </a:r>
            <a:r>
              <a:rPr lang="fr-FR" sz="1000" i="1" dirty="0" smtClean="0"/>
              <a:t>Thaler. Closure </a:t>
            </a:r>
            <a:r>
              <a:rPr lang="fr-FR" sz="1000" i="1" dirty="0"/>
              <a:t>of patent foramen ovale versus medical therapy after cryptogenic stroke.</a:t>
            </a:r>
            <a:r>
              <a:rPr lang="fr-FR" sz="1000" dirty="0"/>
              <a:t> </a:t>
            </a:r>
            <a:r>
              <a:rPr lang="fr-FR" sz="1000" i="1" dirty="0"/>
              <a:t>N Engl J Med</a:t>
            </a:r>
            <a:r>
              <a:rPr lang="fr-FR" sz="1000" dirty="0"/>
              <a:t> </a:t>
            </a:r>
            <a:r>
              <a:rPr lang="fr-FR" sz="1000" i="1" dirty="0"/>
              <a:t>2013</a:t>
            </a:r>
            <a:r>
              <a:rPr lang="fr-FR" sz="1000" dirty="0"/>
              <a:t> </a:t>
            </a:r>
            <a:r>
              <a:rPr lang="fr-FR" sz="1000" i="1" dirty="0"/>
              <a:t>(368</a:t>
            </a:r>
            <a:r>
              <a:rPr lang="fr-FR" sz="1000" i="1" dirty="0" smtClean="0"/>
              <a:t>).</a:t>
            </a:r>
            <a:endParaRPr lang="fr-FR" sz="1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/>
          <a:stretch/>
        </p:blipFill>
        <p:spPr>
          <a:xfrm>
            <a:off x="3905423" y="1994979"/>
            <a:ext cx="4442114" cy="372487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456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Complications de la procédure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Complication la plus fréquente : </a:t>
            </a:r>
            <a:r>
              <a:rPr lang="fr-FR" b="1" dirty="0" smtClean="0">
                <a:latin typeface="+mj-lt"/>
              </a:rPr>
              <a:t>Fibrillation atriale (</a:t>
            </a:r>
            <a:r>
              <a:rPr lang="fr-FR" b="1" dirty="0" smtClean="0">
                <a:latin typeface="+mj-lt"/>
              </a:rPr>
              <a:t>4,3%) </a:t>
            </a:r>
            <a:r>
              <a:rPr lang="fr-FR" b="1" dirty="0" smtClean="0">
                <a:latin typeface="+mj-lt"/>
              </a:rPr>
              <a:t>transitoire (&lt; 30-45 jours)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 smtClean="0">
                <a:latin typeface="+mj-lt"/>
              </a:rPr>
              <a:t>Complications per-procédurales </a:t>
            </a:r>
            <a:endParaRPr lang="fr-FR" dirty="0">
              <a:latin typeface="+mj-lt"/>
            </a:endParaRP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fr-FR" sz="1600" dirty="0">
                <a:latin typeface="+mj-lt"/>
              </a:rPr>
              <a:t>Hématome au point de ponction (3-5%)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fr-FR" sz="1600" dirty="0">
                <a:latin typeface="+mj-lt"/>
              </a:rPr>
              <a:t>Embolisation du dispositif (1%)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fr-FR" sz="1600" dirty="0" smtClean="0">
                <a:latin typeface="+mj-lt"/>
              </a:rPr>
              <a:t>Perforation cardiaque </a:t>
            </a:r>
            <a:r>
              <a:rPr lang="fr-FR" sz="1600" dirty="0" smtClean="0">
                <a:latin typeface="+mj-lt"/>
                <a:sym typeface="Symbol" charset="2"/>
              </a:rPr>
              <a:t> </a:t>
            </a:r>
            <a:r>
              <a:rPr lang="fr-FR" sz="1600" dirty="0" smtClean="0">
                <a:latin typeface="+mj-lt"/>
              </a:rPr>
              <a:t>Tamponnade (&lt; 1%)</a:t>
            </a:r>
          </a:p>
          <a:p>
            <a:pPr marL="835488" lvl="2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fr-FR" sz="1600" dirty="0" smtClean="0">
                <a:latin typeface="+mj-lt"/>
              </a:rPr>
              <a:t>Autres : endocardite infectieuse, thrombus sur prothèse, allergie au nickel/titane</a:t>
            </a:r>
            <a:r>
              <a:rPr lang="mr-IN" sz="1600" dirty="0" smtClean="0">
                <a:latin typeface="+mj-lt"/>
              </a:rPr>
              <a:t>…</a:t>
            </a:r>
            <a:r>
              <a:rPr lang="fr-FR" sz="1600" dirty="0" smtClean="0">
                <a:latin typeface="+mj-lt"/>
              </a:rPr>
              <a:t>. </a:t>
            </a:r>
          </a:p>
          <a:p>
            <a:pPr marL="360000" lvl="0" indent="-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charset="0"/>
              <a:buChar char="•"/>
              <a:defRPr/>
            </a:pPr>
            <a:r>
              <a:rPr lang="fr-FR" dirty="0">
                <a:latin typeface="+mj-lt"/>
              </a:rPr>
              <a:t>Complications </a:t>
            </a:r>
            <a:r>
              <a:rPr lang="fr-FR" dirty="0" smtClean="0">
                <a:latin typeface="+mj-lt"/>
              </a:rPr>
              <a:t>à moyen / long terme : Anti-thrombotiques, Usure ? </a:t>
            </a:r>
            <a:endParaRPr lang="fr-FR" sz="1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9851" y="5604021"/>
            <a:ext cx="8387599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1000" i="1" dirty="0"/>
              <a:t>JD *Carroll JL Saver DE Thaler. Closure of patent foramen ovale versus medical therapy after cryptogenic stroke.</a:t>
            </a:r>
            <a:r>
              <a:rPr lang="fr-FR" sz="1000" dirty="0"/>
              <a:t> </a:t>
            </a:r>
            <a:r>
              <a:rPr lang="fr-FR" sz="1000" i="1" dirty="0"/>
              <a:t>N Engl J Med</a:t>
            </a:r>
            <a:r>
              <a:rPr lang="fr-FR" sz="1000" dirty="0"/>
              <a:t> </a:t>
            </a:r>
            <a:r>
              <a:rPr lang="fr-FR" sz="1000" i="1" dirty="0"/>
              <a:t>2013</a:t>
            </a:r>
            <a:r>
              <a:rPr lang="fr-FR" sz="1000" dirty="0"/>
              <a:t> </a:t>
            </a:r>
            <a:r>
              <a:rPr lang="fr-FR" sz="1000" i="1" dirty="0"/>
              <a:t>(368</a:t>
            </a:r>
            <a:r>
              <a:rPr lang="fr-FR" sz="1000" i="1" dirty="0" smtClean="0"/>
              <a:t>). </a:t>
            </a:r>
          </a:p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sz="1000" i="1" dirty="0"/>
              <a:t>Turc G. </a:t>
            </a:r>
            <a:r>
              <a:rPr lang="en-US" sz="1000" i="1" dirty="0"/>
              <a:t>Systematic </a:t>
            </a:r>
            <a:r>
              <a:rPr lang="en-US" sz="1000" i="1" dirty="0"/>
              <a:t>Review of Randomized Trials, Sequential Meta-Analysis, and New Insights From the CLOSE Study. </a:t>
            </a:r>
            <a:r>
              <a:rPr lang="en-US" sz="1000" i="1" dirty="0"/>
              <a:t>J Am Heart Assoc. </a:t>
            </a:r>
            <a:r>
              <a:rPr lang="en-US" sz="1000" i="1" dirty="0"/>
              <a:t>2018 </a:t>
            </a:r>
            <a:r>
              <a:rPr lang="en-US" sz="1000" i="1" dirty="0" smtClean="0"/>
              <a:t>(12).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6272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Complications de la procédure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312490"/>
            <a:ext cx="4938712" cy="3090271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664305"/>
            <a:ext cx="4937125" cy="2386641"/>
          </a:xfrm>
        </p:spPr>
      </p:pic>
      <p:sp>
        <p:nvSpPr>
          <p:cNvPr id="6" name="Rectangle 5"/>
          <p:cNvSpPr/>
          <p:nvPr/>
        </p:nvSpPr>
        <p:spPr>
          <a:xfrm>
            <a:off x="3174481" y="5817456"/>
            <a:ext cx="8387599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sz="1000" i="1" dirty="0"/>
              <a:t>Turc G. Systematic Review of Randomized Trials, Sequential Meta-Analysis, and New Insights From the CLOSE Study. J Am Heart Assoc. 2018 (12).</a:t>
            </a:r>
            <a:endParaRPr lang="fr-FR" sz="1000" i="1" dirty="0"/>
          </a:p>
        </p:txBody>
      </p:sp>
      <p:sp>
        <p:nvSpPr>
          <p:cNvPr id="10" name="Ellipse 9"/>
          <p:cNvSpPr/>
          <p:nvPr/>
        </p:nvSpPr>
        <p:spPr>
          <a:xfrm>
            <a:off x="9809964" y="4374842"/>
            <a:ext cx="1205508" cy="2602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830167" y="4583790"/>
            <a:ext cx="1205508" cy="26020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987865"/>
            <a:ext cx="10058400" cy="749495"/>
          </a:xfrm>
        </p:spPr>
        <p:txBody>
          <a:bodyPr/>
          <a:lstStyle/>
          <a:p>
            <a:pPr algn="ctr"/>
            <a:r>
              <a:rPr lang="fr-FR" dirty="0" smtClean="0"/>
              <a:t>Fermeture de FOP et AVC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/>
          <a:stretch/>
        </p:blipFill>
        <p:spPr>
          <a:xfrm>
            <a:off x="3078789" y="2244368"/>
            <a:ext cx="6095381" cy="3066502"/>
          </a:xfrm>
        </p:spPr>
      </p:pic>
      <p:sp>
        <p:nvSpPr>
          <p:cNvPr id="5" name="Rectangle 4"/>
          <p:cNvSpPr/>
          <p:nvPr/>
        </p:nvSpPr>
        <p:spPr>
          <a:xfrm>
            <a:off x="3174481" y="5817456"/>
            <a:ext cx="8387599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sz="1000" i="1" dirty="0"/>
              <a:t>Turc G. Systematic Review of Randomized Trials, Sequential Meta-Analysis, and New Insights From the CLOSE Study. J Am Heart Assoc. 2018 (12).</a:t>
            </a:r>
            <a:endParaRPr lang="fr-FR" sz="1000" i="1" dirty="0"/>
          </a:p>
        </p:txBody>
      </p:sp>
      <p:sp>
        <p:nvSpPr>
          <p:cNvPr id="7" name="Ellipse 6"/>
          <p:cNvSpPr/>
          <p:nvPr/>
        </p:nvSpPr>
        <p:spPr>
          <a:xfrm>
            <a:off x="7968662" y="4520290"/>
            <a:ext cx="1205508" cy="26020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on">
  <a:themeElements>
    <a:clrScheme name="Personnalisée 3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14474"/>
      </a:accent1>
      <a:accent2>
        <a:srgbClr val="5080AE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30467</TotalTime>
  <Words>1411</Words>
  <Application>Microsoft Macintosh PowerPoint</Application>
  <PresentationFormat>Grand écran</PresentationFormat>
  <Paragraphs>249</Paragraphs>
  <Slides>29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Calibri</vt:lpstr>
      <vt:lpstr>Calibri Light</vt:lpstr>
      <vt:lpstr>Mangal</vt:lpstr>
      <vt:lpstr>Symbol</vt:lpstr>
      <vt:lpstr>Wingdings</vt:lpstr>
      <vt:lpstr>Arial</vt:lpstr>
      <vt:lpstr>Rétrospection</vt:lpstr>
      <vt:lpstr>Présentation PowerPoint</vt:lpstr>
      <vt:lpstr>Foramen ovale perméable</vt:lpstr>
      <vt:lpstr>Méthodes diagnostiques</vt:lpstr>
      <vt:lpstr>Méthodes diagnostiques</vt:lpstr>
      <vt:lpstr>Fermeture de FOP</vt:lpstr>
      <vt:lpstr>Fermeture de FOP</vt:lpstr>
      <vt:lpstr>Complications de la procédure</vt:lpstr>
      <vt:lpstr>Complications de la procédure</vt:lpstr>
      <vt:lpstr>Fermeture de FOP et AVC</vt:lpstr>
      <vt:lpstr>Migraine et FOP</vt:lpstr>
      <vt:lpstr>Physiopathologie</vt:lpstr>
      <vt:lpstr>Effets de la fermeture de FOP</vt:lpstr>
      <vt:lpstr>Effets de la fermeture de FOP</vt:lpstr>
      <vt:lpstr>Effets de la fermeture de FOP</vt:lpstr>
      <vt:lpstr>Présentation PowerPoint</vt:lpstr>
      <vt:lpstr>Méthodes</vt:lpstr>
      <vt:lpstr>ETUDE PREMIUM</vt:lpstr>
      <vt:lpstr>ETUDE PRIMA</vt:lpstr>
      <vt:lpstr>Méthodes</vt:lpstr>
      <vt:lpstr> Résultats</vt:lpstr>
      <vt:lpstr>Résultats</vt:lpstr>
      <vt:lpstr>Résultats</vt:lpstr>
      <vt:lpstr>Résultats</vt:lpstr>
      <vt:lpstr>Résultats</vt:lpstr>
      <vt:lpstr>Résultats</vt:lpstr>
      <vt:lpstr>Limites de l’étude </vt:lpstr>
      <vt:lpstr>Limites de l’étude </vt:lpstr>
      <vt:lpstr>Bénéfices / Risques</vt:lpstr>
      <vt:lpstr>Conclusions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 et analyse d’article</dc:title>
  <dc:creator>Charleux Pierre</dc:creator>
  <cp:lastModifiedBy>Charleux Pierre</cp:lastModifiedBy>
  <cp:revision>189</cp:revision>
  <dcterms:created xsi:type="dcterms:W3CDTF">2020-02-23T13:52:51Z</dcterms:created>
  <dcterms:modified xsi:type="dcterms:W3CDTF">2021-02-22T22:10:14Z</dcterms:modified>
</cp:coreProperties>
</file>