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9"/>
  </p:notesMasterIdLst>
  <p:handoutMasterIdLst>
    <p:handoutMasterId r:id="rId40"/>
  </p:handoutMasterIdLst>
  <p:sldIdLst>
    <p:sldId id="288" r:id="rId2"/>
    <p:sldId id="289" r:id="rId3"/>
    <p:sldId id="480" r:id="rId4"/>
    <p:sldId id="520" r:id="rId5"/>
    <p:sldId id="500" r:id="rId6"/>
    <p:sldId id="519" r:id="rId7"/>
    <p:sldId id="481" r:id="rId8"/>
    <p:sldId id="473" r:id="rId9"/>
    <p:sldId id="474" r:id="rId10"/>
    <p:sldId id="488" r:id="rId11"/>
    <p:sldId id="482" r:id="rId12"/>
    <p:sldId id="479" r:id="rId13"/>
    <p:sldId id="486" r:id="rId14"/>
    <p:sldId id="485" r:id="rId15"/>
    <p:sldId id="511" r:id="rId16"/>
    <p:sldId id="514" r:id="rId17"/>
    <p:sldId id="490" r:id="rId18"/>
    <p:sldId id="491" r:id="rId19"/>
    <p:sldId id="492" r:id="rId20"/>
    <p:sldId id="493" r:id="rId21"/>
    <p:sldId id="494" r:id="rId22"/>
    <p:sldId id="512" r:id="rId23"/>
    <p:sldId id="294" r:id="rId24"/>
    <p:sldId id="496" r:id="rId25"/>
    <p:sldId id="498" r:id="rId26"/>
    <p:sldId id="513" r:id="rId27"/>
    <p:sldId id="503" r:id="rId28"/>
    <p:sldId id="505" r:id="rId29"/>
    <p:sldId id="506" r:id="rId30"/>
    <p:sldId id="507" r:id="rId31"/>
    <p:sldId id="508" r:id="rId32"/>
    <p:sldId id="509" r:id="rId33"/>
    <p:sldId id="510" r:id="rId34"/>
    <p:sldId id="516" r:id="rId35"/>
    <p:sldId id="483" r:id="rId36"/>
    <p:sldId id="518" r:id="rId37"/>
    <p:sldId id="295" r:id="rId38"/>
  </p:sldIdLst>
  <p:sldSz cx="10079038" cy="7559675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F199CECA-B521-451B-BE05-8614F9817DF5}">
          <p14:sldIdLst>
            <p14:sldId id="288"/>
          </p14:sldIdLst>
        </p14:section>
        <p14:section name="Disclosure" id="{02CD41E4-6612-437C-96E1-D7D2884C8E98}">
          <p14:sldIdLst>
            <p14:sldId id="289"/>
            <p14:sldId id="480"/>
            <p14:sldId id="520"/>
            <p14:sldId id="500"/>
            <p14:sldId id="519"/>
            <p14:sldId id="481"/>
            <p14:sldId id="473"/>
            <p14:sldId id="474"/>
            <p14:sldId id="488"/>
            <p14:sldId id="482"/>
            <p14:sldId id="479"/>
          </p14:sldIdLst>
        </p14:section>
        <p14:section name="Your presentation" id="{3CE2BC36-A10E-45C2-9626-E9A60AD168D8}">
          <p14:sldIdLst>
            <p14:sldId id="486"/>
            <p14:sldId id="485"/>
            <p14:sldId id="511"/>
            <p14:sldId id="514"/>
            <p14:sldId id="490"/>
            <p14:sldId id="491"/>
            <p14:sldId id="492"/>
            <p14:sldId id="493"/>
            <p14:sldId id="494"/>
            <p14:sldId id="512"/>
            <p14:sldId id="294"/>
            <p14:sldId id="496"/>
            <p14:sldId id="498"/>
            <p14:sldId id="513"/>
            <p14:sldId id="503"/>
            <p14:sldId id="505"/>
            <p14:sldId id="506"/>
            <p14:sldId id="507"/>
            <p14:sldId id="508"/>
            <p14:sldId id="509"/>
            <p14:sldId id="510"/>
            <p14:sldId id="516"/>
            <p14:sldId id="483"/>
            <p14:sldId id="518"/>
          </p14:sldIdLst>
        </p14:section>
        <p14:section name="DO NOT TOUCH" id="{AD060324-7864-8D49-BAE5-CA28FC6B2F19}">
          <p14:sldIdLst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ébastien Rodrigues" initials="SR" lastIdx="2" clrIdx="0">
    <p:extLst>
      <p:ext uri="{19B8F6BF-5375-455C-9EA6-DF929625EA0E}">
        <p15:presenceInfo xmlns:p15="http://schemas.microsoft.com/office/powerpoint/2012/main" userId="S::srodrigues@sfcardio.fr::7a1681de-4bd9-479a-9513-3683e0274e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FF78"/>
    <a:srgbClr val="243C7C"/>
    <a:srgbClr val="C12B2C"/>
    <a:srgbClr val="223976"/>
    <a:srgbClr val="2F2D7F"/>
    <a:srgbClr val="EAE9E8"/>
    <a:srgbClr val="F6F4EE"/>
    <a:srgbClr val="EAEAEA"/>
    <a:srgbClr val="FFFFFF"/>
    <a:srgbClr val="B31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6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012345679012344E-2"/>
          <c:y val="6.3596491228070179E-2"/>
          <c:w val="0.90987654320987654"/>
          <c:h val="0.762282228047658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Multivessel-CAD</c:v>
                </c:pt>
              </c:strCache>
            </c:strRef>
          </c:tx>
          <c:spPr>
            <a:solidFill>
              <a:srgbClr val="000080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3B0-4F9E-9C6A-D362F06A6C6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C3B0-4F9E-9C6A-D362F06A6C66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C3B0-4F9E-9C6A-D362F06A6C66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C3B0-4F9E-9C6A-D362F06A6C6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3B0-4F9E-9C6A-D362F06A6C6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3B0-4F9E-9C6A-D362F06A6C6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3B0-4F9E-9C6A-D362F06A6C6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3B0-4F9E-9C6A-D362F06A6C66}"/>
                </c:ext>
              </c:extLst>
            </c:dLbl>
            <c:spPr>
              <a:noFill/>
              <a:ln w="2540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SHOCK, 1999</c:v>
                </c:pt>
                <c:pt idx="1">
                  <c:v>SHOCK Registry, 1999</c:v>
                </c:pt>
                <c:pt idx="2">
                  <c:v>TRIUMPH, 2007</c:v>
                </c:pt>
                <c:pt idx="3">
                  <c:v>IABP-SHOCK II, 2012</c:v>
                </c:pt>
              </c:strCache>
            </c:strRef>
          </c:cat>
          <c:val>
            <c:numRef>
              <c:f>Sheet1!$B$2:$E$2</c:f>
              <c:numCache>
                <c:formatCode>Standard</c:formatCode>
                <c:ptCount val="4"/>
                <c:pt idx="0">
                  <c:v>87</c:v>
                </c:pt>
                <c:pt idx="1">
                  <c:v>79</c:v>
                </c:pt>
                <c:pt idx="2">
                  <c:v>56</c:v>
                </c:pt>
                <c:pt idx="3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B0-4F9E-9C6A-D362F06A6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738176"/>
        <c:axId val="34739712"/>
      </c:barChart>
      <c:catAx>
        <c:axId val="34738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dirty="0"/>
                  <a:t>TRIAL</a:t>
                </a:r>
              </a:p>
            </c:rich>
          </c:tx>
          <c:overlay val="0"/>
        </c:title>
        <c:numFmt formatCode="Standard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347397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47397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dirty="0"/>
                  <a:t>%</a:t>
                </a:r>
                <a:r>
                  <a:rPr lang="fr-FR" baseline="0" dirty="0"/>
                  <a:t> of patients</a:t>
                </a:r>
                <a:endParaRPr lang="fr-FR" dirty="0"/>
              </a:p>
            </c:rich>
          </c:tx>
          <c:overlay val="0"/>
        </c:title>
        <c:numFmt formatCode="Standard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34738176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4622665-3981-420D-BB03-5785E1FE65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1B9726-4B6F-4D16-8F63-085608ADDF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D653E-8C67-443E-B911-6616E5D0F665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D2EC92-EDF8-426B-9353-58DE6E6BFE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A7745A-1E11-4A6E-AFDB-A57F14F78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8B019-AFAD-418B-B1AC-7340E1B436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7870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0FF6F-03B4-48EA-A107-DDA0AFA13C89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F9934-4F73-49D4-A7FC-8A5D8FB20D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0070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rgbClr val="2239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rganigramme : Délai 44">
            <a:extLst>
              <a:ext uri="{FF2B5EF4-FFF2-40B4-BE49-F238E27FC236}">
                <a16:creationId xmlns:a16="http://schemas.microsoft.com/office/drawing/2014/main" id="{E731092E-2672-4188-9C3B-DFA0DBC27358}"/>
              </a:ext>
            </a:extLst>
          </p:cNvPr>
          <p:cNvSpPr/>
          <p:nvPr userDrawn="1"/>
        </p:nvSpPr>
        <p:spPr>
          <a:xfrm>
            <a:off x="0" y="0"/>
            <a:ext cx="3962400" cy="7559675"/>
          </a:xfrm>
          <a:prstGeom prst="flowChartDela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701A1BD-083C-46D5-9BF5-280D68808F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3001" y="875090"/>
            <a:ext cx="5325918" cy="434377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z="4800" dirty="0"/>
              <a:t>Main </a:t>
            </a:r>
            <a:r>
              <a:rPr lang="fr-FR" sz="4800" dirty="0" err="1"/>
              <a:t>heading</a:t>
            </a:r>
            <a:endParaRPr lang="fr-FR" sz="4800" dirty="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62E7DC8-FC9A-4F3C-84B1-9B31AA78438A}"/>
              </a:ext>
            </a:extLst>
          </p:cNvPr>
          <p:cNvCxnSpPr/>
          <p:nvPr userDrawn="1"/>
        </p:nvCxnSpPr>
        <p:spPr>
          <a:xfrm>
            <a:off x="4257360" y="5637590"/>
            <a:ext cx="5325918" cy="0"/>
          </a:xfrm>
          <a:prstGeom prst="line">
            <a:avLst/>
          </a:prstGeom>
          <a:ln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 40">
            <a:extLst>
              <a:ext uri="{FF2B5EF4-FFF2-40B4-BE49-F238E27FC236}">
                <a16:creationId xmlns:a16="http://schemas.microsoft.com/office/drawing/2014/main" id="{FF7624A9-1125-40CF-8C20-7181543A1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r="8232" b="4269"/>
          <a:stretch/>
        </p:blipFill>
        <p:spPr>
          <a:xfrm>
            <a:off x="186010" y="1407159"/>
            <a:ext cx="3590380" cy="4321872"/>
          </a:xfrm>
          <a:prstGeom prst="rect">
            <a:avLst/>
          </a:prstGeom>
        </p:spPr>
      </p:pic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id="{B7380EBA-D22A-4BE4-B780-32CEA3DB4A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7361" y="5913438"/>
            <a:ext cx="5326378" cy="935037"/>
          </a:xfrm>
        </p:spPr>
        <p:txBody>
          <a:bodyPr/>
          <a:lstStyle>
            <a:lvl1pPr marL="0" indent="0">
              <a:buNone/>
              <a:defRPr i="1">
                <a:latin typeface="+mj-lt"/>
              </a:defRPr>
            </a:lvl1pPr>
          </a:lstStyle>
          <a:p>
            <a:pPr lvl="0"/>
            <a:r>
              <a:rPr lang="fr-FR" dirty="0" err="1"/>
              <a:t>Speaker’s</a:t>
            </a:r>
            <a:r>
              <a:rPr lang="fr-FR" dirty="0"/>
              <a:t> </a:t>
            </a:r>
            <a:r>
              <a:rPr lang="fr-FR" dirty="0" err="1"/>
              <a:t>name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4697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0" grpId="0"/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F4D44B-485A-45DD-ABD1-EEF5A6ED5520}"/>
              </a:ext>
            </a:extLst>
          </p:cNvPr>
          <p:cNvSpPr/>
          <p:nvPr userDrawn="1"/>
        </p:nvSpPr>
        <p:spPr>
          <a:xfrm>
            <a:off x="2217244" y="62819"/>
            <a:ext cx="7543035" cy="977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kern="1200" dirty="0" err="1">
                <a:solidFill>
                  <a:srgbClr val="C12B2C"/>
                </a:solidFill>
                <a:latin typeface="+mj-lt"/>
                <a:ea typeface="+mj-ea"/>
                <a:cs typeface="+mj-cs"/>
              </a:rPr>
              <a:t>Statement</a:t>
            </a:r>
            <a:r>
              <a:rPr lang="fr-FR" sz="4400" kern="1200" dirty="0">
                <a:solidFill>
                  <a:srgbClr val="C12B2C"/>
                </a:solidFill>
                <a:latin typeface="+mj-lt"/>
                <a:ea typeface="+mj-ea"/>
                <a:cs typeface="+mj-cs"/>
              </a:rPr>
              <a:t> of Financial </a:t>
            </a:r>
            <a:r>
              <a:rPr lang="fr-FR" sz="4400" kern="1200" dirty="0" err="1">
                <a:solidFill>
                  <a:srgbClr val="C12B2C"/>
                </a:solidFill>
                <a:latin typeface="+mj-lt"/>
                <a:ea typeface="+mj-ea"/>
                <a:cs typeface="+mj-cs"/>
              </a:rPr>
              <a:t>Interest</a:t>
            </a:r>
            <a:endParaRPr lang="fr-FR" sz="4400" kern="1200" dirty="0">
              <a:solidFill>
                <a:srgbClr val="C12B2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1206" y="4145280"/>
            <a:ext cx="9419074" cy="266368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251986" marR="0" indent="-251986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377875" indent="0">
              <a:buNone/>
              <a:defRPr sz="2250" b="0"/>
            </a:lvl2pPr>
            <a:lvl3pPr marL="755751" indent="0">
              <a:buNone/>
              <a:defRPr sz="2100"/>
            </a:lvl3pPr>
            <a:lvl4pPr marL="1133627" indent="0">
              <a:buNone/>
              <a:defRPr/>
            </a:lvl4pPr>
            <a:lvl5pPr marL="1511501" indent="0">
              <a:buNone/>
              <a:defRPr/>
            </a:lvl5pPr>
          </a:lstStyle>
          <a:p>
            <a:pPr marL="251986" marR="0" lvl="0" indent="-251986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the names of potential disclosure</a:t>
            </a:r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F4CA6FF-2258-46D4-9ECE-E083B7C7DEE5}"/>
              </a:ext>
            </a:extLst>
          </p:cNvPr>
          <p:cNvCxnSpPr/>
          <p:nvPr userDrawn="1"/>
        </p:nvCxnSpPr>
        <p:spPr>
          <a:xfrm>
            <a:off x="3" y="6998770"/>
            <a:ext cx="10079038" cy="0"/>
          </a:xfrm>
          <a:prstGeom prst="line">
            <a:avLst/>
          </a:prstGeom>
          <a:ln w="19050">
            <a:solidFill>
              <a:srgbClr val="E42423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ADC6F920-D706-40D7-B3EE-6471FC3755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7" y="7060691"/>
            <a:ext cx="892577" cy="40248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EE41A83-EBB6-4B15-956A-AF6C641F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900" y="7060689"/>
            <a:ext cx="486381" cy="402483"/>
          </a:xfrm>
        </p:spPr>
        <p:txBody>
          <a:bodyPr/>
          <a:lstStyle/>
          <a:p>
            <a:fld id="{A1AD55D3-259C-4C36-BEC1-D2F38863F262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98463F-7109-452B-B594-EA7EAD912E46}"/>
              </a:ext>
            </a:extLst>
          </p:cNvPr>
          <p:cNvSpPr/>
          <p:nvPr userDrawn="1"/>
        </p:nvSpPr>
        <p:spPr>
          <a:xfrm>
            <a:off x="6847840" y="7060680"/>
            <a:ext cx="2184400" cy="402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January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12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-15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2022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88BA7B-D276-42F5-8CD9-D180A7CE7BCB}"/>
              </a:ext>
            </a:extLst>
          </p:cNvPr>
          <p:cNvSpPr/>
          <p:nvPr userDrawn="1"/>
        </p:nvSpPr>
        <p:spPr>
          <a:xfrm>
            <a:off x="318757" y="1101849"/>
            <a:ext cx="9441523" cy="2981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I currently have, or have had over the last two years, an affiliation or financial interests or interests of any order with a company or I receive compensation or fees or research grants with a commercial company :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Aft>
                <a:spcPts val="900"/>
              </a:spcAft>
            </a:pPr>
            <a:endParaRPr lang="fr-FR" sz="2000" dirty="0">
              <a:solidFill>
                <a:schemeClr val="tx1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1E1D8B8-FD5A-488C-8F53-A6AACD9F49B0}"/>
              </a:ext>
            </a:extLst>
          </p:cNvPr>
          <p:cNvGrpSpPr/>
          <p:nvPr userDrawn="1"/>
        </p:nvGrpSpPr>
        <p:grpSpPr>
          <a:xfrm>
            <a:off x="318757" y="199827"/>
            <a:ext cx="1680346" cy="703104"/>
            <a:chOff x="318757" y="199827"/>
            <a:chExt cx="1680346" cy="703104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DA4F8CC-95B6-42B3-8DD8-1100E9738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57" y="199827"/>
              <a:ext cx="1523392" cy="70310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F2A2683D-E4E1-4B95-83C9-D508212E5343}"/>
                </a:ext>
              </a:extLst>
            </p:cNvPr>
            <p:cNvCxnSpPr/>
            <p:nvPr userDrawn="1"/>
          </p:nvCxnSpPr>
          <p:spPr>
            <a:xfrm>
              <a:off x="1999103" y="199827"/>
              <a:ext cx="0" cy="702000"/>
            </a:xfrm>
            <a:prstGeom prst="line">
              <a:avLst/>
            </a:prstGeom>
            <a:ln>
              <a:solidFill>
                <a:srgbClr val="2239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524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uiExpan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F4CA6FF-2258-46D4-9ECE-E083B7C7DEE5}"/>
              </a:ext>
            </a:extLst>
          </p:cNvPr>
          <p:cNvCxnSpPr/>
          <p:nvPr userDrawn="1"/>
        </p:nvCxnSpPr>
        <p:spPr>
          <a:xfrm>
            <a:off x="3" y="6998770"/>
            <a:ext cx="10079038" cy="0"/>
          </a:xfrm>
          <a:prstGeom prst="line">
            <a:avLst/>
          </a:prstGeom>
          <a:ln w="19050">
            <a:solidFill>
              <a:srgbClr val="E42423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ADC6F920-D706-40D7-B3EE-6471FC3755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7" y="7060691"/>
            <a:ext cx="892577" cy="40248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EE41A83-EBB6-4B15-956A-AF6C641F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900" y="7060689"/>
            <a:ext cx="486381" cy="402483"/>
          </a:xfrm>
        </p:spPr>
        <p:txBody>
          <a:bodyPr/>
          <a:lstStyle/>
          <a:p>
            <a:fld id="{A1AD55D3-259C-4C36-BEC1-D2F38863F262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98463F-7109-452B-B594-EA7EAD912E46}"/>
              </a:ext>
            </a:extLst>
          </p:cNvPr>
          <p:cNvSpPr/>
          <p:nvPr userDrawn="1"/>
        </p:nvSpPr>
        <p:spPr>
          <a:xfrm>
            <a:off x="6847840" y="7060680"/>
            <a:ext cx="2184400" cy="402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January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12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-15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2022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88BA7B-D276-42F5-8CD9-D180A7CE7BCB}"/>
              </a:ext>
            </a:extLst>
          </p:cNvPr>
          <p:cNvSpPr/>
          <p:nvPr userDrawn="1"/>
        </p:nvSpPr>
        <p:spPr>
          <a:xfrm>
            <a:off x="318757" y="1101849"/>
            <a:ext cx="9441523" cy="298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I currently have, or have had over the last two years, an affiliation or financial interests or interests of any order with a company or I receive compensation or fees or research grants with a commercial company :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Aft>
                <a:spcPts val="900"/>
              </a:spcAft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☑  I do not have any potential disclosure to report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122700-D6D5-4C61-BD8E-27D543918D3B}"/>
              </a:ext>
            </a:extLst>
          </p:cNvPr>
          <p:cNvSpPr/>
          <p:nvPr userDrawn="1"/>
        </p:nvSpPr>
        <p:spPr>
          <a:xfrm>
            <a:off x="2217244" y="62819"/>
            <a:ext cx="7543035" cy="977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kern="1200" dirty="0" err="1">
                <a:solidFill>
                  <a:srgbClr val="C12B2C"/>
                </a:solidFill>
                <a:latin typeface="+mj-lt"/>
                <a:ea typeface="+mj-ea"/>
                <a:cs typeface="+mj-cs"/>
              </a:rPr>
              <a:t>Statement</a:t>
            </a:r>
            <a:r>
              <a:rPr lang="fr-FR" sz="4400" kern="1200" dirty="0">
                <a:solidFill>
                  <a:srgbClr val="C12B2C"/>
                </a:solidFill>
                <a:latin typeface="+mj-lt"/>
                <a:ea typeface="+mj-ea"/>
                <a:cs typeface="+mj-cs"/>
              </a:rPr>
              <a:t> of Financial </a:t>
            </a:r>
            <a:r>
              <a:rPr lang="fr-FR" sz="4400" kern="1200" dirty="0" err="1">
                <a:solidFill>
                  <a:srgbClr val="C12B2C"/>
                </a:solidFill>
                <a:latin typeface="+mj-lt"/>
                <a:ea typeface="+mj-ea"/>
                <a:cs typeface="+mj-cs"/>
              </a:rPr>
              <a:t>Interest</a:t>
            </a:r>
            <a:endParaRPr lang="fr-FR" sz="4400" kern="1200" dirty="0">
              <a:solidFill>
                <a:srgbClr val="C12B2C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72072E3-6A71-45D7-80EE-FC0B362CA84B}"/>
              </a:ext>
            </a:extLst>
          </p:cNvPr>
          <p:cNvGrpSpPr/>
          <p:nvPr userDrawn="1"/>
        </p:nvGrpSpPr>
        <p:grpSpPr>
          <a:xfrm>
            <a:off x="318757" y="199827"/>
            <a:ext cx="1680346" cy="703104"/>
            <a:chOff x="318757" y="199827"/>
            <a:chExt cx="1680346" cy="70310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3CF91DA-EC8C-4163-8236-3B4A1B3034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57" y="199827"/>
              <a:ext cx="1523392" cy="70310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927D4CA7-2BD3-4B8A-8067-DCD1C0FE7170}"/>
                </a:ext>
              </a:extLst>
            </p:cNvPr>
            <p:cNvCxnSpPr/>
            <p:nvPr userDrawn="1"/>
          </p:nvCxnSpPr>
          <p:spPr>
            <a:xfrm>
              <a:off x="1999103" y="199827"/>
              <a:ext cx="0" cy="702000"/>
            </a:xfrm>
            <a:prstGeom prst="line">
              <a:avLst/>
            </a:prstGeom>
            <a:ln>
              <a:solidFill>
                <a:srgbClr val="2239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526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9D47AEA-B07C-467A-9FF3-EB42E9D11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758" y="1112517"/>
            <a:ext cx="5573297" cy="4662994"/>
          </a:xfrm>
        </p:spPr>
        <p:txBody>
          <a:bodyPr/>
          <a:lstStyle>
            <a:lvl1pPr algn="ctr">
              <a:defRPr sz="4000">
                <a:solidFill>
                  <a:srgbClr val="C12B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err="1"/>
              <a:t>Subheading</a:t>
            </a:r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F4CA6FF-2258-46D4-9ECE-E083B7C7DEE5}"/>
              </a:ext>
            </a:extLst>
          </p:cNvPr>
          <p:cNvCxnSpPr/>
          <p:nvPr userDrawn="1"/>
        </p:nvCxnSpPr>
        <p:spPr>
          <a:xfrm>
            <a:off x="3" y="6998770"/>
            <a:ext cx="10079038" cy="0"/>
          </a:xfrm>
          <a:prstGeom prst="line">
            <a:avLst/>
          </a:prstGeom>
          <a:ln w="19050">
            <a:solidFill>
              <a:srgbClr val="E42423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ADC6F920-D706-40D7-B3EE-6471FC3755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7" y="7060691"/>
            <a:ext cx="892577" cy="4024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68C529-DF7E-4355-A175-EC0109F69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b="9150"/>
          <a:stretch/>
        </p:blipFill>
        <p:spPr>
          <a:xfrm>
            <a:off x="318755" y="1603672"/>
            <a:ext cx="3421971" cy="350680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DC178B0-A775-47E6-A5E3-20BF13A7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900" y="7060689"/>
            <a:ext cx="486381" cy="402483"/>
          </a:xfrm>
        </p:spPr>
        <p:txBody>
          <a:bodyPr/>
          <a:lstStyle/>
          <a:p>
            <a:fld id="{A1AD55D3-259C-4C36-BEC1-D2F38863F262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28A3C5-4B45-4AD6-AE5E-1A28E5526520}"/>
              </a:ext>
            </a:extLst>
          </p:cNvPr>
          <p:cNvSpPr/>
          <p:nvPr userDrawn="1"/>
        </p:nvSpPr>
        <p:spPr>
          <a:xfrm>
            <a:off x="6847840" y="7060680"/>
            <a:ext cx="2184400" cy="402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January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12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-15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2022 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6CF501E-006F-4BC9-B3DF-61C0E42DFDFA}"/>
              </a:ext>
            </a:extLst>
          </p:cNvPr>
          <p:cNvCxnSpPr/>
          <p:nvPr userDrawn="1"/>
        </p:nvCxnSpPr>
        <p:spPr>
          <a:xfrm>
            <a:off x="3807583" y="2067557"/>
            <a:ext cx="0" cy="2880000"/>
          </a:xfrm>
          <a:prstGeom prst="line">
            <a:avLst/>
          </a:prstGeom>
          <a:ln>
            <a:solidFill>
              <a:srgbClr val="2239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95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17246" y="62818"/>
            <a:ext cx="7543035" cy="977122"/>
          </a:xfrm>
        </p:spPr>
        <p:txBody>
          <a:bodyPr/>
          <a:lstStyle>
            <a:lvl1pPr>
              <a:defRPr>
                <a:solidFill>
                  <a:srgbClr val="C12B2C"/>
                </a:solidFill>
              </a:defRPr>
            </a:lvl1pPr>
          </a:lstStyle>
          <a:p>
            <a:r>
              <a:rPr lang="fr-FR" dirty="0" err="1"/>
              <a:t>Subheading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1206" y="2087058"/>
            <a:ext cx="9419074" cy="4721911"/>
          </a:xfr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tx1"/>
                </a:solidFill>
              </a:defRPr>
            </a:lvl1pPr>
            <a:lvl2pPr marL="377875" indent="0">
              <a:buNone/>
              <a:defRPr sz="2250" b="0"/>
            </a:lvl2pPr>
            <a:lvl3pPr marL="755751" indent="0">
              <a:buNone/>
              <a:defRPr sz="2100"/>
            </a:lvl3pPr>
            <a:lvl4pPr marL="1133627" indent="0">
              <a:buNone/>
              <a:defRPr/>
            </a:lvl4pPr>
            <a:lvl5pPr marL="1511501" indent="0">
              <a:buNone/>
              <a:defRPr/>
            </a:lvl5pPr>
          </a:lstStyle>
          <a:p>
            <a:pPr marL="251986" marR="0" lvl="0" indent="-251986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Text</a:t>
            </a:r>
            <a:r>
              <a:rPr lang="fr-FR" dirty="0"/>
              <a:t>, image, graph, etc.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F4CA6FF-2258-46D4-9ECE-E083B7C7DEE5}"/>
              </a:ext>
            </a:extLst>
          </p:cNvPr>
          <p:cNvCxnSpPr/>
          <p:nvPr userDrawn="1"/>
        </p:nvCxnSpPr>
        <p:spPr>
          <a:xfrm>
            <a:off x="3" y="6998770"/>
            <a:ext cx="10079038" cy="0"/>
          </a:xfrm>
          <a:prstGeom prst="line">
            <a:avLst/>
          </a:prstGeom>
          <a:ln w="19050">
            <a:solidFill>
              <a:srgbClr val="E42423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ADC6F920-D706-40D7-B3EE-6471FC3755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7" y="7060691"/>
            <a:ext cx="892577" cy="40248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1911145-08AB-4DFD-AF32-468A73F510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1206" y="1229748"/>
            <a:ext cx="9419074" cy="578730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23976"/>
                </a:solidFill>
              </a:defRPr>
            </a:lvl1pPr>
          </a:lstStyle>
          <a:p>
            <a:pPr lvl="0"/>
            <a:r>
              <a:rPr lang="en-US" dirty="0"/>
              <a:t>Subheading 2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EE41A83-EBB6-4B15-956A-AF6C641F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900" y="7060689"/>
            <a:ext cx="486381" cy="402483"/>
          </a:xfrm>
        </p:spPr>
        <p:txBody>
          <a:bodyPr/>
          <a:lstStyle/>
          <a:p>
            <a:fld id="{A1AD55D3-259C-4C36-BEC1-D2F38863F262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98463F-7109-452B-B594-EA7EAD912E46}"/>
              </a:ext>
            </a:extLst>
          </p:cNvPr>
          <p:cNvSpPr/>
          <p:nvPr userDrawn="1"/>
        </p:nvSpPr>
        <p:spPr>
          <a:xfrm>
            <a:off x="6847840" y="7060680"/>
            <a:ext cx="2184400" cy="402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January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12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-15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2022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E910801-4730-420F-B00B-BAE8B93F8586}"/>
              </a:ext>
            </a:extLst>
          </p:cNvPr>
          <p:cNvGrpSpPr/>
          <p:nvPr userDrawn="1"/>
        </p:nvGrpSpPr>
        <p:grpSpPr>
          <a:xfrm>
            <a:off x="318757" y="199827"/>
            <a:ext cx="1680346" cy="703104"/>
            <a:chOff x="318757" y="199827"/>
            <a:chExt cx="1680346" cy="70310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2303B69-629F-42B6-8279-B8D72ED645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57" y="199827"/>
              <a:ext cx="1523392" cy="70310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151C0BEA-E933-417B-A1A8-CDF5B032E828}"/>
                </a:ext>
              </a:extLst>
            </p:cNvPr>
            <p:cNvCxnSpPr/>
            <p:nvPr userDrawn="1"/>
          </p:nvCxnSpPr>
          <p:spPr>
            <a:xfrm>
              <a:off x="1999103" y="199827"/>
              <a:ext cx="0" cy="702000"/>
            </a:xfrm>
            <a:prstGeom prst="line">
              <a:avLst/>
            </a:prstGeom>
            <a:ln>
              <a:solidFill>
                <a:srgbClr val="2239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3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1207" y="2087058"/>
            <a:ext cx="4567296" cy="4721911"/>
          </a:xfr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tx1"/>
                </a:solidFill>
              </a:defRPr>
            </a:lvl1pPr>
            <a:lvl2pPr marL="377875" indent="0">
              <a:buNone/>
              <a:defRPr sz="2250" b="0"/>
            </a:lvl2pPr>
            <a:lvl3pPr marL="755751" indent="0">
              <a:buNone/>
              <a:defRPr sz="2100"/>
            </a:lvl3pPr>
            <a:lvl4pPr marL="1133627" indent="0">
              <a:buNone/>
              <a:defRPr/>
            </a:lvl4pPr>
            <a:lvl5pPr marL="1511501" indent="0">
              <a:buNone/>
              <a:defRPr/>
            </a:lvl5pPr>
          </a:lstStyle>
          <a:p>
            <a:pPr marL="251986" marR="0" lvl="0" indent="-251986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Text</a:t>
            </a:r>
            <a:r>
              <a:rPr lang="fr-FR" dirty="0"/>
              <a:t>, image, graph, etc.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F4CA6FF-2258-46D4-9ECE-E083B7C7DEE5}"/>
              </a:ext>
            </a:extLst>
          </p:cNvPr>
          <p:cNvCxnSpPr/>
          <p:nvPr userDrawn="1"/>
        </p:nvCxnSpPr>
        <p:spPr>
          <a:xfrm>
            <a:off x="3" y="6998770"/>
            <a:ext cx="10079038" cy="0"/>
          </a:xfrm>
          <a:prstGeom prst="line">
            <a:avLst/>
          </a:prstGeom>
          <a:ln w="19050">
            <a:solidFill>
              <a:srgbClr val="E42423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ADC6F920-D706-40D7-B3EE-6471FC3755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7" y="7060691"/>
            <a:ext cx="892577" cy="402481"/>
          </a:xfrm>
          <a:prstGeom prst="rect">
            <a:avLst/>
          </a:prstGeo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EA32D3CB-96B7-4CC7-986D-C3D1154B7B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92983" y="2096400"/>
            <a:ext cx="4567296" cy="4721911"/>
          </a:xfrm>
        </p:spPr>
        <p:txBody>
          <a:bodyPr/>
          <a:lstStyle>
            <a:lvl1pPr>
              <a:defRPr sz="2250"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6EAA70-FE68-4CCC-BD30-BB5EEAE8C979}"/>
              </a:ext>
            </a:extLst>
          </p:cNvPr>
          <p:cNvSpPr/>
          <p:nvPr userDrawn="1"/>
        </p:nvSpPr>
        <p:spPr>
          <a:xfrm>
            <a:off x="6847840" y="7060680"/>
            <a:ext cx="2184400" cy="402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January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12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-15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2022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0F8AD65-EDC6-4E25-A674-585CC021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900" y="7060689"/>
            <a:ext cx="486381" cy="402483"/>
          </a:xfrm>
        </p:spPr>
        <p:txBody>
          <a:bodyPr/>
          <a:lstStyle/>
          <a:p>
            <a:fld id="{A1AD55D3-259C-4C36-BEC1-D2F38863F262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FA6DF4-D909-4592-88C7-379F90AF2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7246" y="62818"/>
            <a:ext cx="7543035" cy="977122"/>
          </a:xfrm>
        </p:spPr>
        <p:txBody>
          <a:bodyPr/>
          <a:lstStyle>
            <a:lvl1pPr>
              <a:defRPr>
                <a:solidFill>
                  <a:srgbClr val="C12B2C"/>
                </a:solidFill>
              </a:defRPr>
            </a:lvl1pPr>
          </a:lstStyle>
          <a:p>
            <a:r>
              <a:rPr lang="fr-FR" dirty="0" err="1"/>
              <a:t>Subheading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4B6C68-930A-42AF-A898-321163426FE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1206" y="1229748"/>
            <a:ext cx="9419074" cy="578730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23976"/>
                </a:solidFill>
              </a:defRPr>
            </a:lvl1pPr>
          </a:lstStyle>
          <a:p>
            <a:pPr lvl="0"/>
            <a:r>
              <a:rPr lang="en-US" dirty="0"/>
              <a:t>Subheading 2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CF4839C-B2C7-4A86-AE41-ED1F45C77ABC}"/>
              </a:ext>
            </a:extLst>
          </p:cNvPr>
          <p:cNvGrpSpPr/>
          <p:nvPr userDrawn="1"/>
        </p:nvGrpSpPr>
        <p:grpSpPr>
          <a:xfrm>
            <a:off x="318757" y="199827"/>
            <a:ext cx="1680346" cy="703104"/>
            <a:chOff x="318757" y="199827"/>
            <a:chExt cx="1680346" cy="70310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A000B8B-19F0-421C-AFB7-EF8F9365C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57" y="199827"/>
              <a:ext cx="1523392" cy="70310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D9803A07-CDB3-4206-8EBC-303E39207E0D}"/>
                </a:ext>
              </a:extLst>
            </p:cNvPr>
            <p:cNvCxnSpPr/>
            <p:nvPr userDrawn="1"/>
          </p:nvCxnSpPr>
          <p:spPr>
            <a:xfrm>
              <a:off x="1999103" y="199827"/>
              <a:ext cx="0" cy="702000"/>
            </a:xfrm>
            <a:prstGeom prst="line">
              <a:avLst/>
            </a:prstGeom>
            <a:ln>
              <a:solidFill>
                <a:srgbClr val="2239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06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3B6D0BC2-D4DC-49AC-82BB-6701DBA148B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92983" y="2087059"/>
            <a:ext cx="4544742" cy="4731072"/>
          </a:xfrm>
        </p:spPr>
        <p:txBody>
          <a:bodyPr/>
          <a:lstStyle>
            <a:lvl1pPr marL="0" indent="0">
              <a:buNone/>
              <a:defRPr sz="2250"/>
            </a:lvl1pPr>
          </a:lstStyle>
          <a:p>
            <a:pPr marL="251986" marR="0" lvl="0" indent="-251986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Text</a:t>
            </a:r>
            <a:r>
              <a:rPr lang="fr-FR" dirty="0"/>
              <a:t>, image, graph, etc.</a:t>
            </a:r>
          </a:p>
          <a:p>
            <a:pPr lvl="0"/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1207" y="2087058"/>
            <a:ext cx="4567296" cy="472191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fr-FR" sz="22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875" indent="0">
              <a:buNone/>
              <a:defRPr sz="2250" b="0"/>
            </a:lvl2pPr>
            <a:lvl3pPr marL="755751" indent="0">
              <a:buNone/>
              <a:defRPr sz="2100"/>
            </a:lvl3pPr>
            <a:lvl4pPr marL="1133627" indent="0">
              <a:buNone/>
              <a:defRPr/>
            </a:lvl4pPr>
            <a:lvl5pPr marL="1511501" indent="0">
              <a:buNone/>
              <a:defRPr/>
            </a:lvl5pPr>
          </a:lstStyle>
          <a:p>
            <a:pPr marL="251986" marR="0" lvl="0" indent="-251986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Text</a:t>
            </a:r>
            <a:r>
              <a:rPr lang="fr-FR" dirty="0"/>
              <a:t>, image, graph, etc.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F4CA6FF-2258-46D4-9ECE-E083B7C7DEE5}"/>
              </a:ext>
            </a:extLst>
          </p:cNvPr>
          <p:cNvCxnSpPr/>
          <p:nvPr userDrawn="1"/>
        </p:nvCxnSpPr>
        <p:spPr>
          <a:xfrm>
            <a:off x="3" y="6998770"/>
            <a:ext cx="10079038" cy="0"/>
          </a:xfrm>
          <a:prstGeom prst="line">
            <a:avLst/>
          </a:prstGeom>
          <a:ln w="19050">
            <a:solidFill>
              <a:srgbClr val="E42423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ADC6F920-D706-40D7-B3EE-6471FC3755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7" y="7060691"/>
            <a:ext cx="892577" cy="4024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AEAD7E7-B170-4435-9CBD-4E08AABF7CC8}"/>
              </a:ext>
            </a:extLst>
          </p:cNvPr>
          <p:cNvSpPr/>
          <p:nvPr userDrawn="1"/>
        </p:nvSpPr>
        <p:spPr>
          <a:xfrm>
            <a:off x="6847840" y="7060680"/>
            <a:ext cx="2184400" cy="402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January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12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-15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2022 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D566577-E9D1-44E2-940A-D82C044A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900" y="7060689"/>
            <a:ext cx="486381" cy="402483"/>
          </a:xfrm>
        </p:spPr>
        <p:txBody>
          <a:bodyPr/>
          <a:lstStyle/>
          <a:p>
            <a:fld id="{A1AD55D3-259C-4C36-BEC1-D2F38863F262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9D426B-9642-443A-AA58-F01966B916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7246" y="62818"/>
            <a:ext cx="7543035" cy="977122"/>
          </a:xfrm>
        </p:spPr>
        <p:txBody>
          <a:bodyPr/>
          <a:lstStyle>
            <a:lvl1pPr>
              <a:defRPr>
                <a:solidFill>
                  <a:srgbClr val="C12B2C"/>
                </a:solidFill>
              </a:defRPr>
            </a:lvl1pPr>
          </a:lstStyle>
          <a:p>
            <a:r>
              <a:rPr lang="fr-FR" dirty="0" err="1"/>
              <a:t>Subheading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62F1C92-B028-4983-BBA8-9042732852A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1206" y="1229748"/>
            <a:ext cx="9419074" cy="578730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23976"/>
                </a:solidFill>
              </a:defRPr>
            </a:lvl1pPr>
          </a:lstStyle>
          <a:p>
            <a:pPr lvl="0"/>
            <a:r>
              <a:rPr lang="en-US" dirty="0"/>
              <a:t>Subheading 2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A097D5F-D071-40C8-9E53-A2A9A77DAD0C}"/>
              </a:ext>
            </a:extLst>
          </p:cNvPr>
          <p:cNvGrpSpPr/>
          <p:nvPr userDrawn="1"/>
        </p:nvGrpSpPr>
        <p:grpSpPr>
          <a:xfrm>
            <a:off x="318757" y="199827"/>
            <a:ext cx="1680346" cy="703104"/>
            <a:chOff x="318757" y="199827"/>
            <a:chExt cx="1680346" cy="70310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7577FA5-82FF-43EA-924E-12FBEBC40B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57" y="199827"/>
              <a:ext cx="1523392" cy="70310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7935F7C-98CD-422C-B0A1-46DC4CDA9188}"/>
                </a:ext>
              </a:extLst>
            </p:cNvPr>
            <p:cNvCxnSpPr/>
            <p:nvPr userDrawn="1"/>
          </p:nvCxnSpPr>
          <p:spPr>
            <a:xfrm>
              <a:off x="1999103" y="199827"/>
              <a:ext cx="0" cy="702000"/>
            </a:xfrm>
            <a:prstGeom prst="line">
              <a:avLst/>
            </a:prstGeom>
            <a:ln>
              <a:solidFill>
                <a:srgbClr val="2239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1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934" y="402484"/>
            <a:ext cx="869317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934" y="2012414"/>
            <a:ext cx="869317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2934" y="7006700"/>
            <a:ext cx="22677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8682" y="7006700"/>
            <a:ext cx="340167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8320" y="7006700"/>
            <a:ext cx="22677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D55D3-259C-4C36-BEC1-D2F38863F2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83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0" r:id="rId2"/>
    <p:sldLayoutId id="2147483719" r:id="rId3"/>
    <p:sldLayoutId id="2147483712" r:id="rId4"/>
    <p:sldLayoutId id="2147483717" r:id="rId5"/>
    <p:sldLayoutId id="2147483711" r:id="rId6"/>
    <p:sldLayoutId id="2147483715" r:id="rId7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action-coeur.org/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on-coeur.org/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9F3C62-07F1-4270-93A0-3DEA576A3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875" y="133423"/>
            <a:ext cx="5868907" cy="3646414"/>
          </a:xfrm>
          <a:solidFill>
            <a:srgbClr val="223976"/>
          </a:solidFill>
        </p:spPr>
        <p:txBody>
          <a:bodyPr/>
          <a:lstStyle/>
          <a:p>
            <a:r>
              <a:rPr lang="fr-FR" sz="4000" b="1" dirty="0">
                <a:latin typeface="+mj-lt"/>
                <a:cs typeface="Times New Roman" panose="02020603050405020304" pitchFamily="18" charset="0"/>
              </a:rPr>
              <a:t>Nouvelles Approches dans le SCA ST-</a:t>
            </a:r>
            <a:br>
              <a:rPr lang="fr-FR" sz="4000" i="1" dirty="0">
                <a:latin typeface="+mj-lt"/>
                <a:cs typeface="Times New Roman" panose="02020603050405020304" pitchFamily="18" charset="0"/>
              </a:rPr>
            </a:br>
            <a:br>
              <a:rPr lang="fr-FR" sz="4000" i="1" dirty="0">
                <a:latin typeface="+mj-lt"/>
                <a:cs typeface="Times New Roman" panose="02020603050405020304" pitchFamily="18" charset="0"/>
              </a:rPr>
            </a:br>
            <a:r>
              <a:rPr lang="fr-FR" sz="3600" i="1" dirty="0">
                <a:latin typeface="+mj-lt"/>
                <a:cs typeface="Times New Roman" panose="02020603050405020304" pitchFamily="18" charset="0"/>
              </a:rPr>
              <a:t>Faut-il réaliser une revascularisation complète ?</a:t>
            </a:r>
            <a:endParaRPr lang="fr-FR" sz="40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26BAB3-F36B-4167-8907-434981B98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4117" y="3524217"/>
            <a:ext cx="5678422" cy="1913826"/>
          </a:xfrm>
          <a:solidFill>
            <a:srgbClr val="223976"/>
          </a:solidFill>
        </p:spPr>
        <p:txBody>
          <a:bodyPr>
            <a:normAutofit/>
          </a:bodyPr>
          <a:lstStyle/>
          <a:p>
            <a:r>
              <a:rPr lang="fr-FR" sz="2400" b="1" i="0" dirty="0">
                <a:cs typeface="Times New Roman" panose="02020603050405020304" pitchFamily="18" charset="0"/>
              </a:rPr>
              <a:t>Michel Zeitouni, MD PhD</a:t>
            </a:r>
          </a:p>
          <a:p>
            <a:pPr>
              <a:lnSpc>
                <a:spcPct val="100000"/>
              </a:lnSpc>
            </a:pPr>
            <a:r>
              <a:rPr lang="fr-FR" sz="1600" b="1" dirty="0">
                <a:cs typeface="Times New Roman" panose="02020603050405020304" pitchFamily="18" charset="0"/>
              </a:rPr>
              <a:t>Sorbonne Université</a:t>
            </a:r>
            <a:br>
              <a:rPr lang="fr-FR" sz="1600" b="1" dirty="0">
                <a:cs typeface="Times New Roman" panose="02020603050405020304" pitchFamily="18" charset="0"/>
              </a:rPr>
            </a:br>
            <a:r>
              <a:rPr lang="fr-FR" sz="1600" b="1" dirty="0">
                <a:cs typeface="Times New Roman" panose="02020603050405020304" pitchFamily="18" charset="0"/>
              </a:rPr>
              <a:t>Action </a:t>
            </a:r>
            <a:r>
              <a:rPr lang="fr-FR" sz="1600" b="1" dirty="0" err="1">
                <a:cs typeface="Times New Roman" panose="02020603050405020304" pitchFamily="18" charset="0"/>
              </a:rPr>
              <a:t>Study</a:t>
            </a:r>
            <a:r>
              <a:rPr lang="fr-FR" sz="1600" b="1" dirty="0">
                <a:cs typeface="Times New Roman" panose="02020603050405020304" pitchFamily="18" charset="0"/>
              </a:rPr>
              <a:t> Group</a:t>
            </a:r>
            <a:br>
              <a:rPr lang="fr-FR" sz="1600" b="1" dirty="0">
                <a:cs typeface="Times New Roman" panose="02020603050405020304" pitchFamily="18" charset="0"/>
              </a:rPr>
            </a:br>
            <a:r>
              <a:rPr lang="fr-FR" sz="1600" b="1" dirty="0">
                <a:cs typeface="Times New Roman" panose="02020603050405020304" pitchFamily="18" charset="0"/>
              </a:rPr>
              <a:t>Hôpital Pitié-Salpêtrière</a:t>
            </a:r>
          </a:p>
          <a:p>
            <a:endParaRPr lang="fr-FR" i="0" dirty="0">
              <a:cs typeface="Times New Roman" panose="02020603050405020304" pitchFamily="18" charset="0"/>
            </a:endParaRPr>
          </a:p>
          <a:p>
            <a:endParaRPr lang="fr-FR" i="0" dirty="0">
              <a:cs typeface="Times New Roman" panose="02020603050405020304" pitchFamily="18" charset="0"/>
            </a:endParaRPr>
          </a:p>
          <a:p>
            <a:endParaRPr lang="fr-FR" i="0" dirty="0">
              <a:cs typeface="Times New Roman" panose="02020603050405020304" pitchFamily="18" charset="0"/>
            </a:endParaRPr>
          </a:p>
        </p:txBody>
      </p:sp>
      <p:pic>
        <p:nvPicPr>
          <p:cNvPr id="1028" name="Picture 4" descr="Arboresens - Marque Sorbonne Université">
            <a:extLst>
              <a:ext uri="{FF2B5EF4-FFF2-40B4-BE49-F238E27FC236}">
                <a16:creationId xmlns:a16="http://schemas.microsoft.com/office/drawing/2014/main" id="{4A74870A-291D-43BA-BB73-254E7010B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15382" r="27806" b="12779"/>
          <a:stretch/>
        </p:blipFill>
        <p:spPr bwMode="auto">
          <a:xfrm>
            <a:off x="3912859" y="5296284"/>
            <a:ext cx="1214285" cy="149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ispositifs Médicaux Stériles (DMS)">
            <a:extLst>
              <a:ext uri="{FF2B5EF4-FFF2-40B4-BE49-F238E27FC236}">
                <a16:creationId xmlns:a16="http://schemas.microsoft.com/office/drawing/2014/main" id="{08BD4E71-D19E-4C58-8E34-04FF7B3EF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3" r="22817"/>
          <a:stretch/>
        </p:blipFill>
        <p:spPr bwMode="auto">
          <a:xfrm>
            <a:off x="8342268" y="5379153"/>
            <a:ext cx="1287507" cy="146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ntacts du Groupe ACTION - Action Groupe">
            <a:extLst>
              <a:ext uri="{FF2B5EF4-FFF2-40B4-BE49-F238E27FC236}">
                <a16:creationId xmlns:a16="http://schemas.microsoft.com/office/drawing/2014/main" id="{9FF34DF2-CEEB-4952-A8AD-F62D6FD59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056" y="5104382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EAF50F1-A11F-436F-B602-93FB5BC56080}"/>
              </a:ext>
            </a:extLst>
          </p:cNvPr>
          <p:cNvSpPr txBox="1"/>
          <p:nvPr/>
        </p:nvSpPr>
        <p:spPr>
          <a:xfrm>
            <a:off x="4177244" y="7020060"/>
            <a:ext cx="5114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Présentation disponible sur </a:t>
            </a:r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www.action-coeur.org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05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14E36E-BA5A-4482-800D-AB56E597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10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Main graphic">
            <a:extLst>
              <a:ext uri="{FF2B5EF4-FFF2-40B4-BE49-F238E27FC236}">
                <a16:creationId xmlns:a16="http://schemas.microsoft.com/office/drawing/2014/main" id="{052FD178-0B69-435A-8DCC-CA3A184D0A5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56506" y="1330013"/>
            <a:ext cx="4683013" cy="4439852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95B3EEA-5935-4416-BD6F-407EAD02E917}"/>
              </a:ext>
            </a:extLst>
          </p:cNvPr>
          <p:cNvSpPr txBox="1"/>
          <p:nvPr/>
        </p:nvSpPr>
        <p:spPr>
          <a:xfrm>
            <a:off x="5184648" y="2288996"/>
            <a:ext cx="489439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b="0" i="0" dirty="0">
              <a:solidFill>
                <a:srgbClr val="000000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GB" b="1" i="0" u="sng" dirty="0">
                <a:solidFill>
                  <a:srgbClr val="000000"/>
                </a:solidFill>
                <a:effectLst/>
                <a:latin typeface="+mj-lt"/>
                <a:cs typeface="Times New Roman" panose="02020603050405020304" pitchFamily="18" charset="0"/>
              </a:rPr>
              <a:t>50% with at least 2 vulnerability criteria </a:t>
            </a:r>
            <a:br>
              <a:rPr lang="en-GB" dirty="0">
                <a:solidFill>
                  <a:srgbClr val="211D1E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211D1E"/>
                </a:solidFill>
                <a:latin typeface="+mj-lt"/>
                <a:cs typeface="Times New Roman" panose="02020603050405020304" pitchFamily="18" charset="0"/>
              </a:rPr>
              <a:t>(intraluminal defect</a:t>
            </a:r>
            <a:r>
              <a:rPr lang="en-GB" sz="1800" b="0" i="0" u="none" strike="noStrike" baseline="0" dirty="0">
                <a:solidFill>
                  <a:srgbClr val="211D1E"/>
                </a:solidFill>
                <a:latin typeface="+mj-lt"/>
                <a:cs typeface="Times New Roman" panose="02020603050405020304" pitchFamily="18" charset="0"/>
              </a:rPr>
              <a:t>, ulceration, irregular plaques, </a:t>
            </a:r>
            <a:r>
              <a:rPr lang="en-GB" dirty="0">
                <a:solidFill>
                  <a:srgbClr val="211D1E"/>
                </a:solidFill>
                <a:latin typeface="+mj-lt"/>
                <a:cs typeface="Times New Roman" panose="02020603050405020304" pitchFamily="18" charset="0"/>
              </a:rPr>
              <a:t>dissection</a:t>
            </a:r>
            <a:r>
              <a:rPr lang="en-GB" sz="1800" b="0" i="0" u="none" strike="noStrike" baseline="0" dirty="0">
                <a:solidFill>
                  <a:srgbClr val="211D1E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GB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GB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GB" b="1" u="sng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High rate of thin-cap fibroatheroma</a:t>
            </a:r>
          </a:p>
          <a:p>
            <a:endParaRPr lang="en-GB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GB" b="1" i="0" u="sng" dirty="0">
                <a:solidFill>
                  <a:srgbClr val="000000"/>
                </a:solidFill>
                <a:effectLst/>
                <a:latin typeface="+mj-lt"/>
                <a:cs typeface="Times New Roman" panose="02020603050405020304" pitchFamily="18" charset="0"/>
              </a:rPr>
              <a:t>Especially in obstructive lesions (&gt; 50 %)</a:t>
            </a:r>
            <a:endParaRPr lang="fr-FR" b="1" u="sng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Shape 1">
            <a:extLst>
              <a:ext uri="{FF2B5EF4-FFF2-40B4-BE49-F238E27FC236}">
                <a16:creationId xmlns:a16="http://schemas.microsoft.com/office/drawing/2014/main" id="{C5EDE150-4A33-4560-8BFD-9A4017A2FBE0}"/>
              </a:ext>
            </a:extLst>
          </p:cNvPr>
          <p:cNvSpPr txBox="1"/>
          <p:nvPr/>
        </p:nvSpPr>
        <p:spPr>
          <a:xfrm>
            <a:off x="217603" y="6502198"/>
            <a:ext cx="9191998" cy="433068"/>
          </a:xfrm>
          <a:prstGeom prst="rect">
            <a:avLst/>
          </a:prstGeom>
          <a:noFill/>
          <a:ln>
            <a:noFill/>
          </a:ln>
        </p:spPr>
        <p:txBody>
          <a:bodyPr wrap="square" lIns="36000" tIns="46800" rIns="36000" bIns="46800" anchor="b" anchorCtr="1">
            <a:spAutoFit/>
          </a:bodyPr>
          <a:lstStyle/>
          <a:p>
            <a:r>
              <a:rPr lang="en-US" sz="1100" b="0" strike="noStrike" spc="-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Natalia Pinilla-</a:t>
            </a:r>
            <a:r>
              <a:rPr lang="en-US" sz="1100" b="0" strike="noStrike" spc="-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Echeverri</a:t>
            </a:r>
            <a:r>
              <a:rPr lang="en-US" sz="1100" b="0" strike="noStrike" spc="-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. Circulation: Cardiovascular Interventions. </a:t>
            </a:r>
            <a:r>
              <a:rPr lang="en-US" sz="1100" b="0" strike="noStrike" spc="-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Nonculprit</a:t>
            </a:r>
            <a:r>
              <a:rPr lang="en-US" sz="1100" b="0" strike="noStrike" spc="-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Lesion Plaque Morphology in Patients With ST-Segment–Elevation Myocardial Infarction, Volume: 13, Issue: 7, DOI: (10.1161/CIRCINTERVENTIONS.119.008768)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D081AE-6E28-47CF-831F-CEC231A7C189}"/>
              </a:ext>
            </a:extLst>
          </p:cNvPr>
          <p:cNvSpPr txBox="1"/>
          <p:nvPr/>
        </p:nvSpPr>
        <p:spPr>
          <a:xfrm>
            <a:off x="5184649" y="1330659"/>
            <a:ext cx="44677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  <a:cs typeface="Times New Roman" panose="02020603050405020304" pitchFamily="18" charset="0"/>
              </a:rPr>
              <a:t>OCT analysis of </a:t>
            </a:r>
            <a:r>
              <a:rPr lang="en-US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</a:rPr>
              <a:t>non-culprit lesions 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in the COMPLETE Trial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8F851F-CFD6-49A0-96FB-3C77B35C4B8C}"/>
              </a:ext>
            </a:extLst>
          </p:cNvPr>
          <p:cNvSpPr txBox="1">
            <a:spLocks/>
          </p:cNvSpPr>
          <p:nvPr/>
        </p:nvSpPr>
        <p:spPr>
          <a:xfrm>
            <a:off x="2277715" y="0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800" b="1" dirty="0">
                <a:cs typeface="Times New Roman" panose="02020603050405020304" pitchFamily="18" charset="0"/>
              </a:rPr>
            </a:br>
            <a:r>
              <a:rPr lang="en-US" sz="2800" b="1" dirty="0">
                <a:cs typeface="Times New Roman" panose="02020603050405020304" pitchFamily="18" charset="0"/>
              </a:rPr>
              <a:t>Are non-culprit lesions really innocent ?</a:t>
            </a:r>
            <a:br>
              <a:rPr lang="en-US" sz="1100" dirty="0">
                <a:cs typeface="Times New Roman" panose="02020603050405020304" pitchFamily="18" charset="0"/>
              </a:rPr>
            </a:br>
            <a:endParaRPr lang="en-US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5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C85564-494D-44DD-85F3-8D253607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11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A07D895-52B3-4341-AFAC-2D41D1631BEA}"/>
              </a:ext>
            </a:extLst>
          </p:cNvPr>
          <p:cNvSpPr txBox="1">
            <a:spLocks/>
          </p:cNvSpPr>
          <p:nvPr/>
        </p:nvSpPr>
        <p:spPr>
          <a:xfrm>
            <a:off x="2068988" y="117651"/>
            <a:ext cx="8010050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b="1" dirty="0">
              <a:cs typeface="Times New Roman" panose="02020603050405020304" pitchFamily="18" charset="0"/>
            </a:endParaRPr>
          </a:p>
          <a:p>
            <a:r>
              <a:rPr lang="fr-FR" sz="2800" b="1" dirty="0" err="1"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treat</a:t>
            </a:r>
            <a:r>
              <a:rPr lang="fr-FR" sz="2800" b="1" dirty="0">
                <a:cs typeface="Times New Roman" panose="02020603050405020304" pitchFamily="18" charset="0"/>
              </a:rPr>
              <a:t> non 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cs typeface="Times New Roman" panose="02020603050405020304" pitchFamily="18" charset="0"/>
              </a:rPr>
              <a:t> in NSTEMI ?</a:t>
            </a:r>
          </a:p>
          <a:p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Data </a:t>
            </a:r>
            <a:r>
              <a:rPr lang="fr-FR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coming</a:t>
            </a:r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from</a:t>
            </a:r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STEMI trials</a:t>
            </a:r>
          </a:p>
          <a:p>
            <a:br>
              <a:rPr lang="fr-FR" sz="1100" dirty="0">
                <a:cs typeface="Times New Roman" panose="02020603050405020304" pitchFamily="18" charset="0"/>
              </a:rPr>
            </a:br>
            <a:endParaRPr lang="fr-FR" sz="2800" b="1" dirty="0">
              <a:cs typeface="Times New Roman" panose="02020603050405020304" pitchFamily="18" charset="0"/>
            </a:endParaRPr>
          </a:p>
        </p:txBody>
      </p:sp>
      <p:pic>
        <p:nvPicPr>
          <p:cNvPr id="2050" name="Picture 2" descr="Simple Education">
            <a:extLst>
              <a:ext uri="{FF2B5EF4-FFF2-40B4-BE49-F238E27FC236}">
                <a16:creationId xmlns:a16="http://schemas.microsoft.com/office/drawing/2014/main" id="{8FFDCBF9-9943-402E-80BF-0D0D82C8D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0" y="2480826"/>
            <a:ext cx="4726928" cy="389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BC3F33A-950F-4205-B771-33DD5DD18BE6}"/>
              </a:ext>
            </a:extLst>
          </p:cNvPr>
          <p:cNvSpPr txBox="1"/>
          <p:nvPr/>
        </p:nvSpPr>
        <p:spPr>
          <a:xfrm>
            <a:off x="814331" y="1389831"/>
            <a:ext cx="3335745" cy="800219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</a:rPr>
              <a:t>PRAMI trial</a:t>
            </a:r>
          </a:p>
          <a:p>
            <a:pPr algn="ctr"/>
            <a:r>
              <a:rPr lang="fr-FR" sz="1500" dirty="0">
                <a:latin typeface="+mj-lt"/>
                <a:cs typeface="Times New Roman" panose="02020603050405020304" pitchFamily="18" charset="0"/>
              </a:rPr>
              <a:t>N = 465 patients</a:t>
            </a:r>
          </a:p>
          <a:p>
            <a:pPr algn="ctr"/>
            <a:r>
              <a:rPr lang="fr-FR" sz="1500" dirty="0">
                <a:latin typeface="+mj-lt"/>
                <a:cs typeface="Times New Roman" panose="02020603050405020304" pitchFamily="18" charset="0"/>
              </a:rPr>
              <a:t>(100 % </a:t>
            </a:r>
            <a:r>
              <a:rPr lang="fr-FR" sz="1500" dirty="0" err="1">
                <a:latin typeface="+mj-lt"/>
                <a:cs typeface="Times New Roman" panose="02020603050405020304" pitchFamily="18" charset="0"/>
              </a:rPr>
              <a:t>immediate</a:t>
            </a:r>
            <a:r>
              <a:rPr lang="fr-FR" sz="15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15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cs typeface="Times New Roman" panose="02020603050405020304" pitchFamily="18" charset="0"/>
              </a:rPr>
              <a:t>revasc</a:t>
            </a:r>
            <a:r>
              <a:rPr lang="fr-FR" sz="1500" dirty="0"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1C4425C-D094-483E-B07D-250D7F9ABF50}"/>
              </a:ext>
            </a:extLst>
          </p:cNvPr>
          <p:cNvSpPr txBox="1"/>
          <p:nvPr/>
        </p:nvSpPr>
        <p:spPr>
          <a:xfrm>
            <a:off x="6074013" y="1365352"/>
            <a:ext cx="3335746" cy="800219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</a:rPr>
              <a:t>CULPRIT trial</a:t>
            </a:r>
          </a:p>
          <a:p>
            <a:pPr algn="ctr"/>
            <a:r>
              <a:rPr lang="fr-FR" sz="1500" dirty="0">
                <a:latin typeface="+mj-lt"/>
                <a:cs typeface="Times New Roman" panose="02020603050405020304" pitchFamily="18" charset="0"/>
              </a:rPr>
              <a:t>N = 253 patients</a:t>
            </a:r>
          </a:p>
          <a:p>
            <a:r>
              <a:rPr lang="en-GB" sz="1500" dirty="0">
                <a:latin typeface="+mj-lt"/>
                <a:cs typeface="Times New Roman" panose="02020603050405020304" pitchFamily="18" charset="0"/>
              </a:rPr>
              <a:t>Immediate (67%) or early staged (33%)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209A172-28DD-45D8-893B-15B727FB6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919" y="2412818"/>
            <a:ext cx="4458119" cy="42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0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03722AB-9EEF-417C-8F1E-94DA25DFA754}"/>
              </a:ext>
            </a:extLst>
          </p:cNvPr>
          <p:cNvSpPr txBox="1">
            <a:spLocks/>
          </p:cNvSpPr>
          <p:nvPr/>
        </p:nvSpPr>
        <p:spPr>
          <a:xfrm>
            <a:off x="2266649" y="61961"/>
            <a:ext cx="7640638" cy="9771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b="1" dirty="0">
              <a:cs typeface="Times New Roman" panose="02020603050405020304" pitchFamily="18" charset="0"/>
            </a:endParaRPr>
          </a:p>
          <a:p>
            <a:r>
              <a:rPr lang="fr-FR" sz="2800" b="1" dirty="0" err="1"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treat</a:t>
            </a:r>
            <a:r>
              <a:rPr lang="fr-FR" sz="2800" b="1" dirty="0">
                <a:cs typeface="Times New Roman" panose="02020603050405020304" pitchFamily="18" charset="0"/>
              </a:rPr>
              <a:t> non 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cs typeface="Times New Roman" panose="02020603050405020304" pitchFamily="18" charset="0"/>
              </a:rPr>
              <a:t> in NSTEMI ?</a:t>
            </a:r>
            <a:endParaRPr lang="fr-FR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Data </a:t>
            </a:r>
            <a:r>
              <a:rPr lang="fr-FR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coming</a:t>
            </a:r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from</a:t>
            </a:r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STEMI trials</a:t>
            </a:r>
          </a:p>
          <a:p>
            <a:br>
              <a:rPr lang="fr-FR" sz="1100" dirty="0">
                <a:cs typeface="Times New Roman" panose="02020603050405020304" pitchFamily="18" charset="0"/>
              </a:rPr>
            </a:br>
            <a:endParaRPr lang="fr-FR" sz="2800" b="1" dirty="0"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F18864-C5A2-4CFE-9CAD-7F82A38A0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12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781303-E74F-4FA4-9DEB-96B2C02D6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9"/>
          <a:stretch/>
        </p:blipFill>
        <p:spPr bwMode="auto">
          <a:xfrm>
            <a:off x="293774" y="3323798"/>
            <a:ext cx="4601644" cy="366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8D7C665-87AF-4FB4-BFD7-2C0073FB6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8"/>
          <a:stretch/>
        </p:blipFill>
        <p:spPr bwMode="auto">
          <a:xfrm>
            <a:off x="5326933" y="3287699"/>
            <a:ext cx="4601645" cy="366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1D57DFA-0F0D-4727-BF86-651646AD6D79}"/>
              </a:ext>
            </a:extLst>
          </p:cNvPr>
          <p:cNvSpPr txBox="1"/>
          <p:nvPr/>
        </p:nvSpPr>
        <p:spPr>
          <a:xfrm>
            <a:off x="293774" y="2458301"/>
            <a:ext cx="4580356" cy="7386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j-lt"/>
                <a:cs typeface="Times New Roman" panose="02020603050405020304" pitchFamily="18" charset="0"/>
              </a:rPr>
              <a:t>CV </a:t>
            </a:r>
            <a:r>
              <a:rPr lang="fr-FR" sz="1400" dirty="0" err="1">
                <a:latin typeface="+mj-lt"/>
                <a:cs typeface="Times New Roman" panose="02020603050405020304" pitchFamily="18" charset="0"/>
              </a:rPr>
              <a:t>Death</a:t>
            </a:r>
            <a:r>
              <a:rPr lang="fr-FR" sz="1400" dirty="0">
                <a:latin typeface="+mj-lt"/>
                <a:cs typeface="Times New Roman" panose="02020603050405020304" pitchFamily="18" charset="0"/>
              </a:rPr>
              <a:t> or MI : HR 0,74 95 % 0,60 – 0,91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+mj-lt"/>
                <a:cs typeface="Times New Roman" panose="02020603050405020304" pitchFamily="18" charset="0"/>
              </a:rPr>
              <a:t>CL </a:t>
            </a:r>
            <a:r>
              <a:rPr lang="fr-FR" sz="1400" dirty="0" err="1">
                <a:latin typeface="+mj-lt"/>
                <a:cs typeface="Times New Roman" panose="02020603050405020304" pitchFamily="18" charset="0"/>
              </a:rPr>
              <a:t>only</a:t>
            </a:r>
            <a:r>
              <a:rPr lang="fr-FR" sz="1400" dirty="0">
                <a:latin typeface="+mj-lt"/>
                <a:cs typeface="Times New Roman" panose="02020603050405020304" pitchFamily="18" charset="0"/>
              </a:rPr>
              <a:t> PCI : 10,5 %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+mj-lt"/>
                <a:cs typeface="Times New Roman" panose="02020603050405020304" pitchFamily="18" charset="0"/>
              </a:rPr>
              <a:t>Complete </a:t>
            </a:r>
            <a:r>
              <a:rPr lang="fr-FR" sz="1400" dirty="0" err="1">
                <a:latin typeface="+mj-lt"/>
                <a:cs typeface="Times New Roman" panose="02020603050405020304" pitchFamily="18" charset="0"/>
              </a:rPr>
              <a:t>revasc</a:t>
            </a:r>
            <a:r>
              <a:rPr lang="fr-FR" sz="1400" dirty="0">
                <a:latin typeface="+mj-lt"/>
                <a:cs typeface="Times New Roman" panose="02020603050405020304" pitchFamily="18" charset="0"/>
              </a:rPr>
              <a:t> : 7,8 %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0049146-ADE9-453A-888F-75ED16033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7" t="13342" r="3539" b="4916"/>
          <a:stretch/>
        </p:blipFill>
        <p:spPr>
          <a:xfrm>
            <a:off x="3722782" y="932727"/>
            <a:ext cx="2781638" cy="46731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73DE061-85CF-4D34-808D-1ED73DDB5552}"/>
              </a:ext>
            </a:extLst>
          </p:cNvPr>
          <p:cNvSpPr txBox="1"/>
          <p:nvPr/>
        </p:nvSpPr>
        <p:spPr>
          <a:xfrm>
            <a:off x="3722783" y="1466301"/>
            <a:ext cx="2633472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  <a:cs typeface="Times New Roman" panose="02020603050405020304" pitchFamily="18" charset="0"/>
              </a:rPr>
              <a:t>N=4041</a:t>
            </a:r>
          </a:p>
          <a:p>
            <a:pPr algn="ctr"/>
            <a:r>
              <a:rPr lang="en-GB" sz="1400" b="0" i="0" u="none" strike="noStrike" baseline="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Early staged (67.1%) 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L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ate staged (32.9%)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131110F-AE85-4FE7-8143-2450DC1A2515}"/>
              </a:ext>
            </a:extLst>
          </p:cNvPr>
          <p:cNvSpPr txBox="1"/>
          <p:nvPr/>
        </p:nvSpPr>
        <p:spPr>
          <a:xfrm>
            <a:off x="5337577" y="2437515"/>
            <a:ext cx="4580355" cy="738664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>
                <a:latin typeface="+mj-lt"/>
                <a:cs typeface="Times New Roman" panose="02020603050405020304" pitchFamily="18" charset="0"/>
              </a:rPr>
              <a:t>CV </a:t>
            </a:r>
            <a:r>
              <a:rPr lang="fr-FR" sz="1400" dirty="0" err="1">
                <a:latin typeface="+mj-lt"/>
                <a:cs typeface="Times New Roman" panose="02020603050405020304" pitchFamily="18" charset="0"/>
              </a:rPr>
              <a:t>Death</a:t>
            </a:r>
            <a:r>
              <a:rPr lang="fr-FR" sz="1400" dirty="0">
                <a:latin typeface="+mj-lt"/>
                <a:cs typeface="Times New Roman" panose="02020603050405020304" pitchFamily="18" charset="0"/>
              </a:rPr>
              <a:t> , MI or </a:t>
            </a:r>
            <a:r>
              <a:rPr lang="fr-FR" sz="1400" dirty="0" err="1">
                <a:latin typeface="+mj-lt"/>
                <a:cs typeface="Times New Roman" panose="02020603050405020304" pitchFamily="18" charset="0"/>
              </a:rPr>
              <a:t>revasc</a:t>
            </a:r>
            <a:r>
              <a:rPr lang="fr-FR" sz="1400" dirty="0">
                <a:latin typeface="+mj-lt"/>
                <a:cs typeface="Times New Roman" panose="02020603050405020304" pitchFamily="18" charset="0"/>
              </a:rPr>
              <a:t>  : HR 0,51 95 % 0,43 – 0,61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+mj-lt"/>
                <a:cs typeface="Times New Roman" panose="02020603050405020304" pitchFamily="18" charset="0"/>
              </a:rPr>
              <a:t>CL </a:t>
            </a:r>
            <a:r>
              <a:rPr lang="fr-FR" sz="1400" dirty="0" err="1">
                <a:latin typeface="+mj-lt"/>
                <a:cs typeface="Times New Roman" panose="02020603050405020304" pitchFamily="18" charset="0"/>
              </a:rPr>
              <a:t>only</a:t>
            </a:r>
            <a:r>
              <a:rPr lang="fr-FR" sz="1400" dirty="0">
                <a:latin typeface="+mj-lt"/>
                <a:cs typeface="Times New Roman" panose="02020603050405020304" pitchFamily="18" charset="0"/>
              </a:rPr>
              <a:t> PCI : 16,7%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+mj-lt"/>
                <a:cs typeface="Times New Roman" panose="02020603050405020304" pitchFamily="18" charset="0"/>
              </a:rPr>
              <a:t>Complete </a:t>
            </a:r>
            <a:r>
              <a:rPr lang="fr-FR" sz="1400" dirty="0" err="1">
                <a:latin typeface="+mj-lt"/>
                <a:cs typeface="Times New Roman" panose="02020603050405020304" pitchFamily="18" charset="0"/>
              </a:rPr>
              <a:t>revasc</a:t>
            </a:r>
            <a:r>
              <a:rPr lang="fr-FR" sz="1400" dirty="0">
                <a:latin typeface="+mj-lt"/>
                <a:cs typeface="Times New Roman" panose="02020603050405020304" pitchFamily="18" charset="0"/>
              </a:rPr>
              <a:t> : 8,9 %</a:t>
            </a:r>
          </a:p>
        </p:txBody>
      </p:sp>
    </p:spTree>
    <p:extLst>
      <p:ext uri="{BB962C8B-B14F-4D97-AF65-F5344CB8AC3E}">
        <p14:creationId xmlns:p14="http://schemas.microsoft.com/office/powerpoint/2010/main" val="4953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F8C068-683B-474A-9C9F-6F2D3EE9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13</a:t>
            </a:fld>
            <a:endParaRPr lang="fr-FR" dirty="0">
              <a:latin typeface="+mj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627C27F-8A3C-4469-960D-5C80C51FC955}"/>
              </a:ext>
            </a:extLst>
          </p:cNvPr>
          <p:cNvSpPr txBox="1">
            <a:spLocks/>
          </p:cNvSpPr>
          <p:nvPr/>
        </p:nvSpPr>
        <p:spPr>
          <a:xfrm>
            <a:off x="2025628" y="96503"/>
            <a:ext cx="7810501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b="1" dirty="0">
              <a:cs typeface="Times New Roman" panose="02020603050405020304" pitchFamily="18" charset="0"/>
            </a:endParaRPr>
          </a:p>
          <a:p>
            <a:r>
              <a:rPr lang="fr-FR" sz="2800" b="1" dirty="0" err="1"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treat</a:t>
            </a:r>
            <a:r>
              <a:rPr lang="fr-FR" sz="2800" b="1" dirty="0">
                <a:cs typeface="Times New Roman" panose="02020603050405020304" pitchFamily="18" charset="0"/>
              </a:rPr>
              <a:t> non 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cs typeface="Times New Roman" panose="02020603050405020304" pitchFamily="18" charset="0"/>
              </a:rPr>
              <a:t> in NSTEMI ? </a:t>
            </a:r>
          </a:p>
          <a:p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Can </a:t>
            </a:r>
            <a:r>
              <a:rPr lang="fr-FR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we</a:t>
            </a:r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extrapolate</a:t>
            </a:r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STEMI data </a:t>
            </a:r>
            <a:r>
              <a:rPr lang="fr-FR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from</a:t>
            </a:r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NSTEMI ?</a:t>
            </a:r>
          </a:p>
          <a:p>
            <a:br>
              <a:rPr lang="fr-FR" sz="1100" dirty="0"/>
            </a:br>
            <a:endParaRPr lang="fr-FR" sz="28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535BF18-DE77-4B4A-8F0A-6ACA136BF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540988"/>
              </p:ext>
            </p:extLst>
          </p:nvPr>
        </p:nvGraphicFramePr>
        <p:xfrm>
          <a:off x="2185035" y="1924429"/>
          <a:ext cx="6275432" cy="4606740"/>
        </p:xfrm>
        <a:graphic>
          <a:graphicData uri="http://schemas.openxmlformats.org/drawingml/2006/table">
            <a:tbl>
              <a:tblPr/>
              <a:tblGrid>
                <a:gridCol w="2353286">
                  <a:extLst>
                    <a:ext uri="{9D8B030D-6E8A-4147-A177-3AD203B41FA5}">
                      <a16:colId xmlns:a16="http://schemas.microsoft.com/office/drawing/2014/main" val="3230235323"/>
                    </a:ext>
                  </a:extLst>
                </a:gridCol>
                <a:gridCol w="1961073">
                  <a:extLst>
                    <a:ext uri="{9D8B030D-6E8A-4147-A177-3AD203B41FA5}">
                      <a16:colId xmlns:a16="http://schemas.microsoft.com/office/drawing/2014/main" val="2224099866"/>
                    </a:ext>
                  </a:extLst>
                </a:gridCol>
                <a:gridCol w="1961073">
                  <a:extLst>
                    <a:ext uri="{9D8B030D-6E8A-4147-A177-3AD203B41FA5}">
                      <a16:colId xmlns:a16="http://schemas.microsoft.com/office/drawing/2014/main" val="93725596"/>
                    </a:ext>
                  </a:extLst>
                </a:gridCol>
              </a:tblGrid>
              <a:tr h="240098">
                <a:tc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NSTEMI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STEMI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255137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Age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5327518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62.50%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70.70%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1751656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Diabetes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40%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26.50%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0612069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Active Smoking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28.60%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40.20%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25462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Hypertension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65.70%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7830350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Atrial fibrillation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10%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5.20%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399961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Stroke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9.20%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3820236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Peripheral arterial disease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10.90%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5.20%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4198129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Heart failure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16.50%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7.30%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4390885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Cardiogenic shock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7.60%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034589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LVEF &lt; 40 %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20.20%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00000"/>
                        </a:lnSpc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23.60%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3635593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7C6510C3-58F6-473D-BE33-2E1069247C17}"/>
              </a:ext>
            </a:extLst>
          </p:cNvPr>
          <p:cNvSpPr txBox="1"/>
          <p:nvPr/>
        </p:nvSpPr>
        <p:spPr>
          <a:xfrm>
            <a:off x="1773555" y="1266964"/>
            <a:ext cx="73132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j-lt"/>
                <a:cs typeface="Times New Roman" panose="02020603050405020304" pitchFamily="18" charset="0"/>
              </a:rPr>
              <a:t>Baseline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characteristics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of ACS patients in the US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from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2008 to 2018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1CC166-AF07-4605-BE65-C4B63788190E}"/>
              </a:ext>
            </a:extLst>
          </p:cNvPr>
          <p:cNvSpPr txBox="1"/>
          <p:nvPr/>
        </p:nvSpPr>
        <p:spPr>
          <a:xfrm>
            <a:off x="2185035" y="7093840"/>
            <a:ext cx="5048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latin typeface="+mj-lt"/>
                <a:cs typeface="Times New Roman" panose="02020603050405020304" pitchFamily="18" charset="0"/>
              </a:rPr>
              <a:t>Sanjay, Zeitouni et al. </a:t>
            </a:r>
            <a:r>
              <a:rPr lang="fr-FR" sz="1800" dirty="0" err="1">
                <a:latin typeface="+mj-lt"/>
                <a:cs typeface="Times New Roman" panose="02020603050405020304" pitchFamily="18" charset="0"/>
              </a:rPr>
              <a:t>Circ</a:t>
            </a:r>
            <a:r>
              <a:rPr lang="fr-F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+mj-lt"/>
                <a:cs typeface="Times New Roman" panose="02020603050405020304" pitchFamily="18" charset="0"/>
              </a:rPr>
              <a:t>Outcomes</a:t>
            </a:r>
            <a:endParaRPr lang="fr-FR" sz="1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0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8E23933-0D0D-4E31-8A1E-CF653CE952D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3230" y="1134844"/>
            <a:ext cx="9419074" cy="578730"/>
          </a:xfrm>
        </p:spPr>
        <p:txBody>
          <a:bodyPr/>
          <a:lstStyle/>
          <a:p>
            <a:pPr algn="ctr"/>
            <a:r>
              <a:rPr lang="fr-FR" b="1" dirty="0">
                <a:latin typeface="+mj-lt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FA46214-7299-4DE8-8E41-4BB7C340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14</a:t>
            </a:fld>
            <a:endParaRPr lang="fr-FR" dirty="0">
              <a:latin typeface="+mj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C863464-39D2-4BD7-AC23-0CF74566AF5A}"/>
              </a:ext>
            </a:extLst>
          </p:cNvPr>
          <p:cNvSpPr txBox="1">
            <a:spLocks/>
          </p:cNvSpPr>
          <p:nvPr/>
        </p:nvSpPr>
        <p:spPr>
          <a:xfrm>
            <a:off x="1242485" y="228968"/>
            <a:ext cx="7775151" cy="9771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 err="1"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treat</a:t>
            </a:r>
            <a:r>
              <a:rPr lang="fr-FR" sz="2800" b="1" dirty="0">
                <a:cs typeface="Times New Roman" panose="02020603050405020304" pitchFamily="18" charset="0"/>
              </a:rPr>
              <a:t>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cs typeface="Times New Roman" panose="02020603050405020304" pitchFamily="18" charset="0"/>
              </a:rPr>
              <a:t> in NSTEMI ?</a:t>
            </a:r>
          </a:p>
          <a:p>
            <a:pPr algn="ctr"/>
            <a:br>
              <a:rPr lang="fr-FR" sz="1100" dirty="0"/>
            </a:br>
            <a:endParaRPr lang="fr-FR" sz="2800" b="1" dirty="0"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A009A8A-4EA4-4C9E-B36F-76F18FE2FFB6}"/>
              </a:ext>
            </a:extLst>
          </p:cNvPr>
          <p:cNvSpPr txBox="1"/>
          <p:nvPr/>
        </p:nvSpPr>
        <p:spPr>
          <a:xfrm>
            <a:off x="341206" y="1083634"/>
            <a:ext cx="9419075" cy="2166234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Yes !</a:t>
            </a:r>
          </a:p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Non-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culprit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lesions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of NSTEMI patients are future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culprit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lesions</a:t>
            </a:r>
            <a:endParaRPr lang="fr-FR" b="1" dirty="0">
              <a:solidFill>
                <a:srgbClr val="243C7C"/>
              </a:solidFill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Non-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culprit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lesions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of NSTEMI patients lead to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subsequent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major adverse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cardiac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events</a:t>
            </a:r>
            <a:endParaRPr lang="fr-FR" b="1" dirty="0">
              <a:solidFill>
                <a:srgbClr val="243C7C"/>
              </a:solidFill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Complete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revascularization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improves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outcomes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(extrapolation of STEMI trials)</a:t>
            </a:r>
          </a:p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More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research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is</a:t>
            </a:r>
            <a:r>
              <a:rPr lang="fr-FR" b="1" dirty="0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243C7C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needed</a:t>
            </a:r>
            <a:endParaRPr lang="fr-FR" b="1" dirty="0">
              <a:solidFill>
                <a:srgbClr val="243C7C"/>
              </a:solidFill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436E838-6950-4304-AB85-824E44440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87" y="5335101"/>
            <a:ext cx="8462814" cy="11766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0441CC-2DB6-4C0B-AD5F-FE90BF577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278" y="3524737"/>
            <a:ext cx="4542930" cy="17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0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A422B3-688D-4AFB-AC92-7D5CE09B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CDE5C18-0C0C-4D9C-8828-4FC008F66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23" y="2250793"/>
            <a:ext cx="9419074" cy="3349907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non-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culprit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lesions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NSTEMI ?</a:t>
            </a:r>
            <a:b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guided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coronary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physiology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timing for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revascularization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b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4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about NSTEMI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cardiogenic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shock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BFE4200F-E57A-4ACE-A66A-1A26BE4531FC}"/>
              </a:ext>
            </a:extLst>
          </p:cNvPr>
          <p:cNvSpPr txBox="1">
            <a:spLocks/>
          </p:cNvSpPr>
          <p:nvPr/>
        </p:nvSpPr>
        <p:spPr>
          <a:xfrm>
            <a:off x="2121407" y="196476"/>
            <a:ext cx="7638873" cy="1211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700" kern="1200">
                <a:solidFill>
                  <a:srgbClr val="223976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aim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for a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in NSTEMI ?</a:t>
            </a:r>
            <a:endParaRPr lang="fr-FR" sz="24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08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840976-4A57-420B-914E-01655CF1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16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ACDACCD-E80C-407D-9B58-C21156712CB1}"/>
              </a:ext>
            </a:extLst>
          </p:cNvPr>
          <p:cNvSpPr txBox="1">
            <a:spLocks/>
          </p:cNvSpPr>
          <p:nvPr/>
        </p:nvSpPr>
        <p:spPr>
          <a:xfrm>
            <a:off x="2092815" y="264208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br>
              <a:rPr lang="fr-FR" sz="2800" b="1" dirty="0">
                <a:cs typeface="Times New Roman" panose="02020603050405020304" pitchFamily="18" charset="0"/>
              </a:rPr>
            </a:br>
            <a:r>
              <a:rPr lang="fr-FR" sz="2800" b="1" dirty="0" err="1">
                <a:solidFill>
                  <a:srgbClr val="243C7C"/>
                </a:solidFill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43C7C"/>
                </a:solidFill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 use FFR in NSTEMI ? </a:t>
            </a:r>
          </a:p>
          <a:p>
            <a:pPr algn="ctr">
              <a:lnSpc>
                <a:spcPct val="150000"/>
              </a:lnSpc>
            </a:pPr>
            <a:br>
              <a:rPr lang="fr-FR" sz="1100" dirty="0">
                <a:cs typeface="Times New Roman" panose="02020603050405020304" pitchFamily="18" charset="0"/>
              </a:rPr>
            </a:br>
            <a:endParaRPr lang="fr-FR" sz="2800" b="1" dirty="0"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C3CEA3-0E2B-4590-A927-2B14E6DEE63B}"/>
              </a:ext>
            </a:extLst>
          </p:cNvPr>
          <p:cNvSpPr/>
          <p:nvPr/>
        </p:nvSpPr>
        <p:spPr>
          <a:xfrm>
            <a:off x="994964" y="3950001"/>
            <a:ext cx="2607772" cy="5810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+mj-lt"/>
                <a:cs typeface="Times New Roman" panose="02020603050405020304" pitchFamily="18" charset="0"/>
              </a:rPr>
              <a:t>YES 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FED176-E66C-40B1-9F40-66912B43926D}"/>
              </a:ext>
            </a:extLst>
          </p:cNvPr>
          <p:cNvSpPr/>
          <p:nvPr/>
        </p:nvSpPr>
        <p:spPr>
          <a:xfrm>
            <a:off x="4978472" y="3779837"/>
            <a:ext cx="2216289" cy="5810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+mj-lt"/>
                <a:cs typeface="Times New Roman" panose="02020603050405020304" pitchFamily="18" charset="0"/>
              </a:rPr>
              <a:t>Neutral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1B482-F197-4EFD-A32E-DCA50CA3B7C5}"/>
              </a:ext>
            </a:extLst>
          </p:cNvPr>
          <p:cNvSpPr/>
          <p:nvPr/>
        </p:nvSpPr>
        <p:spPr>
          <a:xfrm>
            <a:off x="7571000" y="3779837"/>
            <a:ext cx="2047875" cy="581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latin typeface="+mj-lt"/>
                <a:cs typeface="Times New Roman" panose="02020603050405020304" pitchFamily="18" charset="0"/>
              </a:rPr>
              <a:t>Maybe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not 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7BF1B4-450D-41FA-A081-4C62D04FD4ED}"/>
              </a:ext>
            </a:extLst>
          </p:cNvPr>
          <p:cNvSpPr txBox="1"/>
          <p:nvPr/>
        </p:nvSpPr>
        <p:spPr>
          <a:xfrm>
            <a:off x="1908602" y="1342686"/>
            <a:ext cx="559250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sz="2000" b="1" dirty="0">
                <a:latin typeface="+mj-lt"/>
                <a:cs typeface="Times New Roman" panose="02020603050405020304" pitchFamily="18" charset="0"/>
              </a:rPr>
              <a:t> have </a:t>
            </a:r>
            <a:r>
              <a:rPr lang="fr-FR" sz="2000" b="1" dirty="0" err="1"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+mj-lt"/>
                <a:cs typeface="Times New Roman" panose="02020603050405020304" pitchFamily="18" charset="0"/>
              </a:rPr>
              <a:t>learned</a:t>
            </a:r>
            <a:r>
              <a:rPr lang="fr-FR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+mj-lt"/>
                <a:cs typeface="Times New Roman" panose="02020603050405020304" pitchFamily="18" charset="0"/>
              </a:rPr>
              <a:t>from</a:t>
            </a:r>
            <a:r>
              <a:rPr lang="fr-FR" sz="2000" b="1" dirty="0">
                <a:latin typeface="+mj-lt"/>
                <a:cs typeface="Times New Roman" panose="02020603050405020304" pitchFamily="18" charset="0"/>
              </a:rPr>
              <a:t> STEMI trials?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6BF256F-0AE6-4BB8-966E-5D5FBA8E78F4}"/>
              </a:ext>
            </a:extLst>
          </p:cNvPr>
          <p:cNvSpPr txBox="1"/>
          <p:nvPr/>
        </p:nvSpPr>
        <p:spPr>
          <a:xfrm>
            <a:off x="1133101" y="2894311"/>
            <a:ext cx="269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j-lt"/>
                <a:cs typeface="Times New Roman" panose="02020603050405020304" pitchFamily="18" charset="0"/>
              </a:rPr>
              <a:t>DANAMI-3-PRIMULTI</a:t>
            </a:r>
          </a:p>
          <a:p>
            <a:endParaRPr lang="fr-FR" b="1" dirty="0">
              <a:latin typeface="+mj-lt"/>
              <a:cs typeface="Times New Roman" panose="02020603050405020304" pitchFamily="18" charset="0"/>
            </a:endParaRPr>
          </a:p>
          <a:p>
            <a:r>
              <a:rPr lang="fr-FR" b="1" dirty="0">
                <a:latin typeface="+mj-lt"/>
                <a:cs typeface="Times New Roman" panose="02020603050405020304" pitchFamily="18" charset="0"/>
              </a:rPr>
              <a:t>COMPARE ACUTE trial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9B4C09-DF6B-412C-98DA-2893A8416D45}"/>
              </a:ext>
            </a:extLst>
          </p:cNvPr>
          <p:cNvSpPr txBox="1"/>
          <p:nvPr/>
        </p:nvSpPr>
        <p:spPr>
          <a:xfrm>
            <a:off x="4516544" y="3109177"/>
            <a:ext cx="269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j-lt"/>
                <a:cs typeface="Times New Roman" panose="02020603050405020304" pitchFamily="18" charset="0"/>
              </a:rPr>
              <a:t>FLOWER-MI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9D0009F-0653-4FD1-AFD0-6E494F38B1FB}"/>
              </a:ext>
            </a:extLst>
          </p:cNvPr>
          <p:cNvSpPr txBox="1"/>
          <p:nvPr/>
        </p:nvSpPr>
        <p:spPr>
          <a:xfrm>
            <a:off x="7194761" y="3127682"/>
            <a:ext cx="283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j-lt"/>
                <a:cs typeface="Times New Roman" panose="02020603050405020304" pitchFamily="18" charset="0"/>
              </a:rPr>
              <a:t>FUTURE (46 % ACS)</a:t>
            </a:r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4DC7779C-91B2-4318-90B9-E03A684177D9}"/>
              </a:ext>
            </a:extLst>
          </p:cNvPr>
          <p:cNvSpPr/>
          <p:nvPr/>
        </p:nvSpPr>
        <p:spPr>
          <a:xfrm rot="19123200">
            <a:off x="2098449" y="4437646"/>
            <a:ext cx="764878" cy="2257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7B91D73-84DE-4D4B-B9C8-101DFB8E091E}"/>
              </a:ext>
            </a:extLst>
          </p:cNvPr>
          <p:cNvSpPr txBox="1"/>
          <p:nvPr/>
        </p:nvSpPr>
        <p:spPr>
          <a:xfrm>
            <a:off x="1017348" y="5050757"/>
            <a:ext cx="24955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+mj-lt"/>
                <a:cs typeface="Times New Roman" panose="02020603050405020304" pitchFamily="18" charset="0"/>
              </a:rPr>
              <a:t>Subsesquent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revascularzation</a:t>
            </a:r>
            <a:endParaRPr lang="fr-FR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E0FECB-070E-4BB9-8487-F74F70042B46}"/>
              </a:ext>
            </a:extLst>
          </p:cNvPr>
          <p:cNvSpPr/>
          <p:nvPr/>
        </p:nvSpPr>
        <p:spPr>
          <a:xfrm>
            <a:off x="607696" y="2232653"/>
            <a:ext cx="3615692" cy="5292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Revasc</a:t>
            </a:r>
            <a:r>
              <a:rPr lang="fr-FR" dirty="0"/>
              <a:t> </a:t>
            </a:r>
            <a:r>
              <a:rPr lang="fr-FR" dirty="0" err="1"/>
              <a:t>guided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FFR &gt; OMT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FC1DF5-7F5A-477E-8110-2F21F7C836F0}"/>
              </a:ext>
            </a:extLst>
          </p:cNvPr>
          <p:cNvSpPr/>
          <p:nvPr/>
        </p:nvSpPr>
        <p:spPr>
          <a:xfrm>
            <a:off x="4978473" y="2189700"/>
            <a:ext cx="4591640" cy="5351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Revasc</a:t>
            </a:r>
            <a:r>
              <a:rPr lang="fr-FR" dirty="0"/>
              <a:t> </a:t>
            </a:r>
            <a:r>
              <a:rPr lang="fr-FR" dirty="0" err="1"/>
              <a:t>guided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FFR &gt; Standard </a:t>
            </a:r>
            <a:r>
              <a:rPr lang="fr-FR" dirty="0" err="1"/>
              <a:t>Revasc</a:t>
            </a:r>
            <a:r>
              <a:rPr lang="fr-FR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786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9FEFD63-C6FD-47D9-B2C5-998CE1179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5" r="6938" b="3705"/>
          <a:stretch/>
        </p:blipFill>
        <p:spPr>
          <a:xfrm>
            <a:off x="260733" y="3016151"/>
            <a:ext cx="5061074" cy="3350604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A21919-FFD5-422A-A097-D4A2BAEB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17</a:t>
            </a:fld>
            <a:endParaRPr lang="fr-FR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ACF32EC-BC92-41E0-BCAB-B64B4F1AE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531" y="1062962"/>
            <a:ext cx="3659750" cy="3773451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D3A68B3-7E16-41AB-ADCF-9B7B9C453E33}"/>
              </a:ext>
            </a:extLst>
          </p:cNvPr>
          <p:cNvSpPr txBox="1">
            <a:spLocks/>
          </p:cNvSpPr>
          <p:nvPr/>
        </p:nvSpPr>
        <p:spPr>
          <a:xfrm>
            <a:off x="2064240" y="140383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br>
              <a:rPr lang="fr-FR" sz="2800" b="1" dirty="0">
                <a:cs typeface="Times New Roman" panose="02020603050405020304" pitchFamily="18" charset="0"/>
              </a:rPr>
            </a:br>
            <a:r>
              <a:rPr lang="fr-FR" sz="2800" b="1" dirty="0" err="1">
                <a:solidFill>
                  <a:srgbClr val="243C7C"/>
                </a:solidFill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43C7C"/>
                </a:solidFill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 use FFR ? </a:t>
            </a:r>
          </a:p>
          <a:p>
            <a:pPr algn="ctr">
              <a:lnSpc>
                <a:spcPct val="150000"/>
              </a:lnSpc>
            </a:pPr>
            <a:br>
              <a:rPr lang="fr-FR" sz="1100" dirty="0"/>
            </a:br>
            <a:endParaRPr lang="fr-FR" sz="2800" b="1" dirty="0"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1BA1FEB-4417-4B2D-9017-369BA8125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06" y="1192920"/>
            <a:ext cx="5033301" cy="147689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94309B0-B9BB-482C-978F-933D356BE1C8}"/>
              </a:ext>
            </a:extLst>
          </p:cNvPr>
          <p:cNvSpPr txBox="1"/>
          <p:nvPr/>
        </p:nvSpPr>
        <p:spPr>
          <a:xfrm>
            <a:off x="5521432" y="5019385"/>
            <a:ext cx="4424743" cy="1477328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>
                <a:latin typeface="+mj-lt"/>
                <a:cs typeface="Times New Roman" panose="02020603050405020304" pitchFamily="18" charset="0"/>
              </a:rPr>
              <a:t>No difference between both strategies </a:t>
            </a:r>
          </a:p>
          <a:p>
            <a:endParaRPr lang="en-GB" dirty="0">
              <a:latin typeface="+mj-lt"/>
              <a:cs typeface="Times New Roman" panose="02020603050405020304" pitchFamily="18" charset="0"/>
            </a:endParaRPr>
          </a:p>
          <a:p>
            <a:r>
              <a:rPr lang="en-GB" dirty="0" err="1">
                <a:latin typeface="+mj-lt"/>
                <a:cs typeface="Times New Roman" panose="02020603050405020304" pitchFamily="18" charset="0"/>
              </a:rPr>
              <a:t>PeriMI</a:t>
            </a:r>
            <a:r>
              <a:rPr lang="en-GB" dirty="0">
                <a:latin typeface="+mj-lt"/>
                <a:cs typeface="Times New Roman" panose="02020603050405020304" pitchFamily="18" charset="0"/>
              </a:rPr>
              <a:t> : more frequent in standard of care</a:t>
            </a:r>
          </a:p>
          <a:p>
            <a:endParaRPr lang="en-GB" dirty="0">
              <a:latin typeface="+mj-lt"/>
              <a:cs typeface="Times New Roman" panose="02020603050405020304" pitchFamily="18" charset="0"/>
            </a:endParaRPr>
          </a:p>
          <a:p>
            <a:r>
              <a:rPr lang="en-GB" dirty="0">
                <a:latin typeface="+mj-lt"/>
                <a:cs typeface="Times New Roman" panose="02020603050405020304" pitchFamily="18" charset="0"/>
              </a:rPr>
              <a:t>MACE in long term : more frequent with FFR</a:t>
            </a:r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2C8A7C-D0A9-4D81-B267-26369A2D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18</a:t>
            </a:fld>
            <a:endParaRPr lang="fr-FR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53F24A-95E6-453E-99DA-AD17EFBD8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38" y="2189375"/>
            <a:ext cx="5935565" cy="46790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1BC8CFE-288A-450D-841A-B49DD5775BC1}"/>
              </a:ext>
            </a:extLst>
          </p:cNvPr>
          <p:cNvSpPr txBox="1"/>
          <p:nvPr/>
        </p:nvSpPr>
        <p:spPr>
          <a:xfrm>
            <a:off x="6041816" y="3551150"/>
            <a:ext cx="3844112" cy="2031325"/>
          </a:xfrm>
          <a:prstGeom prst="rect">
            <a:avLst/>
          </a:prstGeom>
          <a:ln w="28575">
            <a:solidFill>
              <a:srgbClr val="C12B2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Stable CAD :</a:t>
            </a:r>
          </a:p>
          <a:p>
            <a:pPr algn="ctr"/>
            <a:r>
              <a:rPr lang="fr-FR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non-</a:t>
            </a:r>
            <a:r>
              <a:rPr lang="fr-FR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culprit</a:t>
            </a:r>
            <a:r>
              <a:rPr lang="fr-FR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lesion</a:t>
            </a:r>
            <a:r>
              <a:rPr lang="fr-FR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stay</a:t>
            </a:r>
            <a:r>
              <a:rPr lang="fr-FR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non-</a:t>
            </a:r>
            <a:r>
              <a:rPr lang="fr-FR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culprit</a:t>
            </a:r>
            <a:endParaRPr lang="fr-FR" b="1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endParaRPr lang="fr-FR" b="1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endParaRPr lang="fr-FR" b="1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fr-FR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NSTEMI :</a:t>
            </a:r>
          </a:p>
          <a:p>
            <a:pPr algn="ctr"/>
            <a:r>
              <a:rPr lang="fr-FR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Non-</a:t>
            </a:r>
            <a:r>
              <a:rPr lang="fr-FR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culprit</a:t>
            </a:r>
            <a:r>
              <a:rPr lang="fr-FR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lesions</a:t>
            </a:r>
            <a:r>
              <a:rPr lang="fr-FR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become</a:t>
            </a:r>
            <a:r>
              <a:rPr lang="fr-FR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culprit</a:t>
            </a:r>
            <a:r>
              <a:rPr lang="fr-FR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fr-FR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25 % of </a:t>
            </a:r>
            <a:r>
              <a:rPr lang="fr-FR" b="1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events</a:t>
            </a:r>
            <a:r>
              <a:rPr lang="fr-FR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at 1-year 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F4492BDF-DE57-4EBB-8535-3BBA45763619}"/>
              </a:ext>
            </a:extLst>
          </p:cNvPr>
          <p:cNvSpPr txBox="1">
            <a:spLocks/>
          </p:cNvSpPr>
          <p:nvPr/>
        </p:nvSpPr>
        <p:spPr>
          <a:xfrm>
            <a:off x="2073765" y="181326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br>
              <a:rPr lang="fr-FR" sz="2800" b="1" dirty="0">
                <a:cs typeface="Times New Roman" panose="02020603050405020304" pitchFamily="18" charset="0"/>
              </a:rPr>
            </a:br>
            <a:r>
              <a:rPr lang="fr-FR" sz="2800" b="1" dirty="0" err="1">
                <a:solidFill>
                  <a:srgbClr val="243C7C"/>
                </a:solidFill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43C7C"/>
                </a:solidFill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 use FFR ? </a:t>
            </a:r>
          </a:p>
          <a:p>
            <a:pPr algn="ctr">
              <a:lnSpc>
                <a:spcPct val="150000"/>
              </a:lnSpc>
            </a:pPr>
            <a:br>
              <a:rPr lang="fr-FR" sz="1100" dirty="0"/>
            </a:br>
            <a:endParaRPr lang="fr-FR" sz="2800" b="1" dirty="0">
              <a:cs typeface="Times New Roman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5743F5B-2024-4F79-B8D1-15B97D41CCE0}"/>
              </a:ext>
            </a:extLst>
          </p:cNvPr>
          <p:cNvSpPr txBox="1"/>
          <p:nvPr/>
        </p:nvSpPr>
        <p:spPr>
          <a:xfrm>
            <a:off x="2001044" y="1385921"/>
            <a:ext cx="70286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happens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to obstructive non-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culprit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lesions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with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negative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FFR ?</a:t>
            </a:r>
          </a:p>
        </p:txBody>
      </p:sp>
    </p:spTree>
    <p:extLst>
      <p:ext uri="{BB962C8B-B14F-4D97-AF65-F5344CB8AC3E}">
        <p14:creationId xmlns:p14="http://schemas.microsoft.com/office/powerpoint/2010/main" val="38354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FCA9E5-5F00-4720-B7E9-E23C4623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/>
              <a:t>19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BA56A06-C0AE-4C69-916E-088C3D788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20" y="1844545"/>
            <a:ext cx="7446652" cy="431013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A59A372-F6C1-491F-9653-408F7C67CC64}"/>
              </a:ext>
            </a:extLst>
          </p:cNvPr>
          <p:cNvSpPr txBox="1"/>
          <p:nvPr/>
        </p:nvSpPr>
        <p:spPr>
          <a:xfrm>
            <a:off x="185096" y="6346075"/>
            <a:ext cx="9827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 err="1"/>
              <a:t>Metanalyse</a:t>
            </a:r>
            <a:r>
              <a:rPr lang="fr-FR" sz="1400" dirty="0"/>
              <a:t>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Cerro E et al.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Revascularization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Deferral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Nonculprit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Stenoses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Basis of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Fractional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Flow Reserve: 1-Year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Outcomes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8,579 Patients. </a:t>
            </a:r>
            <a:r>
              <a:rPr lang="fr-FR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JACC: Cardiovascular Interventions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2020;13:1894–1903. 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939F8063-2017-4EDC-8725-BC5C6C27C078}"/>
              </a:ext>
            </a:extLst>
          </p:cNvPr>
          <p:cNvSpPr txBox="1">
            <a:spLocks/>
          </p:cNvSpPr>
          <p:nvPr/>
        </p:nvSpPr>
        <p:spPr>
          <a:xfrm>
            <a:off x="2073765" y="181326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lesions</a:t>
            </a:r>
            <a:b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800" b="1" dirty="0" err="1">
                <a:solidFill>
                  <a:srgbClr val="243C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solidFill>
                  <a:srgbClr val="243C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43C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243C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 FFR ? </a:t>
            </a:r>
          </a:p>
          <a:p>
            <a:pPr algn="ctr">
              <a:lnSpc>
                <a:spcPct val="150000"/>
              </a:lnSpc>
            </a:pPr>
            <a:br>
              <a:rPr lang="fr-FR" sz="1100" dirty="0"/>
            </a:b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FEF0A3-840C-48A4-83A1-A4311C709AE7}"/>
              </a:ext>
            </a:extLst>
          </p:cNvPr>
          <p:cNvSpPr txBox="1"/>
          <p:nvPr/>
        </p:nvSpPr>
        <p:spPr>
          <a:xfrm>
            <a:off x="1247775" y="1316830"/>
            <a:ext cx="736749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happens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obstructive non-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culprit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lesions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FFR ?</a:t>
            </a:r>
          </a:p>
        </p:txBody>
      </p:sp>
    </p:spTree>
    <p:extLst>
      <p:ext uri="{BB962C8B-B14F-4D97-AF65-F5344CB8AC3E}">
        <p14:creationId xmlns:p14="http://schemas.microsoft.com/office/powerpoint/2010/main" val="32128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90E055-029A-4F13-868D-664736AF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/>
              <a:t>2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5C938F-9F89-F945-B1BE-54EA65034212}"/>
              </a:ext>
            </a:extLst>
          </p:cNvPr>
          <p:cNvSpPr txBox="1"/>
          <p:nvPr/>
        </p:nvSpPr>
        <p:spPr>
          <a:xfrm>
            <a:off x="474556" y="3109534"/>
            <a:ext cx="4338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Speaker's name : Michel Zeitouni, Paris</a:t>
            </a:r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42D125BC-23E0-B14A-ACFE-704D54F719E4}"/>
              </a:ext>
            </a:extLst>
          </p:cNvPr>
          <p:cNvSpPr txBox="1">
            <a:spLocks/>
          </p:cNvSpPr>
          <p:nvPr/>
        </p:nvSpPr>
        <p:spPr bwMode="auto">
          <a:xfrm>
            <a:off x="341206" y="3779836"/>
            <a:ext cx="9237134" cy="2735263"/>
          </a:xfrm>
          <a:prstGeom prst="rect">
            <a:avLst/>
          </a:prstGeom>
          <a:solidFill>
            <a:schemeClr val="bg1">
              <a:lumMod val="95000"/>
            </a:schemeClr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FR" sz="2000" dirty="0">
                <a:ea typeface="ＭＳ Ｐゴシック" charset="0"/>
              </a:rPr>
              <a:t>☑ I have the </a:t>
            </a:r>
            <a:r>
              <a:rPr lang="fr-FR" sz="2000" dirty="0" err="1">
                <a:ea typeface="ＭＳ Ｐゴシック" charset="0"/>
              </a:rPr>
              <a:t>following</a:t>
            </a:r>
            <a:r>
              <a:rPr lang="fr-FR" sz="2000" dirty="0">
                <a:ea typeface="ＭＳ Ｐゴシック" charset="0"/>
              </a:rPr>
              <a:t> </a:t>
            </a:r>
            <a:r>
              <a:rPr lang="fr-FR" sz="2000" dirty="0" err="1">
                <a:ea typeface="ＭＳ Ｐゴシック" charset="0"/>
              </a:rPr>
              <a:t>potential</a:t>
            </a:r>
            <a:r>
              <a:rPr lang="fr-FR" sz="2000" dirty="0">
                <a:ea typeface="ＭＳ Ｐゴシック" charset="0"/>
              </a:rPr>
              <a:t> </a:t>
            </a:r>
            <a:r>
              <a:rPr lang="fr-FR" sz="2000" dirty="0" err="1">
                <a:ea typeface="ＭＳ Ｐゴシック" charset="0"/>
              </a:rPr>
              <a:t>conflicts</a:t>
            </a:r>
            <a:r>
              <a:rPr lang="fr-FR" sz="2000" dirty="0">
                <a:ea typeface="ＭＳ Ｐゴシック" charset="0"/>
              </a:rPr>
              <a:t> of </a:t>
            </a:r>
            <a:r>
              <a:rPr lang="fr-FR" sz="2000" dirty="0" err="1">
                <a:ea typeface="ＭＳ Ｐゴシック" charset="0"/>
              </a:rPr>
              <a:t>interest</a:t>
            </a:r>
            <a:r>
              <a:rPr lang="fr-FR" sz="2000" dirty="0">
                <a:ea typeface="ＭＳ Ｐゴシック" charset="0"/>
              </a:rPr>
              <a:t> to report:</a:t>
            </a:r>
          </a:p>
          <a:p>
            <a:pPr marL="0" indent="0">
              <a:buNone/>
              <a:defRPr/>
            </a:pPr>
            <a:r>
              <a:rPr lang="fr-FR" sz="2000" dirty="0">
                <a:ea typeface="ＭＳ Ｐゴシック" charset="0"/>
              </a:rPr>
              <a:t>Research Grants : Fédération Française de Cardiologie, Institut Servier, Action Cœur</a:t>
            </a:r>
          </a:p>
          <a:p>
            <a:pPr marL="0" indent="0">
              <a:buNone/>
              <a:defRPr/>
            </a:pPr>
            <a:endParaRPr lang="fr-FR" sz="2000" dirty="0"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fr-FR" sz="2000" dirty="0" err="1">
                <a:ea typeface="ＭＳ Ｐゴシック" charset="0"/>
              </a:rPr>
              <a:t>Honorariums</a:t>
            </a:r>
            <a:r>
              <a:rPr lang="fr-FR" sz="2000" dirty="0">
                <a:ea typeface="ＭＳ Ｐゴシック" charset="0"/>
              </a:rPr>
              <a:t> : BMS/Pfizer, Bayer, AstraZeneca</a:t>
            </a:r>
          </a:p>
          <a:p>
            <a:pPr marL="0" indent="0">
              <a:buNone/>
              <a:defRPr/>
            </a:pPr>
            <a:endParaRPr lang="fr-FR" sz="2000" dirty="0">
              <a:ea typeface="ＭＳ Ｐゴシック" charset="0"/>
            </a:endParaRPr>
          </a:p>
          <a:p>
            <a:pPr marL="0" indent="0">
              <a:buNone/>
              <a:defRPr/>
            </a:pPr>
            <a:endParaRPr lang="fr-FR" sz="2000" dirty="0">
              <a:ea typeface="ＭＳ Ｐゴシック" charset="0"/>
            </a:endParaRPr>
          </a:p>
          <a:p>
            <a:pPr marL="0" indent="0">
              <a:buNone/>
            </a:pPr>
            <a:endParaRPr lang="fr-FR" sz="2000" dirty="0">
              <a:ea typeface="ＭＳ Ｐゴシック" charset="0"/>
            </a:endParaRPr>
          </a:p>
          <a:p>
            <a:pPr marL="0" indent="0">
              <a:buNone/>
            </a:pPr>
            <a:endParaRPr lang="fr-FR" sz="20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9FB5C6-9AA8-4610-9FA9-5A20A9FE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20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E72658B-E663-4066-99BA-B3EF4CA69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38" y="1356934"/>
            <a:ext cx="8315412" cy="50970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5188B19-5965-4B36-AEDA-04B34EB8B245}"/>
              </a:ext>
            </a:extLst>
          </p:cNvPr>
          <p:cNvSpPr txBox="1"/>
          <p:nvPr/>
        </p:nvSpPr>
        <p:spPr>
          <a:xfrm>
            <a:off x="1886744" y="1172268"/>
            <a:ext cx="70286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happens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to obstructive non-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culprit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lesions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with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negative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FFR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9E1EF5-3CBE-40B1-B10F-0183FA7383E3}"/>
              </a:ext>
            </a:extLst>
          </p:cNvPr>
          <p:cNvSpPr txBox="1"/>
          <p:nvPr/>
        </p:nvSpPr>
        <p:spPr>
          <a:xfrm>
            <a:off x="125727" y="6495213"/>
            <a:ext cx="9827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 err="1">
                <a:latin typeface="+mj-lt"/>
                <a:cs typeface="Times New Roman" panose="02020603050405020304" pitchFamily="18" charset="0"/>
              </a:rPr>
              <a:t>Metanalyse</a:t>
            </a:r>
            <a:r>
              <a:rPr lang="fr-FR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Cerro E et al. </a:t>
            </a:r>
            <a:r>
              <a:rPr lang="fr-FR" sz="14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JACC: Cardiovascular Interventions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2020;13:1894–1903. </a:t>
            </a:r>
            <a:endParaRPr lang="en-GB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FA0C711-3C42-488C-8D61-1BAD1365489D}"/>
              </a:ext>
            </a:extLst>
          </p:cNvPr>
          <p:cNvSpPr txBox="1">
            <a:spLocks/>
          </p:cNvSpPr>
          <p:nvPr/>
        </p:nvSpPr>
        <p:spPr>
          <a:xfrm>
            <a:off x="2073765" y="181326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br>
              <a:rPr lang="fr-FR" sz="2800" b="1" dirty="0">
                <a:cs typeface="Times New Roman" panose="02020603050405020304" pitchFamily="18" charset="0"/>
              </a:rPr>
            </a:br>
            <a:r>
              <a:rPr lang="fr-FR" sz="2800" b="1" dirty="0" err="1">
                <a:solidFill>
                  <a:srgbClr val="243C7C"/>
                </a:solidFill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43C7C"/>
                </a:solidFill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 use FFR ? </a:t>
            </a:r>
          </a:p>
          <a:p>
            <a:pPr algn="ctr">
              <a:lnSpc>
                <a:spcPct val="150000"/>
              </a:lnSpc>
            </a:pPr>
            <a:br>
              <a:rPr lang="fr-FR" sz="1100" dirty="0">
                <a:cs typeface="Times New Roman" panose="02020603050405020304" pitchFamily="18" charset="0"/>
              </a:rPr>
            </a:br>
            <a:endParaRPr lang="fr-FR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6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C5971E-8F31-4E6C-A882-958975F2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21</a:t>
            </a:fld>
            <a:endParaRPr lang="fr-FR" dirty="0"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0AD883-EF50-4599-B3D4-72679130D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698" y="5378154"/>
            <a:ext cx="7487637" cy="122707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DD70F0F-D7BD-4BDF-875E-C671CC652662}"/>
              </a:ext>
            </a:extLst>
          </p:cNvPr>
          <p:cNvSpPr txBox="1"/>
          <p:nvPr/>
        </p:nvSpPr>
        <p:spPr>
          <a:xfrm>
            <a:off x="746058" y="1403935"/>
            <a:ext cx="8772647" cy="1477328"/>
          </a:xfrm>
          <a:prstGeom prst="rect">
            <a:avLst/>
          </a:prstGeom>
          <a:ln w="38100">
            <a:solidFill>
              <a:srgbClr val="C12B2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fr-FR" dirty="0" err="1">
                <a:latin typeface="+mj-lt"/>
                <a:sym typeface="Wingdings" panose="05000000000000000000" pitchFamily="2" charset="2"/>
              </a:rPr>
              <a:t>Insuffisicient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data to support the use of FFR in NSTEMI for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lesions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&gt; 50 %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fr-FR" dirty="0">
              <a:latin typeface="+mj-lt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fr-FR" dirty="0">
                <a:latin typeface="+mj-lt"/>
                <a:sym typeface="Wingdings" panose="05000000000000000000" pitchFamily="2" charset="2"/>
              </a:rPr>
              <a:t>No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treatment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lesions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&gt; 50 %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with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negative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FFR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could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cause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harm</a:t>
            </a:r>
            <a:endParaRPr lang="fr-FR" dirty="0">
              <a:latin typeface="+mj-lt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fr-FR" dirty="0">
              <a:latin typeface="+mj-lt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fr-FR" dirty="0" err="1">
                <a:latin typeface="+mj-lt"/>
                <a:sym typeface="Wingdings" panose="05000000000000000000" pitchFamily="2" charset="2"/>
              </a:rPr>
              <a:t>Coronary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anatomy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and plaque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characteristics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should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be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used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on top of FFR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FC93FBD-54D6-45EE-96BB-2ADFA32E8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289" y="3378901"/>
            <a:ext cx="4568456" cy="173448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4942D81-6E68-4662-846D-6051F6557421}"/>
              </a:ext>
            </a:extLst>
          </p:cNvPr>
          <p:cNvSpPr txBox="1">
            <a:spLocks/>
          </p:cNvSpPr>
          <p:nvPr/>
        </p:nvSpPr>
        <p:spPr>
          <a:xfrm>
            <a:off x="1655230" y="198616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cs typeface="Times New Roman" panose="02020603050405020304" pitchFamily="18" charset="0"/>
              </a:rPr>
              <a:t> in NSTEMI</a:t>
            </a:r>
          </a:p>
          <a:p>
            <a:pPr algn="ctr">
              <a:lnSpc>
                <a:spcPct val="150000"/>
              </a:lnSpc>
            </a:pPr>
            <a:r>
              <a:rPr lang="fr-FR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Should</a:t>
            </a:r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we</a:t>
            </a:r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use </a:t>
            </a:r>
            <a:r>
              <a:rPr lang="fr-FR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coronary</a:t>
            </a:r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physiology</a:t>
            </a:r>
            <a:r>
              <a:rPr lang="fr-FR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  <a:endParaRPr lang="fr-FR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A422B3-688D-4AFB-AC92-7D5CE09B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22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CDE5C18-0C0C-4D9C-8828-4FC008F66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23" y="2250793"/>
            <a:ext cx="9419074" cy="3349907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treat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non-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culprit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lesions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in NSTEMI ?</a:t>
            </a:r>
            <a:b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be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guided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by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coronary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physiology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?</a:t>
            </a:r>
            <a:b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timing for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? </a:t>
            </a:r>
            <a:b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dirty="0">
              <a:solidFill>
                <a:schemeClr val="bg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about NSTEMI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with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cardiogenic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shock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B7AF7EAB-F04B-4E17-881F-1DC718A0B7D7}"/>
              </a:ext>
            </a:extLst>
          </p:cNvPr>
          <p:cNvSpPr txBox="1">
            <a:spLocks/>
          </p:cNvSpPr>
          <p:nvPr/>
        </p:nvSpPr>
        <p:spPr>
          <a:xfrm>
            <a:off x="2121407" y="196476"/>
            <a:ext cx="7638873" cy="1211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700" kern="1200">
                <a:solidFill>
                  <a:srgbClr val="223976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aim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for a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in NSTEMI ?</a:t>
            </a:r>
            <a:endParaRPr lang="fr-FR" sz="24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0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69A1861-225D-4175-90F6-1B2C955EF82B}"/>
              </a:ext>
            </a:extLst>
          </p:cNvPr>
          <p:cNvSpPr/>
          <p:nvPr/>
        </p:nvSpPr>
        <p:spPr>
          <a:xfrm>
            <a:off x="3365849" y="955998"/>
            <a:ext cx="2505456" cy="850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4393E6-BC0D-4AED-927E-6778CF2F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23</a:t>
            </a:fld>
            <a:endParaRPr lang="fr-FR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46C689-EA39-47FC-8569-FD03CAB0C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79" b="1"/>
          <a:stretch/>
        </p:blipFill>
        <p:spPr>
          <a:xfrm>
            <a:off x="1949570" y="2211949"/>
            <a:ext cx="6573043" cy="45153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472B80-163D-4BF5-A237-F7682AD2BC97}"/>
              </a:ext>
            </a:extLst>
          </p:cNvPr>
          <p:cNvSpPr/>
          <p:nvPr/>
        </p:nvSpPr>
        <p:spPr>
          <a:xfrm>
            <a:off x="5871305" y="2211949"/>
            <a:ext cx="2651308" cy="87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8F333D-DAC6-4DCB-ADCA-A3A52E96FF90}"/>
              </a:ext>
            </a:extLst>
          </p:cNvPr>
          <p:cNvSpPr/>
          <p:nvPr/>
        </p:nvSpPr>
        <p:spPr>
          <a:xfrm>
            <a:off x="5793192" y="1361557"/>
            <a:ext cx="2583569" cy="850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897F13-9370-41E9-9C62-7CAB11BA8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635"/>
          <a:stretch/>
        </p:blipFill>
        <p:spPr>
          <a:xfrm>
            <a:off x="1702277" y="1359760"/>
            <a:ext cx="6095287" cy="111556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F324EFC-2FA9-4561-A5CB-A86F60B93696}"/>
              </a:ext>
            </a:extLst>
          </p:cNvPr>
          <p:cNvSpPr txBox="1">
            <a:spLocks/>
          </p:cNvSpPr>
          <p:nvPr/>
        </p:nvSpPr>
        <p:spPr>
          <a:xfrm>
            <a:off x="1949570" y="179497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br>
              <a:rPr lang="fr-FR" sz="2800" b="1" dirty="0">
                <a:cs typeface="Times New Roman" panose="02020603050405020304" pitchFamily="18" charset="0"/>
              </a:rPr>
            </a:b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One stage or </a:t>
            </a:r>
            <a:r>
              <a:rPr lang="fr-FR" sz="2800" b="1" dirty="0" err="1">
                <a:solidFill>
                  <a:srgbClr val="243C7C"/>
                </a:solidFill>
                <a:cs typeface="Times New Roman" panose="02020603050405020304" pitchFamily="18" charset="0"/>
              </a:rPr>
              <a:t>multi-stage</a:t>
            </a: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 ?</a:t>
            </a:r>
          </a:p>
          <a:p>
            <a:pPr algn="ctr">
              <a:lnSpc>
                <a:spcPct val="150000"/>
              </a:lnSpc>
            </a:pPr>
            <a:br>
              <a:rPr lang="fr-FR" sz="1100" dirty="0"/>
            </a:br>
            <a:endParaRPr lang="fr-FR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749614-7890-4C94-9C36-874B452D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24</a:t>
            </a:fld>
            <a:endParaRPr lang="fr-FR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85AB1D-3685-4E0E-AB92-D7E9797C6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75" y="1872860"/>
            <a:ext cx="5220906" cy="427701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39B6876-F853-450C-B404-F5D68D1985E2}"/>
              </a:ext>
            </a:extLst>
          </p:cNvPr>
          <p:cNvSpPr txBox="1"/>
          <p:nvPr/>
        </p:nvSpPr>
        <p:spPr>
          <a:xfrm>
            <a:off x="5652275" y="2348676"/>
            <a:ext cx="4108006" cy="2585323"/>
          </a:xfrm>
          <a:prstGeom prst="rect">
            <a:avLst/>
          </a:prstGeom>
          <a:ln w="38100">
            <a:solidFill>
              <a:srgbClr val="C12B2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+mj-lt"/>
                <a:sym typeface="Wingdings" panose="05000000000000000000" pitchFamily="2" charset="2"/>
              </a:rPr>
              <a:t>Immediate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strategy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was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superior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to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multi-stage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strategy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to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reduce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MACE</a:t>
            </a:r>
          </a:p>
          <a:p>
            <a:pPr algn="ctr"/>
            <a:endParaRPr lang="fr-FR" dirty="0">
              <a:latin typeface="+mj-lt"/>
              <a:sym typeface="Wingdings" panose="05000000000000000000" pitchFamily="2" charset="2"/>
            </a:endParaRPr>
          </a:p>
          <a:p>
            <a:pPr algn="ctr"/>
            <a:endParaRPr lang="fr-FR" dirty="0"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fr-FR" dirty="0" err="1">
                <a:latin typeface="+mj-lt"/>
                <a:sym typeface="Wingdings" panose="05000000000000000000" pitchFamily="2" charset="2"/>
              </a:rPr>
              <a:t>Results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driven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by a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reduction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of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target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vessel revascularisation</a:t>
            </a:r>
          </a:p>
          <a:p>
            <a:pPr algn="ctr"/>
            <a:endParaRPr lang="fr-FR" dirty="0"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fr-FR" dirty="0" err="1">
                <a:latin typeface="+mj-lt"/>
                <a:sym typeface="Wingdings" panose="05000000000000000000" pitchFamily="2" charset="2"/>
              </a:rPr>
              <a:t>Less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myocardial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damage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with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a one stage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procedure</a:t>
            </a:r>
            <a:endParaRPr lang="fr-FR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120215E-2A3D-4FC6-A95C-822FBAB2E66E}"/>
              </a:ext>
            </a:extLst>
          </p:cNvPr>
          <p:cNvSpPr txBox="1">
            <a:spLocks/>
          </p:cNvSpPr>
          <p:nvPr/>
        </p:nvSpPr>
        <p:spPr>
          <a:xfrm>
            <a:off x="2073395" y="96503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br>
              <a:rPr lang="fr-FR" sz="2800" b="1" dirty="0">
                <a:cs typeface="Times New Roman" panose="02020603050405020304" pitchFamily="18" charset="0"/>
              </a:rPr>
            </a:b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One stage or </a:t>
            </a:r>
            <a:r>
              <a:rPr lang="fr-FR" sz="2800" b="1" dirty="0" err="1">
                <a:solidFill>
                  <a:srgbClr val="243C7C"/>
                </a:solidFill>
                <a:cs typeface="Times New Roman" panose="02020603050405020304" pitchFamily="18" charset="0"/>
              </a:rPr>
              <a:t>multi-stage</a:t>
            </a: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 ?</a:t>
            </a:r>
          </a:p>
          <a:p>
            <a:pPr algn="ctr">
              <a:lnSpc>
                <a:spcPct val="150000"/>
              </a:lnSpc>
            </a:pPr>
            <a:br>
              <a:rPr lang="fr-FR" sz="1100" dirty="0"/>
            </a:br>
            <a:endParaRPr lang="fr-FR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A0DAD6-4E94-411D-ADD8-3F7D2B85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25</a:t>
            </a:fld>
            <a:endParaRPr lang="fr-FR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63BABB-B3C9-4CE6-AC59-6F63DCE8E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798" y="5837686"/>
            <a:ext cx="6746451" cy="105494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19243E1-F605-43DE-A6A9-5D7A70DBE10D}"/>
              </a:ext>
            </a:extLst>
          </p:cNvPr>
          <p:cNvSpPr txBox="1"/>
          <p:nvPr/>
        </p:nvSpPr>
        <p:spPr>
          <a:xfrm>
            <a:off x="809503" y="1222878"/>
            <a:ext cx="8464397" cy="2585323"/>
          </a:xfrm>
          <a:prstGeom prst="rect">
            <a:avLst/>
          </a:prstGeom>
          <a:ln w="38100">
            <a:solidFill>
              <a:srgbClr val="C12B2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Possible and feasible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en-US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Interesting in case of uncertainty regarding the culprit lesion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en-US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Adapt to the patient’s profile and lesions’ characteristics (complex PCI / CTO)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en-US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b="1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Don’t forget about the Heart Team and possibility of CABG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en-US" dirty="0">
              <a:latin typeface="+mj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More Research is needed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5DD04A3-1D7A-4080-BB7A-4FEA99266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987" y="4020548"/>
            <a:ext cx="4501205" cy="1708947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D51AB604-2E0F-4CC1-8F40-3BB0CCE8AE66}"/>
              </a:ext>
            </a:extLst>
          </p:cNvPr>
          <p:cNvSpPr txBox="1">
            <a:spLocks/>
          </p:cNvSpPr>
          <p:nvPr/>
        </p:nvSpPr>
        <p:spPr>
          <a:xfrm>
            <a:off x="2092445" y="0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br>
              <a:rPr lang="fr-FR" sz="2800" b="1" dirty="0">
                <a:cs typeface="Times New Roman" panose="02020603050405020304" pitchFamily="18" charset="0"/>
              </a:rPr>
            </a:b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One stage or </a:t>
            </a:r>
            <a:r>
              <a:rPr lang="fr-FR" sz="2800" b="1" dirty="0" err="1">
                <a:solidFill>
                  <a:srgbClr val="243C7C"/>
                </a:solidFill>
                <a:cs typeface="Times New Roman" panose="02020603050405020304" pitchFamily="18" charset="0"/>
              </a:rPr>
              <a:t>multi-stage</a:t>
            </a:r>
            <a:r>
              <a:rPr lang="fr-FR" sz="2800" b="1" dirty="0">
                <a:solidFill>
                  <a:srgbClr val="243C7C"/>
                </a:solidFill>
                <a:cs typeface="Times New Roman" panose="02020603050405020304" pitchFamily="18" charset="0"/>
              </a:rPr>
              <a:t> ?</a:t>
            </a:r>
            <a:endParaRPr lang="fr-FR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A422B3-688D-4AFB-AC92-7D5CE09B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26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CDE5C18-0C0C-4D9C-8828-4FC008F66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23" y="2250793"/>
            <a:ext cx="9419074" cy="3349907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treat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non-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culprit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lesions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in NSTEMI ?</a:t>
            </a:r>
            <a:b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be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guided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by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coronary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physiology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?</a:t>
            </a:r>
            <a:b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timing for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? </a:t>
            </a:r>
            <a:b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dirty="0">
              <a:solidFill>
                <a:schemeClr val="bg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about NSTEMI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with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cardiogenic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shock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0F90C7A2-36A0-413E-A45B-F7B91E18256F}"/>
              </a:ext>
            </a:extLst>
          </p:cNvPr>
          <p:cNvSpPr txBox="1">
            <a:spLocks/>
          </p:cNvSpPr>
          <p:nvPr/>
        </p:nvSpPr>
        <p:spPr>
          <a:xfrm>
            <a:off x="2121407" y="196476"/>
            <a:ext cx="7638873" cy="1211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700" kern="1200">
                <a:solidFill>
                  <a:srgbClr val="223976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aim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for a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in NSTEMI ?</a:t>
            </a:r>
            <a:endParaRPr lang="fr-FR" sz="24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7C5C34-BBE9-4C57-ACFF-4CF37275D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27</a:t>
            </a:fld>
            <a:endParaRPr lang="fr-FR" dirty="0">
              <a:latin typeface="+mj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A28904-7FAF-4E13-81E7-FC0B15D2EFE3}"/>
              </a:ext>
            </a:extLst>
          </p:cNvPr>
          <p:cNvSpPr txBox="1"/>
          <p:nvPr/>
        </p:nvSpPr>
        <p:spPr>
          <a:xfrm>
            <a:off x="1812594" y="1359238"/>
            <a:ext cx="6453850" cy="36933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+mj-lt"/>
                <a:cs typeface="Times New Roman" panose="02020603050405020304" pitchFamily="18" charset="0"/>
              </a:rPr>
              <a:t>Admissions for ACS in the USA </a:t>
            </a:r>
            <a:r>
              <a:rPr lang="fr-FR" b="1" dirty="0" err="1">
                <a:latin typeface="+mj-lt"/>
                <a:cs typeface="Times New Roman" panose="02020603050405020304" pitchFamily="18" charset="0"/>
              </a:rPr>
              <a:t>from</a:t>
            </a:r>
            <a:r>
              <a:rPr lang="fr-FR" b="1" dirty="0">
                <a:latin typeface="+mj-lt"/>
                <a:cs typeface="Times New Roman" panose="02020603050405020304" pitchFamily="18" charset="0"/>
              </a:rPr>
              <a:t> 2007 to 2011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1CBBDDC-CB09-429C-9AB5-C8F1A4BFCEF9}"/>
              </a:ext>
            </a:extLst>
          </p:cNvPr>
          <p:cNvSpPr txBox="1"/>
          <p:nvPr/>
        </p:nvSpPr>
        <p:spPr>
          <a:xfrm>
            <a:off x="8055575" y="3361071"/>
            <a:ext cx="2023463" cy="627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Anderson ML et al. </a:t>
            </a:r>
            <a:r>
              <a:rPr lang="fr-FR" sz="1100" i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Circulation: Cardiovascular </a:t>
            </a:r>
            <a:r>
              <a:rPr lang="fr-FR" sz="1100" i="1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fr-FR" sz="1100" i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100" i="1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Outcomes</a:t>
            </a:r>
            <a:r>
              <a:rPr lang="fr-FR" sz="11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2013;6:708–715. </a:t>
            </a:r>
            <a:endParaRPr lang="en-GB" sz="1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679166E-735D-4808-BF58-6B07AB9B7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911" y="1931189"/>
            <a:ext cx="5813942" cy="501148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10546CB-49F3-4C39-986D-DF02F1A5189D}"/>
              </a:ext>
            </a:extLst>
          </p:cNvPr>
          <p:cNvSpPr txBox="1"/>
          <p:nvPr/>
        </p:nvSpPr>
        <p:spPr>
          <a:xfrm>
            <a:off x="3781425" y="5861883"/>
            <a:ext cx="72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+mj-lt"/>
              </a:rPr>
              <a:t>12 %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BCE22F9-37E5-408E-BD61-678591420F2A}"/>
              </a:ext>
            </a:extLst>
          </p:cNvPr>
          <p:cNvSpPr txBox="1"/>
          <p:nvPr/>
        </p:nvSpPr>
        <p:spPr>
          <a:xfrm>
            <a:off x="6286089" y="5957133"/>
            <a:ext cx="72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+mj-lt"/>
              </a:rPr>
              <a:t>4 %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1EEDD062-BCFE-4B12-8298-22F04B836F2C}"/>
              </a:ext>
            </a:extLst>
          </p:cNvPr>
          <p:cNvSpPr txBox="1">
            <a:spLocks/>
          </p:cNvSpPr>
          <p:nvPr/>
        </p:nvSpPr>
        <p:spPr>
          <a:xfrm>
            <a:off x="2065458" y="-117901"/>
            <a:ext cx="8013580" cy="734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cs typeface="Times New Roman" panose="02020603050405020304" pitchFamily="18" charset="0"/>
              </a:rPr>
              <a:t> in NSTEMI &amp; </a:t>
            </a:r>
            <a:r>
              <a:rPr lang="fr-FR" sz="2800" b="1" dirty="0" err="1">
                <a:cs typeface="Times New Roman" panose="02020603050405020304" pitchFamily="18" charset="0"/>
              </a:rPr>
              <a:t>Cardiogenic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shock</a:t>
            </a:r>
            <a:endParaRPr lang="fr-FR" sz="2800" b="1" dirty="0">
              <a:solidFill>
                <a:srgbClr val="243C7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1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9FA47D-A976-4412-A524-4A1E74EA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/>
              <a:t>28</a:t>
            </a:fld>
            <a:endParaRPr lang="fr-FR" dirty="0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45AF4F56-419A-4CD0-8E9F-BF4F7EC857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039627"/>
              </p:ext>
            </p:extLst>
          </p:nvPr>
        </p:nvGraphicFramePr>
        <p:xfrm>
          <a:off x="577928" y="2641306"/>
          <a:ext cx="8939162" cy="4179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re 1">
            <a:extLst>
              <a:ext uri="{FF2B5EF4-FFF2-40B4-BE49-F238E27FC236}">
                <a16:creationId xmlns:a16="http://schemas.microsoft.com/office/drawing/2014/main" id="{6473A8FD-5DDB-4378-B593-BA103366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34" y="1423530"/>
            <a:ext cx="9255954" cy="731847"/>
          </a:xfrm>
          <a:ln w="28575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Multivessel</a:t>
            </a:r>
            <a:r>
              <a:rPr lang="fr-F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coronary</a:t>
            </a:r>
            <a:r>
              <a:rPr lang="fr-F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lesions</a:t>
            </a:r>
            <a:r>
              <a:rPr lang="fr-F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patients </a:t>
            </a:r>
            <a:r>
              <a:rPr lang="fr-FR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cardiogenic</a:t>
            </a:r>
            <a:r>
              <a:rPr lang="fr-F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shock</a:t>
            </a:r>
            <a:r>
              <a:rPr lang="fr-F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acute MI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3609675-21FB-472E-9EA4-49688C0B63D8}"/>
              </a:ext>
            </a:extLst>
          </p:cNvPr>
          <p:cNvSpPr txBox="1">
            <a:spLocks/>
          </p:cNvSpPr>
          <p:nvPr/>
        </p:nvSpPr>
        <p:spPr>
          <a:xfrm>
            <a:off x="1970208" y="-32043"/>
            <a:ext cx="8013580" cy="734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NSTEMI &amp;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Cardiogenic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shock</a:t>
            </a:r>
            <a:endParaRPr lang="fr-FR" sz="2800" b="1" dirty="0">
              <a:solidFill>
                <a:srgbClr val="243C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A82E319-E6E0-46E9-B85B-CB68908C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29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2D4FBF-DC69-4409-96EF-22A570CCA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6" r="27546"/>
          <a:stretch/>
        </p:blipFill>
        <p:spPr bwMode="auto">
          <a:xfrm>
            <a:off x="258696" y="800420"/>
            <a:ext cx="728038" cy="85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CC42ED-7AA5-4678-BCA6-6C0D74289650}"/>
              </a:ext>
            </a:extLst>
          </p:cNvPr>
          <p:cNvSpPr/>
          <p:nvPr/>
        </p:nvSpPr>
        <p:spPr>
          <a:xfrm>
            <a:off x="3556261" y="1826518"/>
            <a:ext cx="3433047" cy="7234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88" tIns="50394" rIns="100788" bIns="50394" rtlCol="0" anchor="ctr"/>
          <a:lstStyle/>
          <a:p>
            <a:pPr algn="ctr"/>
            <a:r>
              <a:rPr lang="en-US" sz="1488" b="1" dirty="0">
                <a:latin typeface="+mj-lt"/>
                <a:cs typeface="Times New Roman" panose="02020603050405020304" pitchFamily="18" charset="0"/>
              </a:rPr>
              <a:t>706 randomized patients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05D2CC-069D-4C70-B751-DCCDB4DC9043}"/>
              </a:ext>
            </a:extLst>
          </p:cNvPr>
          <p:cNvSpPr/>
          <p:nvPr/>
        </p:nvSpPr>
        <p:spPr>
          <a:xfrm>
            <a:off x="2915817" y="2960637"/>
            <a:ext cx="4713935" cy="7234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88" tIns="50394" rIns="100788" bIns="50394" rtlCol="0" anchor="ctr"/>
          <a:lstStyle/>
          <a:p>
            <a:pPr algn="ctr"/>
            <a:r>
              <a:rPr lang="en-US" sz="1488" b="1" dirty="0">
                <a:latin typeface="+mj-lt"/>
                <a:cs typeface="Times New Roman" panose="02020603050405020304" pitchFamily="18" charset="0"/>
              </a:rPr>
              <a:t>686 patients with full informed consent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D999E2-AD41-4817-8413-3759D87E52DD}"/>
              </a:ext>
            </a:extLst>
          </p:cNvPr>
          <p:cNvSpPr/>
          <p:nvPr/>
        </p:nvSpPr>
        <p:spPr>
          <a:xfrm>
            <a:off x="2073507" y="4074275"/>
            <a:ext cx="6385771" cy="7234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88" tIns="50394" rIns="100788" bIns="50394" rtlCol="0" anchor="ctr"/>
          <a:lstStyle/>
          <a:p>
            <a:pPr algn="ctr"/>
            <a:r>
              <a:rPr lang="en-US" sz="1488" b="1" dirty="0">
                <a:latin typeface="+mj-lt"/>
                <a:cs typeface="Times New Roman" panose="02020603050405020304" pitchFamily="18" charset="0"/>
              </a:rPr>
              <a:t>665 (92.1%) patients with available ECG classification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6619BE-63F9-42E8-9534-B6F2EBA23C30}"/>
              </a:ext>
            </a:extLst>
          </p:cNvPr>
          <p:cNvSpPr/>
          <p:nvPr/>
        </p:nvSpPr>
        <p:spPr>
          <a:xfrm>
            <a:off x="494107" y="5177208"/>
            <a:ext cx="2777996" cy="72343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88" tIns="50394" rIns="100788" bIns="50394" rtlCol="0" anchor="ctr"/>
          <a:lstStyle/>
          <a:p>
            <a:pPr algn="ctr"/>
            <a:r>
              <a:rPr lang="en-US" sz="1984" b="1" dirty="0">
                <a:latin typeface="+mj-lt"/>
                <a:cs typeface="Times New Roman" panose="02020603050405020304" pitchFamily="18" charset="0"/>
              </a:rPr>
              <a:t>STEMI </a:t>
            </a:r>
          </a:p>
          <a:p>
            <a:pPr algn="ctr"/>
            <a:r>
              <a:rPr lang="en-US" sz="1984" b="1" dirty="0">
                <a:latin typeface="+mj-lt"/>
                <a:cs typeface="Times New Roman" panose="02020603050405020304" pitchFamily="18" charset="0"/>
              </a:rPr>
              <a:t>N=372, (55.9%) </a:t>
            </a:r>
            <a:endParaRPr lang="en-US" sz="1736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A2B1FD-F88E-4351-B624-56A04DDCA817}"/>
              </a:ext>
            </a:extLst>
          </p:cNvPr>
          <p:cNvSpPr/>
          <p:nvPr/>
        </p:nvSpPr>
        <p:spPr>
          <a:xfrm>
            <a:off x="3877396" y="5175932"/>
            <a:ext cx="2777996" cy="72343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88" tIns="50394" rIns="100788" bIns="50394" rtlCol="0" anchor="ctr"/>
          <a:lstStyle/>
          <a:p>
            <a:pPr algn="ctr"/>
            <a:r>
              <a:rPr lang="en-US" sz="1984" b="1" dirty="0">
                <a:latin typeface="+mj-lt"/>
                <a:cs typeface="Times New Roman" panose="02020603050405020304" pitchFamily="18" charset="0"/>
              </a:rPr>
              <a:t>NSTEMI </a:t>
            </a:r>
          </a:p>
          <a:p>
            <a:pPr algn="ctr"/>
            <a:r>
              <a:rPr lang="en-US" sz="1984" b="1" dirty="0">
                <a:latin typeface="+mj-lt"/>
                <a:cs typeface="Times New Roman" panose="02020603050405020304" pitchFamily="18" charset="0"/>
              </a:rPr>
              <a:t>N= 195, (29.3%)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3C2CAD-33F5-405D-9620-C9EF4D62FAB4}"/>
              </a:ext>
            </a:extLst>
          </p:cNvPr>
          <p:cNvSpPr/>
          <p:nvPr/>
        </p:nvSpPr>
        <p:spPr>
          <a:xfrm>
            <a:off x="7260684" y="5184468"/>
            <a:ext cx="2777996" cy="7234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88" tIns="50394" rIns="100788" bIns="50394" rtlCol="0" anchor="ctr"/>
          <a:lstStyle/>
          <a:p>
            <a:pPr algn="ctr"/>
            <a:r>
              <a:rPr lang="fr-FR" sz="1736" b="1" dirty="0">
                <a:latin typeface="+mj-lt"/>
                <a:cs typeface="Times New Roman" panose="02020603050405020304" pitchFamily="18" charset="0"/>
              </a:rPr>
              <a:t>LBBB-MI</a:t>
            </a:r>
          </a:p>
          <a:p>
            <a:pPr algn="ctr"/>
            <a:r>
              <a:rPr lang="fr-FR" sz="1736" b="1" dirty="0">
                <a:latin typeface="+mj-lt"/>
                <a:cs typeface="Times New Roman" panose="02020603050405020304" pitchFamily="18" charset="0"/>
              </a:rPr>
              <a:t>N=98, 14,7% 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BC9975D-6E8B-49F5-8E3B-CADB42383946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5272784" y="2549953"/>
            <a:ext cx="0" cy="396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970DB1B-FDFF-4943-B0AD-02CF214D2CF4}"/>
              </a:ext>
            </a:extLst>
          </p:cNvPr>
          <p:cNvCxnSpPr/>
          <p:nvPr/>
        </p:nvCxnSpPr>
        <p:spPr>
          <a:xfrm>
            <a:off x="5272784" y="3689779"/>
            <a:ext cx="0" cy="396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3C5C855-84A0-4923-B5B7-B4D9D2A2148B}"/>
              </a:ext>
            </a:extLst>
          </p:cNvPr>
          <p:cNvCxnSpPr>
            <a:stCxn id="9" idx="2"/>
            <a:endCxn id="11" idx="0"/>
          </p:cNvCxnSpPr>
          <p:nvPr/>
        </p:nvCxnSpPr>
        <p:spPr>
          <a:xfrm>
            <a:off x="5266393" y="4797712"/>
            <a:ext cx="0" cy="3782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C164A58-7EA4-4051-BBA5-A08396346DCB}"/>
              </a:ext>
            </a:extLst>
          </p:cNvPr>
          <p:cNvCxnSpPr/>
          <p:nvPr/>
        </p:nvCxnSpPr>
        <p:spPr>
          <a:xfrm>
            <a:off x="1883105" y="4986821"/>
            <a:ext cx="6825933" cy="85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03DC9DC-956F-4BAD-99F9-6473ACF49423}"/>
              </a:ext>
            </a:extLst>
          </p:cNvPr>
          <p:cNvCxnSpPr/>
          <p:nvPr/>
        </p:nvCxnSpPr>
        <p:spPr>
          <a:xfrm>
            <a:off x="1883105" y="4977525"/>
            <a:ext cx="0" cy="198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0E1A357-807D-47BB-95B6-78CFC318B12C}"/>
              </a:ext>
            </a:extLst>
          </p:cNvPr>
          <p:cNvCxnSpPr>
            <a:cxnSpLocks/>
          </p:cNvCxnSpPr>
          <p:nvPr/>
        </p:nvCxnSpPr>
        <p:spPr>
          <a:xfrm>
            <a:off x="8709038" y="4978802"/>
            <a:ext cx="0" cy="198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902FAB48-C36D-4DDD-8449-93B6A7B86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6" y="1826518"/>
            <a:ext cx="721222" cy="721222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946E9934-CEF8-4F2A-9853-E12317AA5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4" y="2822228"/>
            <a:ext cx="1917973" cy="508664"/>
          </a:xfrm>
          <a:prstGeom prst="rect">
            <a:avLst/>
          </a:prstGeom>
        </p:spPr>
      </p:pic>
      <p:sp>
        <p:nvSpPr>
          <p:cNvPr id="24" name="Titre 1">
            <a:extLst>
              <a:ext uri="{FF2B5EF4-FFF2-40B4-BE49-F238E27FC236}">
                <a16:creationId xmlns:a16="http://schemas.microsoft.com/office/drawing/2014/main" id="{1F7E4C66-CA29-40FD-9C0C-3166D6B4ED39}"/>
              </a:ext>
            </a:extLst>
          </p:cNvPr>
          <p:cNvSpPr txBox="1">
            <a:spLocks/>
          </p:cNvSpPr>
          <p:nvPr/>
        </p:nvSpPr>
        <p:spPr>
          <a:xfrm>
            <a:off x="2065458" y="0"/>
            <a:ext cx="8013580" cy="734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cs typeface="Times New Roman" panose="02020603050405020304" pitchFamily="18" charset="0"/>
              </a:rPr>
              <a:t> in NSTEMI &amp; </a:t>
            </a:r>
            <a:r>
              <a:rPr lang="fr-FR" sz="2800" b="1" dirty="0" err="1">
                <a:cs typeface="Times New Roman" panose="02020603050405020304" pitchFamily="18" charset="0"/>
              </a:rPr>
              <a:t>Cardiogenic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shock</a:t>
            </a: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Answers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from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the CULPRIT-</a:t>
            </a: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Shock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trial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3A6E995-B490-4DF7-9DFA-8D3450849ECD}"/>
              </a:ext>
            </a:extLst>
          </p:cNvPr>
          <p:cNvSpPr txBox="1"/>
          <p:nvPr/>
        </p:nvSpPr>
        <p:spPr>
          <a:xfrm>
            <a:off x="3012112" y="6378569"/>
            <a:ext cx="4248572" cy="312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Zeitouni M, Thiele H, Montalescot G et al.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Chest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2020</a:t>
            </a:r>
            <a:endParaRPr lang="en-GB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4B8ED-FEAF-47BA-9EB8-E8C48CB3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82" y="2360521"/>
            <a:ext cx="9609546" cy="3349907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treat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non-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culprit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lesions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in NSTEMI ?</a:t>
            </a:r>
            <a:b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be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guided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by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coronary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physiology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?</a:t>
            </a:r>
            <a:b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timing for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? </a:t>
            </a:r>
            <a:b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about NSTEMI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with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cardiogenic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shock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75B963-8D31-4717-A31E-AE8E3122CF0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121407" y="196476"/>
            <a:ext cx="7638873" cy="12117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aim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for a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in NSTEMI ?</a:t>
            </a:r>
            <a:endParaRPr lang="fr-FR" sz="24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A422B3-688D-4AFB-AC92-7D5CE09B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3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BB42DD9B-B737-4D49-A44E-240687E1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56" y="4192528"/>
            <a:ext cx="4026589" cy="261873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C524E7B-763B-4238-91D9-8062C1E45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55" y="1699353"/>
            <a:ext cx="4026590" cy="24931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823D6D1-3D2F-4ECE-A9D1-F9B0F1FE0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9" y="2014466"/>
            <a:ext cx="721222" cy="72122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243AE12-A29D-482D-9CEE-02276E4E4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6" r="27546"/>
          <a:stretch/>
        </p:blipFill>
        <p:spPr bwMode="auto">
          <a:xfrm>
            <a:off x="214024" y="1038410"/>
            <a:ext cx="728038" cy="85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AD7D9657-3C69-4232-9559-494FE55225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" y="2971008"/>
            <a:ext cx="1147665" cy="304371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F0997332-0557-4D4C-AD91-674316695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4445" y="4230517"/>
            <a:ext cx="3891946" cy="2531164"/>
          </a:xfrm>
          <a:prstGeom prst="rect">
            <a:avLst/>
          </a:prstGeom>
        </p:spPr>
      </p:pic>
      <p:pic>
        <p:nvPicPr>
          <p:cNvPr id="21" name="Picture 39">
            <a:extLst>
              <a:ext uri="{FF2B5EF4-FFF2-40B4-BE49-F238E27FC236}">
                <a16:creationId xmlns:a16="http://schemas.microsoft.com/office/drawing/2014/main" id="{B94B3E4A-8276-4154-B4CF-13C9B7B03B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6028" y="1699353"/>
            <a:ext cx="3891946" cy="2531164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872CF133-7208-4F9A-80D1-0A4933738B83}"/>
              </a:ext>
            </a:extLst>
          </p:cNvPr>
          <p:cNvSpPr txBox="1">
            <a:spLocks/>
          </p:cNvSpPr>
          <p:nvPr/>
        </p:nvSpPr>
        <p:spPr>
          <a:xfrm>
            <a:off x="2065458" y="0"/>
            <a:ext cx="8013580" cy="734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cs typeface="Times New Roman" panose="02020603050405020304" pitchFamily="18" charset="0"/>
              </a:rPr>
              <a:t> in NSTEMI &amp; </a:t>
            </a:r>
            <a:r>
              <a:rPr lang="fr-FR" sz="2800" b="1" dirty="0" err="1">
                <a:cs typeface="Times New Roman" panose="02020603050405020304" pitchFamily="18" charset="0"/>
              </a:rPr>
              <a:t>Cardiogenic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shock</a:t>
            </a: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Answers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from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the CULPRIT-</a:t>
            </a: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Shock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trial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A2614F-AB6D-49A7-BD73-5A61FF927CDD}"/>
              </a:ext>
            </a:extLst>
          </p:cNvPr>
          <p:cNvSpPr txBox="1"/>
          <p:nvPr/>
        </p:nvSpPr>
        <p:spPr>
          <a:xfrm>
            <a:off x="2915233" y="6849247"/>
            <a:ext cx="4248572" cy="312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Zeitouni M, Thiele H, Montalescot G et al.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Chest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2020</a:t>
            </a:r>
            <a:endParaRPr lang="en-GB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52CCB8F-8ABD-4221-B2C3-A56A6BD8C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61" y="1552802"/>
            <a:ext cx="6341575" cy="483725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B89DB3D-4E89-43A6-B676-E7F5CC16495F}"/>
              </a:ext>
            </a:extLst>
          </p:cNvPr>
          <p:cNvSpPr txBox="1"/>
          <p:nvPr/>
        </p:nvSpPr>
        <p:spPr>
          <a:xfrm>
            <a:off x="5446307" y="2336279"/>
            <a:ext cx="2363057" cy="1256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1323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69.4%</a:t>
            </a:r>
            <a:endParaRPr lang="fr-FR" sz="1323" b="1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fr-FR" sz="1323" b="1" dirty="0">
                <a:solidFill>
                  <a:srgbClr val="FF0000"/>
                </a:solidFill>
                <a:latin typeface="+mj-lt"/>
              </a:rPr>
              <a:t>56.4%  </a:t>
            </a:r>
            <a:endParaRPr lang="fr-FR" sz="1323" b="1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fr-FR" sz="1323" b="1" dirty="0">
                <a:solidFill>
                  <a:srgbClr val="00B050"/>
                </a:solidFill>
                <a:latin typeface="+mj-lt"/>
              </a:rPr>
              <a:t>46.8%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89F9F7-0528-4BF2-852B-ACDCBF6BA273}"/>
              </a:ext>
            </a:extLst>
          </p:cNvPr>
          <p:cNvSpPr txBox="1"/>
          <p:nvPr/>
        </p:nvSpPr>
        <p:spPr>
          <a:xfrm>
            <a:off x="6706382" y="2119281"/>
            <a:ext cx="7060219" cy="77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b="1" dirty="0">
                <a:latin typeface="+mj-lt"/>
              </a:rPr>
              <a:t>NSTEMI vs. STEMI</a:t>
            </a:r>
          </a:p>
          <a:p>
            <a:r>
              <a:rPr lang="en-US" sz="1488" dirty="0">
                <a:latin typeface="+mj-lt"/>
              </a:rPr>
              <a:t>absolute difference </a:t>
            </a:r>
            <a:r>
              <a:rPr lang="en-US" sz="1488" b="1" dirty="0">
                <a:solidFill>
                  <a:srgbClr val="FF0000"/>
                </a:solidFill>
                <a:latin typeface="+mj-lt"/>
              </a:rPr>
              <a:t>of 13 % </a:t>
            </a:r>
            <a:endParaRPr lang="en-US" sz="1488" dirty="0">
              <a:latin typeface="+mj-lt"/>
            </a:endParaRPr>
          </a:p>
          <a:p>
            <a:r>
              <a:rPr lang="en-US" sz="1488" b="1" dirty="0">
                <a:latin typeface="+mj-lt"/>
              </a:rPr>
              <a:t>OR </a:t>
            </a:r>
            <a:r>
              <a:rPr lang="en-US" sz="1488" dirty="0">
                <a:latin typeface="+mj-lt"/>
              </a:rPr>
              <a:t>1.47, 95%CI [1.04 – 2.09]]</a:t>
            </a:r>
            <a:endParaRPr lang="en-US" sz="1488" b="1" dirty="0"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0E3E22-02E4-4D48-8CBA-3F3A6E771EE6}"/>
              </a:ext>
            </a:extLst>
          </p:cNvPr>
          <p:cNvSpPr txBox="1"/>
          <p:nvPr/>
        </p:nvSpPr>
        <p:spPr>
          <a:xfrm>
            <a:off x="6706382" y="3390211"/>
            <a:ext cx="2552017" cy="77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b="1" dirty="0">
                <a:latin typeface="+mj-lt"/>
              </a:rPr>
              <a:t>LBBB-MI vs. STEMI</a:t>
            </a:r>
            <a:br>
              <a:rPr lang="en-US" sz="1488" b="1" dirty="0">
                <a:latin typeface="+mj-lt"/>
              </a:rPr>
            </a:br>
            <a:r>
              <a:rPr lang="en-US" sz="1488" dirty="0">
                <a:latin typeface="+mj-lt"/>
              </a:rPr>
              <a:t>absolute difference </a:t>
            </a:r>
            <a:r>
              <a:rPr lang="en-US" sz="1488" b="1" dirty="0">
                <a:solidFill>
                  <a:srgbClr val="FF0000"/>
                </a:solidFill>
                <a:latin typeface="+mj-lt"/>
              </a:rPr>
              <a:t>of 23 % </a:t>
            </a:r>
            <a:endParaRPr lang="en-US" sz="1488" dirty="0">
              <a:latin typeface="+mj-lt"/>
            </a:endParaRPr>
          </a:p>
          <a:p>
            <a:r>
              <a:rPr lang="en-US" sz="1488" b="1" dirty="0">
                <a:latin typeface="+mj-lt"/>
              </a:rPr>
              <a:t>OR </a:t>
            </a:r>
            <a:r>
              <a:rPr lang="en-US" sz="1488" dirty="0">
                <a:latin typeface="+mj-lt"/>
              </a:rPr>
              <a:t>2.58, 95% CI [1.60 – 4.15]</a:t>
            </a:r>
            <a:endParaRPr lang="en-US" sz="1488" b="1" dirty="0">
              <a:latin typeface="+mj-lt"/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3432F07F-3560-41EC-AFEA-E5EECDA8C437}"/>
              </a:ext>
            </a:extLst>
          </p:cNvPr>
          <p:cNvSpPr txBox="1">
            <a:spLocks/>
          </p:cNvSpPr>
          <p:nvPr/>
        </p:nvSpPr>
        <p:spPr>
          <a:xfrm>
            <a:off x="2065458" y="0"/>
            <a:ext cx="8013580" cy="734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cs typeface="Times New Roman" panose="02020603050405020304" pitchFamily="18" charset="0"/>
              </a:rPr>
              <a:t> in NSTEMI &amp; </a:t>
            </a:r>
            <a:r>
              <a:rPr lang="fr-FR" sz="2800" b="1" dirty="0" err="1">
                <a:cs typeface="Times New Roman" panose="02020603050405020304" pitchFamily="18" charset="0"/>
              </a:rPr>
              <a:t>Cardiogenic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shock</a:t>
            </a: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Answers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from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the CULPRIT-</a:t>
            </a: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Shock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trial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F9527E-83E6-4569-BB4C-C8D19553EE0A}"/>
              </a:ext>
            </a:extLst>
          </p:cNvPr>
          <p:cNvSpPr txBox="1"/>
          <p:nvPr/>
        </p:nvSpPr>
        <p:spPr>
          <a:xfrm>
            <a:off x="2915233" y="6725408"/>
            <a:ext cx="4248572" cy="312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Zeitouni M, Thiele H, Montalescot G et al.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Chest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2020</a:t>
            </a:r>
            <a:endParaRPr lang="en-GB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967F116-3312-49D9-9943-0A7D1BAEED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543944"/>
            <a:ext cx="10191750" cy="573514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2869642-589B-49ED-A53C-34F906E04BEF}"/>
              </a:ext>
            </a:extLst>
          </p:cNvPr>
          <p:cNvSpPr txBox="1">
            <a:spLocks/>
          </p:cNvSpPr>
          <p:nvPr/>
        </p:nvSpPr>
        <p:spPr>
          <a:xfrm>
            <a:off x="165690" y="1314668"/>
            <a:ext cx="9297900" cy="741667"/>
          </a:xfrm>
          <a:prstGeom prst="rect">
            <a:avLst/>
          </a:prstGeom>
          <a:ln w="12700">
            <a:noFill/>
          </a:ln>
        </p:spPr>
        <p:txBody>
          <a:bodyPr vert="horz" lIns="100788" tIns="50394" rIns="100788" bIns="5039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sz="1984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Effect of revascularization strategy according to ECG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BA63D4-6498-4A46-B51D-74E367F8C697}"/>
              </a:ext>
            </a:extLst>
          </p:cNvPr>
          <p:cNvSpPr/>
          <p:nvPr/>
        </p:nvSpPr>
        <p:spPr>
          <a:xfrm>
            <a:off x="6249182" y="6483704"/>
            <a:ext cx="1567439" cy="413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88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3DDAB5-0363-4D9A-8AF6-50BA78908942}"/>
              </a:ext>
            </a:extLst>
          </p:cNvPr>
          <p:cNvSpPr/>
          <p:nvPr/>
        </p:nvSpPr>
        <p:spPr>
          <a:xfrm>
            <a:off x="753256" y="2943225"/>
            <a:ext cx="9152743" cy="28299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88" dirty="0">
              <a:latin typeface="+mj-lt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56EA07D-E25D-4C6D-AE24-78DC2C1E5098}"/>
              </a:ext>
            </a:extLst>
          </p:cNvPr>
          <p:cNvSpPr txBox="1">
            <a:spLocks/>
          </p:cNvSpPr>
          <p:nvPr/>
        </p:nvSpPr>
        <p:spPr>
          <a:xfrm>
            <a:off x="2065458" y="0"/>
            <a:ext cx="8013580" cy="734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cs typeface="Times New Roman" panose="02020603050405020304" pitchFamily="18" charset="0"/>
              </a:rPr>
              <a:t> in NSTEMI &amp; </a:t>
            </a:r>
            <a:r>
              <a:rPr lang="fr-FR" sz="2800" b="1" dirty="0" err="1">
                <a:cs typeface="Times New Roman" panose="02020603050405020304" pitchFamily="18" charset="0"/>
              </a:rPr>
              <a:t>Cardiogenic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shock</a:t>
            </a: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Answers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from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the CULPRIT-</a:t>
            </a: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Shock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trial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D4A83-4094-4CE0-8B9C-19697037C5D4}"/>
              </a:ext>
            </a:extLst>
          </p:cNvPr>
          <p:cNvSpPr/>
          <p:nvPr/>
        </p:nvSpPr>
        <p:spPr>
          <a:xfrm>
            <a:off x="743730" y="4109471"/>
            <a:ext cx="9152743" cy="28299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88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86C1E8-0229-4CAF-BD5B-73766A606F4A}"/>
              </a:ext>
            </a:extLst>
          </p:cNvPr>
          <p:cNvSpPr/>
          <p:nvPr/>
        </p:nvSpPr>
        <p:spPr>
          <a:xfrm>
            <a:off x="743729" y="5286154"/>
            <a:ext cx="9152743" cy="28299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88" dirty="0"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EC4874-8975-43ED-AB4D-E53D2214D49C}"/>
              </a:ext>
            </a:extLst>
          </p:cNvPr>
          <p:cNvSpPr txBox="1"/>
          <p:nvPr/>
        </p:nvSpPr>
        <p:spPr>
          <a:xfrm>
            <a:off x="1081055" y="6584704"/>
            <a:ext cx="4248572" cy="312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Zeitouni M, Thiele H, Montalescot G et al.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Chest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2020</a:t>
            </a:r>
            <a:endParaRPr lang="en-GB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27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A0DAD6-4E94-411D-ADD8-3F7D2B85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33</a:t>
            </a:fld>
            <a:endParaRPr lang="fr-FR" dirty="0"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19243E1-F605-43DE-A6A9-5D7A70DBE10D}"/>
              </a:ext>
            </a:extLst>
          </p:cNvPr>
          <p:cNvSpPr txBox="1"/>
          <p:nvPr/>
        </p:nvSpPr>
        <p:spPr>
          <a:xfrm>
            <a:off x="980953" y="1557313"/>
            <a:ext cx="8464397" cy="923330"/>
          </a:xfrm>
          <a:prstGeom prst="rect">
            <a:avLst/>
          </a:prstGeom>
          <a:ln w="38100">
            <a:solidFill>
              <a:srgbClr val="C12B2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endParaRPr lang="fr-FR" dirty="0">
              <a:latin typeface="+mj-lt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fr-FR" dirty="0" err="1">
                <a:latin typeface="+mj-lt"/>
                <a:sym typeface="Wingdings" panose="05000000000000000000" pitchFamily="2" charset="2"/>
              </a:rPr>
              <a:t>We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shall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not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immediately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treat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culprit-lesions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in NSTEMI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with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cardiogenic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+mj-lt"/>
                <a:sym typeface="Wingdings" panose="05000000000000000000" pitchFamily="2" charset="2"/>
              </a:rPr>
              <a:t>showk</a:t>
            </a:r>
            <a:r>
              <a:rPr lang="fr-FR" dirty="0">
                <a:latin typeface="+mj-lt"/>
                <a:sym typeface="Wingdings" panose="05000000000000000000" pitchFamily="2" charset="2"/>
              </a:rPr>
              <a:t> </a:t>
            </a:r>
          </a:p>
          <a:p>
            <a:pPr algn="ctr"/>
            <a:endParaRPr lang="fr-FR" dirty="0">
              <a:latin typeface="+mj-lt"/>
              <a:sym typeface="Wingdings" panose="05000000000000000000" pitchFamily="2" charset="2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B5021A-56B6-4C19-8F9F-712A21DFF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20" y="4781585"/>
            <a:ext cx="7138194" cy="14642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11A5D7-07F2-4142-885A-9723D135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915" y="2762937"/>
            <a:ext cx="4501205" cy="1708947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2CB048D-DD7F-41AB-9364-811FA05FEC94}"/>
              </a:ext>
            </a:extLst>
          </p:cNvPr>
          <p:cNvSpPr txBox="1">
            <a:spLocks/>
          </p:cNvSpPr>
          <p:nvPr/>
        </p:nvSpPr>
        <p:spPr>
          <a:xfrm>
            <a:off x="2065458" y="0"/>
            <a:ext cx="8013580" cy="734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800" b="1" dirty="0" err="1">
                <a:cs typeface="Times New Roman" panose="02020603050405020304" pitchFamily="18" charset="0"/>
              </a:rPr>
              <a:t>Treatment</a:t>
            </a:r>
            <a:r>
              <a:rPr lang="fr-FR" sz="2800" b="1" dirty="0">
                <a:cs typeface="Times New Roman" panose="02020603050405020304" pitchFamily="18" charset="0"/>
              </a:rPr>
              <a:t> of non-</a:t>
            </a:r>
            <a:r>
              <a:rPr lang="fr-FR" sz="2800" b="1" dirty="0" err="1">
                <a:cs typeface="Times New Roman" panose="02020603050405020304" pitchFamily="18" charset="0"/>
              </a:rPr>
              <a:t>culprit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lesions</a:t>
            </a:r>
            <a:r>
              <a:rPr lang="fr-FR" sz="2800" b="1" dirty="0">
                <a:cs typeface="Times New Roman" panose="02020603050405020304" pitchFamily="18" charset="0"/>
              </a:rPr>
              <a:t> in NSTEMI &amp; </a:t>
            </a:r>
            <a:r>
              <a:rPr lang="fr-FR" sz="2800" b="1" dirty="0" err="1">
                <a:cs typeface="Times New Roman" panose="02020603050405020304" pitchFamily="18" charset="0"/>
              </a:rPr>
              <a:t>Cardiogenic</a:t>
            </a:r>
            <a:r>
              <a:rPr lang="fr-FR" sz="2800" b="1" dirty="0"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cs typeface="Times New Roman" panose="02020603050405020304" pitchFamily="18" charset="0"/>
              </a:rPr>
              <a:t>shock</a:t>
            </a:r>
            <a:endParaRPr lang="fr-FR" sz="2800" b="1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Answers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from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the CULRPIT-</a:t>
            </a:r>
            <a:r>
              <a:rPr lang="fr-F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Shock</a:t>
            </a:r>
            <a:r>
              <a:rPr lang="fr-F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trial</a:t>
            </a:r>
          </a:p>
        </p:txBody>
      </p:sp>
    </p:spTree>
    <p:extLst>
      <p:ext uri="{BB962C8B-B14F-4D97-AF65-F5344CB8AC3E}">
        <p14:creationId xmlns:p14="http://schemas.microsoft.com/office/powerpoint/2010/main" val="94074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A422B3-688D-4AFB-AC92-7D5CE09B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34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CDE5C18-0C0C-4D9C-8828-4FC008F66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23" y="2250793"/>
            <a:ext cx="9419074" cy="4073807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treat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non-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culprit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lesions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in NSTEMI ? </a:t>
            </a:r>
            <a:b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Probably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yes ! Aim for </a:t>
            </a: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b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be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guided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by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coronary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physiology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? </a:t>
            </a:r>
            <a:b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Probably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not…or in addition to intra-</a:t>
            </a: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coronary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imaging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?</a:t>
            </a:r>
            <a:b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timing for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? </a:t>
            </a:r>
            <a:b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One-stage or multiple-stage…but </a:t>
            </a: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don’t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forget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about the </a:t>
            </a: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heart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team!</a:t>
            </a:r>
            <a:b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about NSTEMI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with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cardiogenic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shock</a:t>
            </a:r>
            <a: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?</a:t>
            </a:r>
            <a:br>
              <a:rPr lang="fr-FR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Culprit-lesion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only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0F90C7A2-36A0-413E-A45B-F7B91E18256F}"/>
              </a:ext>
            </a:extLst>
          </p:cNvPr>
          <p:cNvSpPr txBox="1">
            <a:spLocks/>
          </p:cNvSpPr>
          <p:nvPr/>
        </p:nvSpPr>
        <p:spPr>
          <a:xfrm>
            <a:off x="2121408" y="65199"/>
            <a:ext cx="7638873" cy="1211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700" kern="1200">
                <a:solidFill>
                  <a:srgbClr val="223976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aim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for a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in NSTEMI ?</a:t>
            </a:r>
            <a:endParaRPr lang="fr-FR" sz="24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9A1F50E-7FC1-42D3-82D1-6A1B3354A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/>
              <a:t>35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788504-3774-432A-8F7A-8E78A8FF0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11" y="559704"/>
            <a:ext cx="9758827" cy="50314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B378407-D3EC-459E-9FE1-40D2B8AFFAC7}"/>
              </a:ext>
            </a:extLst>
          </p:cNvPr>
          <p:cNvSpPr txBox="1"/>
          <p:nvPr/>
        </p:nvSpPr>
        <p:spPr>
          <a:xfrm>
            <a:off x="1848644" y="5895915"/>
            <a:ext cx="638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More </a:t>
            </a:r>
            <a:r>
              <a:rPr lang="fr-FR" sz="2000" b="1" dirty="0" err="1"/>
              <a:t>research</a:t>
            </a:r>
            <a:r>
              <a:rPr lang="fr-FR" sz="2000" b="1" dirty="0"/>
              <a:t> </a:t>
            </a:r>
            <a:r>
              <a:rPr lang="fr-FR" sz="2000" b="1" dirty="0" err="1"/>
              <a:t>is</a:t>
            </a:r>
            <a:r>
              <a:rPr lang="fr-FR" sz="2000" b="1" dirty="0"/>
              <a:t> </a:t>
            </a:r>
            <a:r>
              <a:rPr lang="fr-FR" sz="2000" b="1" dirty="0" err="1"/>
              <a:t>needed</a:t>
            </a:r>
            <a:r>
              <a:rPr lang="fr-FR" sz="2000" b="1" dirty="0"/>
              <a:t> in NSTEMI !</a:t>
            </a:r>
          </a:p>
        </p:txBody>
      </p:sp>
    </p:spTree>
    <p:extLst>
      <p:ext uri="{BB962C8B-B14F-4D97-AF65-F5344CB8AC3E}">
        <p14:creationId xmlns:p14="http://schemas.microsoft.com/office/powerpoint/2010/main" val="338819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A25F88-88D6-4A8F-B7D5-40E56AE6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/>
              <a:t>36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5C428B-7AB9-4D7A-B550-BA3605AF6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" y="3312694"/>
            <a:ext cx="4841956" cy="30702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FCFBD5E-A44F-4192-AF55-84486808694F}"/>
              </a:ext>
            </a:extLst>
          </p:cNvPr>
          <p:cNvSpPr txBox="1"/>
          <p:nvPr/>
        </p:nvSpPr>
        <p:spPr>
          <a:xfrm>
            <a:off x="4926886" y="3778249"/>
            <a:ext cx="5068888" cy="212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Présentation disponible sur </a:t>
            </a:r>
            <a:r>
              <a:rPr lang="fr-FR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www.action-coeur.org</a:t>
            </a:r>
            <a:endParaRPr lang="fr-FR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Suivez nous sur :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</a:t>
            </a:r>
            <a:r>
              <a:rPr lang="fr-F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@ActionCoeur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fr-F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facebook.com/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actioncoeur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Linked-in</a:t>
            </a:r>
            <a:r>
              <a:rPr lang="fr-F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www.linkedin.com/action-coeur/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C8A06F-0A52-4601-8299-BE9910628C04}"/>
              </a:ext>
            </a:extLst>
          </p:cNvPr>
          <p:cNvSpPr txBox="1"/>
          <p:nvPr/>
        </p:nvSpPr>
        <p:spPr>
          <a:xfrm>
            <a:off x="2968807" y="182854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>
                <a:solidFill>
                  <a:srgbClr val="C00000"/>
                </a:solidFill>
              </a:rPr>
              <a:t>Thank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you</a:t>
            </a:r>
            <a:r>
              <a:rPr lang="fr-FR" sz="4400" b="1" dirty="0">
                <a:solidFill>
                  <a:srgbClr val="C00000"/>
                </a:solidFill>
              </a:rPr>
              <a:t> !</a:t>
            </a:r>
          </a:p>
        </p:txBody>
      </p:sp>
      <p:pic>
        <p:nvPicPr>
          <p:cNvPr id="13" name="Picture 2" descr="Contacts du Groupe ACTION - Action Groupe">
            <a:extLst>
              <a:ext uri="{FF2B5EF4-FFF2-40B4-BE49-F238E27FC236}">
                <a16:creationId xmlns:a16="http://schemas.microsoft.com/office/drawing/2014/main" id="{337CFEB4-8EFA-4025-A23C-06AEA4066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1" y="1209675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0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6844C9E7-4D3F-4415-8244-F7F009E6BA3C}"/>
              </a:ext>
            </a:extLst>
          </p:cNvPr>
          <p:cNvSpPr txBox="1"/>
          <p:nvPr/>
        </p:nvSpPr>
        <p:spPr>
          <a:xfrm>
            <a:off x="4791075" y="245745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C00000"/>
                </a:solidFill>
              </a:rPr>
              <a:t>Thank</a:t>
            </a:r>
            <a:r>
              <a:rPr lang="fr-FR" sz="4400" b="1" dirty="0">
                <a:solidFill>
                  <a:srgbClr val="C00000"/>
                </a:solidFill>
              </a:rPr>
              <a:t> </a:t>
            </a:r>
            <a:r>
              <a:rPr lang="fr-FR" sz="4400" b="1" dirty="0" err="1">
                <a:solidFill>
                  <a:srgbClr val="C00000"/>
                </a:solidFill>
              </a:rPr>
              <a:t>you</a:t>
            </a:r>
            <a:r>
              <a:rPr lang="fr-FR" sz="4400" b="1" dirty="0">
                <a:solidFill>
                  <a:srgbClr val="C0000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7282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4B8ED-FEAF-47BA-9EB8-E8C48CB3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23" y="2250793"/>
            <a:ext cx="9419074" cy="3349907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treat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non-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culprit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lesions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in NSTEMI ?</a:t>
            </a:r>
            <a:b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be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guided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by </a:t>
            </a: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coronary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physiology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?</a:t>
            </a:r>
            <a:b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chemeClr val="bg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timing for </a:t>
            </a: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? </a:t>
            </a:r>
            <a:b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endParaRPr lang="fr-FR" sz="2400" b="1" dirty="0">
              <a:solidFill>
                <a:schemeClr val="bg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What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about NSTEMI </a:t>
            </a: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with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cardiogenic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shock</a:t>
            </a: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75B963-8D31-4717-A31E-AE8E3122CF0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121407" y="196476"/>
            <a:ext cx="7638873" cy="12117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Should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we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aim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for a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complete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revascularization</a:t>
            </a:r>
            <a:r>
              <a:rPr lang="fr-FR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in NSTEMI ?</a:t>
            </a:r>
            <a:endParaRPr lang="fr-FR" sz="24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A422B3-688D-4AFB-AC92-7D5CE09B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4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7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B903C0-F193-407B-8456-24617D88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5</a:t>
            </a:fld>
            <a:endParaRPr lang="fr-FR" dirty="0">
              <a:latin typeface="+mj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51F5C72-7ACC-4111-B649-E25C54E7B0BA}"/>
              </a:ext>
            </a:extLst>
          </p:cNvPr>
          <p:cNvSpPr txBox="1">
            <a:spLocks/>
          </p:cNvSpPr>
          <p:nvPr/>
        </p:nvSpPr>
        <p:spPr>
          <a:xfrm>
            <a:off x="1506260" y="115565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Culprit Lesion in murine model</a:t>
            </a:r>
          </a:p>
          <a:p>
            <a:pPr algn="ctr">
              <a:lnSpc>
                <a:spcPct val="150000"/>
              </a:lnSpc>
            </a:pPr>
            <a:br>
              <a:rPr lang="en-US" sz="1100" dirty="0">
                <a:solidFill>
                  <a:srgbClr val="C00000"/>
                </a:solidFill>
              </a:rPr>
            </a:br>
            <a:endParaRPr lang="en-US" sz="2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A77891-ED6F-4184-895E-FD1FDD1F0631}"/>
              </a:ext>
            </a:extLst>
          </p:cNvPr>
          <p:cNvSpPr txBox="1"/>
          <p:nvPr/>
        </p:nvSpPr>
        <p:spPr>
          <a:xfrm>
            <a:off x="6425257" y="1422390"/>
            <a:ext cx="206365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defTabSz="1007943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defRPr>
            </a:lvl1pPr>
          </a:lstStyle>
          <a:p>
            <a:r>
              <a:rPr lang="fr-FR" dirty="0">
                <a:latin typeface="+mj-lt"/>
              </a:rPr>
              <a:t>NSTEMI 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E6B3F00-CEE3-4DC1-AB48-B92A0C61F904}"/>
              </a:ext>
            </a:extLst>
          </p:cNvPr>
          <p:cNvSpPr txBox="1"/>
          <p:nvPr/>
        </p:nvSpPr>
        <p:spPr>
          <a:xfrm>
            <a:off x="1590127" y="1404976"/>
            <a:ext cx="190491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000090"/>
                </a:solidFill>
                <a:latin typeface="+mj-lt"/>
                <a:ea typeface="ＭＳ Ｐゴシック" charset="0"/>
                <a:cs typeface="Times New Roman" panose="02020603050405020304" pitchFamily="18" charset="0"/>
              </a:rPr>
              <a:t>STEMI  </a:t>
            </a:r>
          </a:p>
        </p:txBody>
      </p:sp>
      <p:pic>
        <p:nvPicPr>
          <p:cNvPr id="19" name="vidéo 3- formation thrombus.avi">
            <a:hlinkClick r:id="" action="ppaction://media"/>
            <a:extLst>
              <a:ext uri="{FF2B5EF4-FFF2-40B4-BE49-F238E27FC236}">
                <a16:creationId xmlns:a16="http://schemas.microsoft.com/office/drawing/2014/main" id="{C15EAFBE-296A-41D3-8C1C-568D704E6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7777" y="2035671"/>
            <a:ext cx="4120553" cy="3090415"/>
          </a:xfrm>
          <a:prstGeom prst="rect">
            <a:avLst/>
          </a:prstGeom>
        </p:spPr>
      </p:pic>
      <p:pic>
        <p:nvPicPr>
          <p:cNvPr id="20" name="Fig 1A  1129-I comp (turned down).avi">
            <a:hlinkClick r:id="" action="ppaction://media"/>
            <a:extLst>
              <a:ext uri="{FF2B5EF4-FFF2-40B4-BE49-F238E27FC236}">
                <a16:creationId xmlns:a16="http://schemas.microsoft.com/office/drawing/2014/main" id="{2D1CAC49-B6E4-47EB-B5AF-63C4B6087D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321" y="2035671"/>
            <a:ext cx="4120553" cy="3090414"/>
          </a:xfrm>
          <a:prstGeom prst="rect">
            <a:avLst/>
          </a:prstGeom>
        </p:spPr>
      </p:pic>
      <p:sp>
        <p:nvSpPr>
          <p:cNvPr id="21" name="ZoneTexte 8">
            <a:extLst>
              <a:ext uri="{FF2B5EF4-FFF2-40B4-BE49-F238E27FC236}">
                <a16:creationId xmlns:a16="http://schemas.microsoft.com/office/drawing/2014/main" id="{5435762D-7ED5-4814-A846-3FC2CD50E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906" y="5768701"/>
            <a:ext cx="1984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b="1" dirty="0">
                <a:solidFill>
                  <a:srgbClr val="FF0300"/>
                </a:solidFill>
                <a:latin typeface="+mj-lt"/>
                <a:cs typeface="Times New Roman" panose="02020603050405020304" pitchFamily="18" charset="0"/>
              </a:rPr>
              <a:t>#2 </a:t>
            </a:r>
            <a:r>
              <a:rPr lang="fr-FR" sz="1800" b="1" dirty="0" err="1">
                <a:solidFill>
                  <a:srgbClr val="FF0300"/>
                </a:solidFill>
                <a:latin typeface="+mj-lt"/>
                <a:cs typeface="Times New Roman" panose="02020603050405020304" pitchFamily="18" charset="0"/>
              </a:rPr>
              <a:t>Platelets</a:t>
            </a:r>
            <a:r>
              <a:rPr lang="fr-FR" sz="1800" b="1" dirty="0">
                <a:solidFill>
                  <a:srgbClr val="FF03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ZoneTexte 9">
            <a:extLst>
              <a:ext uri="{FF2B5EF4-FFF2-40B4-BE49-F238E27FC236}">
                <a16:creationId xmlns:a16="http://schemas.microsoft.com/office/drawing/2014/main" id="{CCAFE8ED-1388-4211-9E33-3365AFE85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504" y="5759941"/>
            <a:ext cx="19843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b="1" dirty="0">
                <a:solidFill>
                  <a:srgbClr val="008000"/>
                </a:solidFill>
                <a:latin typeface="+mj-lt"/>
                <a:cs typeface="Times New Roman" panose="02020603050405020304" pitchFamily="18" charset="0"/>
              </a:rPr>
              <a:t>#1 Tissue Factor</a:t>
            </a:r>
          </a:p>
        </p:txBody>
      </p:sp>
      <p:sp>
        <p:nvSpPr>
          <p:cNvPr id="23" name="ZoneTexte 12">
            <a:extLst>
              <a:ext uri="{FF2B5EF4-FFF2-40B4-BE49-F238E27FC236}">
                <a16:creationId xmlns:a16="http://schemas.microsoft.com/office/drawing/2014/main" id="{6AF6CFB9-B1FC-4FC5-B8CF-EFF6107C9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7309" y="5718338"/>
            <a:ext cx="1541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#3 </a:t>
            </a:r>
            <a:r>
              <a:rPr lang="fr-FR" sz="1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Fibrin</a:t>
            </a:r>
            <a:endParaRPr lang="fr-FR" sz="18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E0A24B-5D63-41A7-90EC-53862E127E9B}"/>
              </a:ext>
            </a:extLst>
          </p:cNvPr>
          <p:cNvSpPr/>
          <p:nvPr/>
        </p:nvSpPr>
        <p:spPr>
          <a:xfrm>
            <a:off x="9398331" y="2092257"/>
            <a:ext cx="590904" cy="489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369BAC9E-352F-44E4-B346-A2D7E9FBA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818" y="6455352"/>
            <a:ext cx="481648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Bruce and Barbara Furie . N </a:t>
            </a:r>
            <a:r>
              <a:rPr lang="fr-FR" sz="14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Engl</a:t>
            </a:r>
            <a:r>
              <a:rPr lang="fr-FR" sz="14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 Med 2008;359:938-49</a:t>
            </a:r>
          </a:p>
        </p:txBody>
      </p:sp>
    </p:spTree>
    <p:extLst>
      <p:ext uri="{BB962C8B-B14F-4D97-AF65-F5344CB8AC3E}">
        <p14:creationId xmlns:p14="http://schemas.microsoft.com/office/powerpoint/2010/main" val="40397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1BB052-59E3-424A-9739-ABA6D730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2725" y="7013064"/>
            <a:ext cx="486381" cy="402483"/>
          </a:xfrm>
        </p:spPr>
        <p:txBody>
          <a:bodyPr/>
          <a:lstStyle/>
          <a:p>
            <a:fld id="{A1AD55D3-259C-4C36-BEC1-D2F38863F262}" type="slidenum">
              <a:rPr lang="fr-FR" smtClean="0"/>
              <a:t>6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E0A107-63C3-4F7E-A259-B5B9B96BB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6" y="2136865"/>
            <a:ext cx="5865950" cy="41614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13E174A-A0F1-49D6-BC9A-5113407263D1}"/>
              </a:ext>
            </a:extLst>
          </p:cNvPr>
          <p:cNvSpPr txBox="1"/>
          <p:nvPr/>
        </p:nvSpPr>
        <p:spPr>
          <a:xfrm>
            <a:off x="2377864" y="6414561"/>
            <a:ext cx="40516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Vergallo</a:t>
            </a:r>
            <a:r>
              <a:rPr lang="fr-FR" sz="11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 et a. </a:t>
            </a:r>
            <a:r>
              <a:rPr lang="fr-FR" sz="11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American </a:t>
            </a:r>
            <a:r>
              <a:rPr lang="fr-FR" sz="11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Heart</a:t>
            </a:r>
            <a:r>
              <a:rPr lang="fr-FR" sz="11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Journal</a:t>
            </a:r>
            <a:r>
              <a:rPr lang="fr-FR" sz="11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2014;167:59–67. </a:t>
            </a:r>
            <a:endParaRPr lang="fr-FR" sz="11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883DA6-6A32-47B5-AB34-1FA7A6EA80C7}"/>
              </a:ext>
            </a:extLst>
          </p:cNvPr>
          <p:cNvSpPr txBox="1"/>
          <p:nvPr/>
        </p:nvSpPr>
        <p:spPr>
          <a:xfrm>
            <a:off x="506091" y="1588615"/>
            <a:ext cx="4286250" cy="7914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b="1" i="0" dirty="0">
                <a:solidFill>
                  <a:srgbClr val="002060"/>
                </a:solidFill>
                <a:effectLst/>
                <a:latin typeface="+mj-lt"/>
                <a:cs typeface="Times New Roman" panose="02020603050405020304" pitchFamily="18" charset="0"/>
              </a:rPr>
              <a:t>Pan-coronary OCT</a:t>
            </a:r>
          </a:p>
          <a:p>
            <a:pPr algn="ctr">
              <a:lnSpc>
                <a:spcPct val="150000"/>
              </a:lnSpc>
            </a:pPr>
            <a:r>
              <a:rPr lang="en-GB" sz="1600" b="1" i="0" dirty="0">
                <a:solidFill>
                  <a:srgbClr val="002060"/>
                </a:solidFill>
                <a:effectLst/>
                <a:latin typeface="+mj-lt"/>
                <a:cs typeface="Times New Roman" panose="02020603050405020304" pitchFamily="18" charset="0"/>
              </a:rPr>
              <a:t>38 patients with 3-vessel disease and ACS</a:t>
            </a:r>
            <a:endParaRPr lang="fr-FR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8F74258-44DE-4A2A-B838-276BAF2857EB}"/>
              </a:ext>
            </a:extLst>
          </p:cNvPr>
          <p:cNvSpPr txBox="1">
            <a:spLocks/>
          </p:cNvSpPr>
          <p:nvPr/>
        </p:nvSpPr>
        <p:spPr>
          <a:xfrm>
            <a:off x="1506260" y="115565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Culprit Lesion vs. Non-culprit Lesion</a:t>
            </a:r>
          </a:p>
          <a:p>
            <a:pPr algn="ctr">
              <a:lnSpc>
                <a:spcPct val="150000"/>
              </a:lnSpc>
            </a:pPr>
            <a:br>
              <a:rPr lang="en-US" sz="1100" dirty="0">
                <a:solidFill>
                  <a:srgbClr val="C00000"/>
                </a:solidFill>
              </a:rPr>
            </a:br>
            <a:endParaRPr lang="en-US" sz="2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71AFD0-24D6-40C0-A45C-D052873FD6FA}"/>
              </a:ext>
            </a:extLst>
          </p:cNvPr>
          <p:cNvSpPr txBox="1"/>
          <p:nvPr/>
        </p:nvSpPr>
        <p:spPr>
          <a:xfrm>
            <a:off x="6343650" y="1472173"/>
            <a:ext cx="3640138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TCFA </a:t>
            </a:r>
          </a:p>
          <a:p>
            <a:pPr algn="ctr"/>
            <a:endParaRPr lang="fr-FR" sz="1400" b="1" dirty="0"/>
          </a:p>
          <a:p>
            <a:pPr algn="ctr"/>
            <a:r>
              <a:rPr lang="fr-FR" sz="1400" b="1" dirty="0" err="1"/>
              <a:t>Thin</a:t>
            </a:r>
            <a:r>
              <a:rPr lang="fr-FR" sz="1400" b="1" dirty="0"/>
              <a:t>-cap </a:t>
            </a:r>
            <a:r>
              <a:rPr lang="fr-FR" sz="1400" b="1" dirty="0" err="1"/>
              <a:t>fibroatheroma</a:t>
            </a:r>
            <a:r>
              <a:rPr lang="fr-FR" sz="1400" b="1" dirty="0"/>
              <a:t> </a:t>
            </a:r>
            <a:r>
              <a:rPr lang="fr-FR" sz="1400" b="1" dirty="0" err="1"/>
              <a:t>characterized</a:t>
            </a:r>
            <a:r>
              <a:rPr lang="fr-FR" sz="1400" b="1" dirty="0"/>
              <a:t> </a:t>
            </a:r>
          </a:p>
          <a:p>
            <a:pPr algn="ctr"/>
            <a:r>
              <a:rPr lang="fr-FR" sz="1400" b="1" dirty="0"/>
              <a:t>=</a:t>
            </a:r>
          </a:p>
          <a:p>
            <a:pPr algn="ctr"/>
            <a:r>
              <a:rPr lang="fr-FR" sz="1400" b="1" dirty="0"/>
              <a:t> large </a:t>
            </a:r>
            <a:r>
              <a:rPr lang="fr-FR" sz="1400" b="1" dirty="0" err="1"/>
              <a:t>lipid</a:t>
            </a:r>
            <a:r>
              <a:rPr lang="fr-FR" sz="1400" b="1" dirty="0"/>
              <a:t> pool </a:t>
            </a:r>
            <a:r>
              <a:rPr lang="fr-FR" sz="1400" b="1" dirty="0" err="1"/>
              <a:t>with</a:t>
            </a:r>
            <a:r>
              <a:rPr lang="fr-FR" sz="1400" b="1" dirty="0"/>
              <a:t> </a:t>
            </a:r>
            <a:r>
              <a:rPr lang="fr-FR" sz="1400" b="1" dirty="0" err="1"/>
              <a:t>overlying</a:t>
            </a:r>
            <a:r>
              <a:rPr lang="fr-FR" sz="1400" b="1" dirty="0"/>
              <a:t> </a:t>
            </a:r>
            <a:r>
              <a:rPr lang="fr-FR" sz="1400" b="1" dirty="0" err="1"/>
              <a:t>thin</a:t>
            </a:r>
            <a:r>
              <a:rPr lang="fr-FR" sz="1400" b="1" dirty="0"/>
              <a:t> </a:t>
            </a:r>
            <a:r>
              <a:rPr lang="fr-FR" sz="1400" b="1" dirty="0" err="1"/>
              <a:t>fibrous</a:t>
            </a:r>
            <a:r>
              <a:rPr lang="fr-FR" sz="1400" b="1" dirty="0"/>
              <a:t> cap </a:t>
            </a:r>
          </a:p>
          <a:p>
            <a:pPr algn="ctr"/>
            <a:endParaRPr lang="fr-FR" sz="1400" b="1" dirty="0"/>
          </a:p>
          <a:p>
            <a:pPr algn="ctr"/>
            <a:r>
              <a:rPr lang="fr-FR" sz="1400" b="1" dirty="0" err="1"/>
              <a:t>Responsible</a:t>
            </a:r>
            <a:r>
              <a:rPr lang="fr-FR" sz="1400" b="1" dirty="0"/>
              <a:t> for ACS </a:t>
            </a:r>
            <a:r>
              <a:rPr lang="fr-FR" sz="1400" b="1" dirty="0" err="1"/>
              <a:t>andd</a:t>
            </a:r>
            <a:r>
              <a:rPr lang="fr-FR" sz="1400" b="1" dirty="0"/>
              <a:t> </a:t>
            </a:r>
            <a:r>
              <a:rPr lang="fr-FR" sz="1400" b="1" dirty="0" err="1"/>
              <a:t>sudden</a:t>
            </a:r>
            <a:r>
              <a:rPr lang="fr-FR" sz="1400" b="1" dirty="0"/>
              <a:t> </a:t>
            </a:r>
            <a:r>
              <a:rPr lang="fr-FR" sz="1400" b="1" dirty="0" err="1"/>
              <a:t>cardiac</a:t>
            </a:r>
            <a:r>
              <a:rPr lang="fr-FR" sz="1400" b="1" dirty="0"/>
              <a:t> </a:t>
            </a:r>
            <a:r>
              <a:rPr lang="fr-FR" sz="1400" b="1" dirty="0" err="1"/>
              <a:t>death</a:t>
            </a:r>
            <a:endParaRPr lang="fr-FR" sz="1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DE0128-50DF-4713-AB84-917A2285AEB3}"/>
              </a:ext>
            </a:extLst>
          </p:cNvPr>
          <p:cNvSpPr/>
          <p:nvPr/>
        </p:nvSpPr>
        <p:spPr>
          <a:xfrm>
            <a:off x="1823338" y="5905987"/>
            <a:ext cx="570190" cy="2568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2B29995-F21F-46EB-B666-CCA0EDB02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596" y="3564647"/>
            <a:ext cx="26289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AD2E18-7B55-4AD4-A3E9-962F0C3C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7</a:t>
            </a:fld>
            <a:endParaRPr lang="fr-FR" dirty="0">
              <a:latin typeface="+mj-lt"/>
            </a:endParaRP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08E59586-BFB4-447C-82A7-81B8B72EBF9E}"/>
              </a:ext>
            </a:extLst>
          </p:cNvPr>
          <p:cNvSpPr txBox="1">
            <a:spLocks/>
          </p:cNvSpPr>
          <p:nvPr/>
        </p:nvSpPr>
        <p:spPr>
          <a:xfrm>
            <a:off x="2075817" y="211295"/>
            <a:ext cx="7595439" cy="885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700" kern="1200">
                <a:solidFill>
                  <a:srgbClr val="223976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NSTEMI and </a:t>
            </a: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multivessel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disease : a </a:t>
            </a:r>
            <a:r>
              <a:rPr lang="fr-FR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frequent</a:t>
            </a:r>
            <a:r>
              <a:rPr lang="fr-FR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and high- situation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36B160-697E-49C2-8B30-A0C6BE41770E}"/>
              </a:ext>
            </a:extLst>
          </p:cNvPr>
          <p:cNvSpPr txBox="1"/>
          <p:nvPr/>
        </p:nvSpPr>
        <p:spPr>
          <a:xfrm>
            <a:off x="999704" y="1453678"/>
            <a:ext cx="36377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fr-FR" dirty="0" err="1"/>
              <a:t>Seo</a:t>
            </a:r>
            <a:r>
              <a:rPr lang="fr-FR" dirty="0"/>
              <a:t> SM et al. Coron </a:t>
            </a:r>
            <a:r>
              <a:rPr lang="fr-FR" dirty="0" err="1"/>
              <a:t>Artery</a:t>
            </a:r>
            <a:r>
              <a:rPr lang="fr-FR" dirty="0"/>
              <a:t> Dis. 2012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332F9C-F8DC-4170-8FC0-B91366454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57" y="1978074"/>
            <a:ext cx="4834261" cy="30364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B6A7D6-2824-4726-85B6-054293064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431" y="3504621"/>
            <a:ext cx="5441607" cy="340100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E87AC1C-7BF7-404F-8975-33B4CE4A05B4}"/>
              </a:ext>
            </a:extLst>
          </p:cNvPr>
          <p:cNvSpPr txBox="1"/>
          <p:nvPr/>
        </p:nvSpPr>
        <p:spPr>
          <a:xfrm>
            <a:off x="6469795" y="2980225"/>
            <a:ext cx="2605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latin typeface="+mj-lt"/>
                <a:cs typeface="Times New Roman" panose="02020603050405020304" pitchFamily="18" charset="0"/>
              </a:rPr>
              <a:t>Parodi and al, Heart 2005</a:t>
            </a:r>
          </a:p>
        </p:txBody>
      </p:sp>
    </p:spTree>
    <p:extLst>
      <p:ext uri="{BB962C8B-B14F-4D97-AF65-F5344CB8AC3E}">
        <p14:creationId xmlns:p14="http://schemas.microsoft.com/office/powerpoint/2010/main" val="77366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68F5D4-F0C6-4FF7-A03B-EE45B224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  <a:cs typeface="Times New Roman" panose="02020603050405020304" pitchFamily="18" charset="0"/>
              </a:rPr>
              <a:t>8</a:t>
            </a:fld>
            <a:endParaRPr lang="fr-FR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280EB1E3-037B-41B1-8319-80C0A9966F11}"/>
              </a:ext>
            </a:extLst>
          </p:cNvPr>
          <p:cNvSpPr txBox="1">
            <a:spLocks/>
          </p:cNvSpPr>
          <p:nvPr/>
        </p:nvSpPr>
        <p:spPr>
          <a:xfrm>
            <a:off x="516576" y="1178714"/>
            <a:ext cx="95624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fr-FR" sz="2000" b="1" dirty="0">
                <a:solidFill>
                  <a:srgbClr val="002060"/>
                </a:solidFill>
                <a:latin typeface="+mj-lt"/>
                <a:ea typeface="ＭＳ Ｐゴシック" charset="-128"/>
                <a:cs typeface="Times New Roman" panose="02020603050405020304" pitchFamily="18" charset="0"/>
              </a:rPr>
              <a:t>PROSPECT trial : half of future MACE are related to </a:t>
            </a:r>
            <a:r>
              <a:rPr lang="en-US" altLang="fr-FR" sz="2000" b="1" u="sng" dirty="0">
                <a:solidFill>
                  <a:srgbClr val="002060"/>
                </a:solidFill>
                <a:latin typeface="+mj-lt"/>
                <a:ea typeface="ＭＳ Ｐゴシック" charset="-128"/>
                <a:cs typeface="Times New Roman" panose="02020603050405020304" pitchFamily="18" charset="0"/>
              </a:rPr>
              <a:t>non-culprit lesion</a:t>
            </a:r>
          </a:p>
        </p:txBody>
      </p:sp>
      <p:pic>
        <p:nvPicPr>
          <p:cNvPr id="13" name="Picture 4" descr="prospect MACE.tiff">
            <a:extLst>
              <a:ext uri="{FF2B5EF4-FFF2-40B4-BE49-F238E27FC236}">
                <a16:creationId xmlns:a16="http://schemas.microsoft.com/office/drawing/2014/main" id="{68208E6D-94D5-4342-A024-F8F71158B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2"/>
          <a:stretch>
            <a:fillRect/>
          </a:stretch>
        </p:blipFill>
        <p:spPr bwMode="auto">
          <a:xfrm>
            <a:off x="1052751" y="2146796"/>
            <a:ext cx="7973536" cy="4525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64F3F6-7092-4A02-B56B-5861217A7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385" y="1554389"/>
            <a:ext cx="336528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lvl="1" eaLnBrk="1" hangingPunct="1">
              <a:lnSpc>
                <a:spcPct val="90000"/>
              </a:lnSpc>
              <a:buFont typeface="Arial" charset="0"/>
              <a:buNone/>
            </a:pPr>
            <a:r>
              <a:rPr lang="en-GB" altLang="fr-FR" sz="1400" b="1" dirty="0">
                <a:latin typeface="+mj-lt"/>
                <a:cs typeface="Times New Roman" panose="02020603050405020304" pitchFamily="18" charset="0"/>
              </a:rPr>
              <a:t>Stone G et al. N </a:t>
            </a:r>
            <a:r>
              <a:rPr lang="en-GB" altLang="fr-FR" sz="1400" b="1" dirty="0" err="1">
                <a:latin typeface="+mj-lt"/>
                <a:cs typeface="Times New Roman" panose="02020603050405020304" pitchFamily="18" charset="0"/>
              </a:rPr>
              <a:t>Engl</a:t>
            </a:r>
            <a:r>
              <a:rPr lang="en-GB" altLang="fr-FR" sz="1400" b="1" dirty="0">
                <a:latin typeface="+mj-lt"/>
                <a:cs typeface="Times New Roman" panose="02020603050405020304" pitchFamily="18" charset="0"/>
              </a:rPr>
              <a:t> J Med 2011;364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FE26CAB-3CCE-441F-8A6E-005BEA26CDE6}"/>
              </a:ext>
            </a:extLst>
          </p:cNvPr>
          <p:cNvSpPr txBox="1">
            <a:spLocks/>
          </p:cNvSpPr>
          <p:nvPr/>
        </p:nvSpPr>
        <p:spPr>
          <a:xfrm>
            <a:off x="2277715" y="0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800" b="1" dirty="0">
                <a:cs typeface="Times New Roman" panose="02020603050405020304" pitchFamily="18" charset="0"/>
              </a:rPr>
            </a:br>
            <a:r>
              <a:rPr lang="en-US" sz="2800" b="1" dirty="0">
                <a:cs typeface="Times New Roman" panose="02020603050405020304" pitchFamily="18" charset="0"/>
              </a:rPr>
              <a:t>Are non-culprit lesions really innocent ?</a:t>
            </a:r>
            <a:br>
              <a:rPr lang="en-US" sz="1100" dirty="0">
                <a:cs typeface="Times New Roman" panose="02020603050405020304" pitchFamily="18" charset="0"/>
              </a:rPr>
            </a:br>
            <a:endParaRPr lang="en-US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D9367C-1254-464F-8EEC-58D63EB4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55D3-259C-4C36-BEC1-D2F38863F262}" type="slidenum">
              <a:rPr lang="fr-FR" smtClean="0">
                <a:latin typeface="+mj-lt"/>
              </a:rPr>
              <a:t>9</a:t>
            </a:fld>
            <a:endParaRPr lang="fr-FR" dirty="0">
              <a:latin typeface="+mj-lt"/>
            </a:endParaRP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7FF2528C-D3E3-45A3-B053-6F6077ABCC6E}"/>
              </a:ext>
            </a:extLst>
          </p:cNvPr>
          <p:cNvSpPr txBox="1">
            <a:spLocks/>
          </p:cNvSpPr>
          <p:nvPr/>
        </p:nvSpPr>
        <p:spPr>
          <a:xfrm>
            <a:off x="258288" y="1013699"/>
            <a:ext cx="95624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fr-FR" sz="2000" b="1" dirty="0">
                <a:solidFill>
                  <a:srgbClr val="002060"/>
                </a:solidFill>
                <a:latin typeface="+mj-lt"/>
                <a:ea typeface="ＭＳ Ｐゴシック" charset="-128"/>
                <a:cs typeface="Times New Roman" panose="02020603050405020304" pitchFamily="18" charset="0"/>
              </a:rPr>
              <a:t>Premature coronary artery disease</a:t>
            </a:r>
          </a:p>
          <a:p>
            <a:pPr marL="0" indent="0" algn="ctr">
              <a:buFont typeface="Arial" charset="0"/>
              <a:buNone/>
            </a:pPr>
            <a:r>
              <a:rPr lang="en-US" altLang="fr-FR" sz="2000" b="1" dirty="0">
                <a:solidFill>
                  <a:srgbClr val="002060"/>
                </a:solidFill>
                <a:latin typeface="+mj-lt"/>
                <a:ea typeface="ＭＳ Ｐゴシック" charset="-128"/>
                <a:cs typeface="Times New Roman" panose="02020603050405020304" pitchFamily="18" charset="0"/>
              </a:rPr>
              <a:t>65 % of ischemic recurrences related to </a:t>
            </a:r>
            <a:r>
              <a:rPr lang="en-US" altLang="fr-FR" sz="2000" b="1" u="sng" dirty="0">
                <a:solidFill>
                  <a:srgbClr val="002060"/>
                </a:solidFill>
                <a:latin typeface="+mj-lt"/>
                <a:ea typeface="ＭＳ Ｐゴシック" charset="-128"/>
                <a:cs typeface="Times New Roman" panose="02020603050405020304" pitchFamily="18" charset="0"/>
              </a:rPr>
              <a:t>non-culprit sites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C342C5-162E-4A22-B5B3-5474F06E6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7"/>
          <a:stretch/>
        </p:blipFill>
        <p:spPr>
          <a:xfrm>
            <a:off x="793574" y="2265596"/>
            <a:ext cx="8220886" cy="44432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5F69992-3D31-4B59-90B6-E34D8826516B}"/>
              </a:ext>
            </a:extLst>
          </p:cNvPr>
          <p:cNvSpPr txBox="1"/>
          <p:nvPr/>
        </p:nvSpPr>
        <p:spPr>
          <a:xfrm>
            <a:off x="6318038" y="2080930"/>
            <a:ext cx="29558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2ECC17-0E49-4DCE-8958-571453878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1085" y="1937814"/>
            <a:ext cx="3359574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lvl="1" eaLnBrk="1" hangingPunct="1">
              <a:lnSpc>
                <a:spcPct val="90000"/>
              </a:lnSpc>
              <a:buFont typeface="Arial" charset="0"/>
              <a:buNone/>
            </a:pPr>
            <a:r>
              <a:rPr lang="en-GB" altLang="fr-FR" sz="1400" b="1" dirty="0">
                <a:latin typeface="+mj-lt"/>
                <a:cs typeface="Times New Roman" panose="02020603050405020304" pitchFamily="18" charset="0"/>
              </a:rPr>
              <a:t>Collet JP, Zeitouni M et al. JACC 2020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3F49843-5EC4-4104-90D2-C3E27189B64A}"/>
              </a:ext>
            </a:extLst>
          </p:cNvPr>
          <p:cNvSpPr txBox="1">
            <a:spLocks/>
          </p:cNvSpPr>
          <p:nvPr/>
        </p:nvSpPr>
        <p:spPr>
          <a:xfrm>
            <a:off x="2277715" y="0"/>
            <a:ext cx="7543035" cy="977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rgbClr val="C12B2C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800" b="1" dirty="0">
                <a:cs typeface="Times New Roman" panose="02020603050405020304" pitchFamily="18" charset="0"/>
              </a:rPr>
            </a:br>
            <a:r>
              <a:rPr lang="en-US" sz="2800" b="1" dirty="0">
                <a:cs typeface="Times New Roman" panose="02020603050405020304" pitchFamily="18" charset="0"/>
              </a:rPr>
              <a:t>Are non-culprit lesions really innocent ?</a:t>
            </a:r>
            <a:br>
              <a:rPr lang="en-US" sz="1100" dirty="0">
                <a:cs typeface="Times New Roman" panose="02020603050405020304" pitchFamily="18" charset="0"/>
              </a:rPr>
            </a:br>
            <a:endParaRPr lang="en-US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3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5324</TotalTime>
  <Words>1630</Words>
  <Application>Microsoft Office PowerPoint</Application>
  <PresentationFormat>Personnalisé</PresentationFormat>
  <Paragraphs>325</Paragraphs>
  <Slides>37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 New Roman</vt:lpstr>
      <vt:lpstr>Wingdings</vt:lpstr>
      <vt:lpstr>Thème Office</vt:lpstr>
      <vt:lpstr>Nouvelles Approches dans le SCA ST-  Faut-il réaliser une revascularisation complète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Multivessel coronary lesions in patients with cardiogenic shock and acute MI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Rodrigues</dc:creator>
  <cp:lastModifiedBy>Michel Zeitouni, M.D.</cp:lastModifiedBy>
  <cp:revision>116</cp:revision>
  <cp:lastPrinted>2019-03-11T09:23:47Z</cp:lastPrinted>
  <dcterms:created xsi:type="dcterms:W3CDTF">2018-11-21T11:10:49Z</dcterms:created>
  <dcterms:modified xsi:type="dcterms:W3CDTF">2022-01-14T08:51:44Z</dcterms:modified>
</cp:coreProperties>
</file>