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82" r:id="rId3"/>
    <p:sldId id="271" r:id="rId4"/>
    <p:sldId id="287" r:id="rId5"/>
    <p:sldId id="259" r:id="rId6"/>
    <p:sldId id="266" r:id="rId7"/>
    <p:sldId id="286" r:id="rId8"/>
    <p:sldId id="293" r:id="rId9"/>
    <p:sldId id="288" r:id="rId10"/>
    <p:sldId id="289" r:id="rId11"/>
    <p:sldId id="290" r:id="rId12"/>
    <p:sldId id="291" r:id="rId13"/>
    <p:sldId id="292" r:id="rId14"/>
    <p:sldId id="285" r:id="rId1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BA341-1B11-254C-B4AF-F1F54B2688EB}" v="261" dt="2022-01-13T20:39:45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03"/>
    <p:restoredTop sz="94678"/>
  </p:normalViewPr>
  <p:slideViewPr>
    <p:cSldViewPr>
      <p:cViewPr>
        <p:scale>
          <a:sx n="97" d="100"/>
          <a:sy n="97" d="100"/>
        </p:scale>
        <p:origin x="376" y="9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B38BF-EAA4-4923-8B4E-E7118930D00F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D28A6-A264-43F7-952C-CB0AD6D138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74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5494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0768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none"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2534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047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162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79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 userDrawn="1"/>
        </p:nvGrpSpPr>
        <p:grpSpPr bwMode="auto">
          <a:xfrm>
            <a:off x="71440" y="403213"/>
            <a:ext cx="5183187" cy="1078706"/>
            <a:chOff x="45" y="522"/>
            <a:chExt cx="3265" cy="906"/>
          </a:xfrm>
          <a:solidFill>
            <a:srgbClr val="3366FF"/>
          </a:solidFill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136" y="680"/>
              <a:ext cx="3175" cy="68"/>
            </a:xfrm>
            <a:prstGeom prst="parallelogram">
              <a:avLst>
                <a:gd name="adj" fmla="val 86033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3003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95" y="522"/>
              <a:ext cx="1" cy="907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5" y="794"/>
              <a:ext cx="1134" cy="45"/>
            </a:xfrm>
            <a:prstGeom prst="parallelogram">
              <a:avLst>
                <a:gd name="adj" fmla="val 97650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340" y="635"/>
              <a:ext cx="1" cy="544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2" name="Line 8"/>
          <p:cNvSpPr>
            <a:spLocks noChangeShapeType="1"/>
          </p:cNvSpPr>
          <p:nvPr userDrawn="1"/>
        </p:nvSpPr>
        <p:spPr bwMode="auto">
          <a:xfrm flipH="1">
            <a:off x="5083178" y="5044680"/>
            <a:ext cx="3603625" cy="119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outerShdw blurRad="63500" dist="50912" dir="2700000" algn="ctr" rotWithShape="0">
              <a:srgbClr val="FFB515">
                <a:alpha val="40033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00E3CD-932B-B64E-836E-17FD7AF46E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55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71440" y="403213"/>
            <a:ext cx="5183187" cy="1078706"/>
            <a:chOff x="45" y="522"/>
            <a:chExt cx="3265" cy="906"/>
          </a:xfrm>
          <a:solidFill>
            <a:srgbClr val="3366FF"/>
          </a:solidFill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36" y="680"/>
              <a:ext cx="3175" cy="68"/>
            </a:xfrm>
            <a:prstGeom prst="parallelogram">
              <a:avLst>
                <a:gd name="adj" fmla="val 86033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3003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95" y="522"/>
              <a:ext cx="1" cy="907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45" y="794"/>
              <a:ext cx="1134" cy="45"/>
            </a:xfrm>
            <a:prstGeom prst="parallelogram">
              <a:avLst>
                <a:gd name="adj" fmla="val 97650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40" y="635"/>
              <a:ext cx="1" cy="544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Line 8"/>
          <p:cNvSpPr>
            <a:spLocks noChangeShapeType="1"/>
          </p:cNvSpPr>
          <p:nvPr userDrawn="1"/>
        </p:nvSpPr>
        <p:spPr bwMode="auto">
          <a:xfrm flipH="1">
            <a:off x="5083178" y="5044680"/>
            <a:ext cx="3603625" cy="119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outerShdw blurRad="63500" dist="50912" dir="2700000" algn="ctr" rotWithShape="0">
              <a:srgbClr val="FFB515">
                <a:alpha val="40033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F2C75A0-FAF4-6543-9AAA-972548A143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18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-53578"/>
            <a:ext cx="8229600" cy="77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439" y="403212"/>
            <a:ext cx="5183187" cy="1078706"/>
            <a:chOff x="45" y="522"/>
            <a:chExt cx="3265" cy="906"/>
          </a:xfrm>
          <a:solidFill>
            <a:srgbClr val="3366FF"/>
          </a:solidFill>
        </p:grpSpPr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136" y="680"/>
              <a:ext cx="3175" cy="68"/>
            </a:xfrm>
            <a:prstGeom prst="parallelogram">
              <a:avLst>
                <a:gd name="adj" fmla="val 86033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3003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295" y="522"/>
              <a:ext cx="1" cy="907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AutoShape 6"/>
            <p:cNvSpPr>
              <a:spLocks noChangeArrowheads="1"/>
            </p:cNvSpPr>
            <p:nvPr/>
          </p:nvSpPr>
          <p:spPr bwMode="auto">
            <a:xfrm>
              <a:off x="45" y="794"/>
              <a:ext cx="1134" cy="45"/>
            </a:xfrm>
            <a:prstGeom prst="parallelogram">
              <a:avLst>
                <a:gd name="adj" fmla="val 97650"/>
              </a:avLst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FFB515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340" y="635"/>
              <a:ext cx="1" cy="544"/>
            </a:xfrm>
            <a:prstGeom prst="lin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5083176" y="5044679"/>
            <a:ext cx="3603625" cy="119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outerShdw blurRad="63500" dist="50912" dir="2700000" algn="ctr" rotWithShape="0">
              <a:srgbClr val="FFB515">
                <a:alpha val="40033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7189788" y="4688682"/>
            <a:ext cx="1452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 descr="logo aphp.png"/>
          <p:cNvPicPr>
            <a:picLocks noChangeAspect="1"/>
          </p:cNvPicPr>
          <p:nvPr userDrawn="1"/>
        </p:nvPicPr>
        <p:blipFill>
          <a:blip r:embed="rId10"/>
          <a:srcRect b="20398"/>
          <a:stretch>
            <a:fillRect/>
          </a:stretch>
        </p:blipFill>
        <p:spPr>
          <a:xfrm>
            <a:off x="6479144" y="8567"/>
            <a:ext cx="2664856" cy="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6024" y="1181199"/>
            <a:ext cx="7772400" cy="1102519"/>
          </a:xfrm>
        </p:spPr>
        <p:txBody>
          <a:bodyPr/>
          <a:lstStyle/>
          <a:p>
            <a:pPr algn="ctr"/>
            <a:r>
              <a:rPr lang="fr-FR" dirty="0"/>
              <a:t>Cardiomyopathie arythmogène: physiopathologie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2139702"/>
            <a:ext cx="6400800" cy="1314450"/>
          </a:xfrm>
        </p:spPr>
        <p:txBody>
          <a:bodyPr/>
          <a:lstStyle/>
          <a:p>
            <a:r>
              <a:rPr lang="fr-FR" sz="1600" b="1" dirty="0">
                <a:solidFill>
                  <a:schemeClr val="tx1"/>
                </a:solidFill>
              </a:rPr>
              <a:t>Pr Estelle GANDJBAKHCH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Hôpital Pitié Salpêtrière, fondation ICAN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Centre de référence des maladies cardiaques héréditaires</a:t>
            </a:r>
          </a:p>
        </p:txBody>
      </p:sp>
      <p:sp>
        <p:nvSpPr>
          <p:cNvPr id="4" name="AutoShape 4" descr="Image result for grosses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32DB1A-6D75-4141-B780-3B68FC59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615" y="2364953"/>
            <a:ext cx="1681371" cy="22230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0A315C-0985-B741-9690-D2758DBC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74" y="4344483"/>
            <a:ext cx="1911226" cy="6275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B7D45B-B19E-4D41-870F-2EFBD9776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54" y="4171950"/>
            <a:ext cx="3568700" cy="8763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8CDDA94-3C94-854C-BB18-DF780D44847D}"/>
              </a:ext>
            </a:extLst>
          </p:cNvPr>
          <p:cNvGrpSpPr/>
          <p:nvPr/>
        </p:nvGrpSpPr>
        <p:grpSpPr>
          <a:xfrm>
            <a:off x="674419" y="85952"/>
            <a:ext cx="1331640" cy="509955"/>
            <a:chOff x="318757" y="199827"/>
            <a:chExt cx="1680346" cy="70310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B598527-ACF4-6140-B44A-544CB5EDE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C3094F86-C1AA-4B44-828F-A4639FAE421E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4" descr="C:\WINDOWS\TEMP\~AUT0004.bmp">
            <a:extLst>
              <a:ext uri="{FF2B5EF4-FFF2-40B4-BE49-F238E27FC236}">
                <a16:creationId xmlns:a16="http://schemas.microsoft.com/office/drawing/2014/main" id="{B7204699-1514-684F-A519-CE7C4E73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9843" r="3343" b="4785"/>
          <a:stretch>
            <a:fillRect/>
          </a:stretch>
        </p:blipFill>
        <p:spPr bwMode="auto">
          <a:xfrm rot="5400000">
            <a:off x="810259" y="3105706"/>
            <a:ext cx="1240424" cy="189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2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60B6A-3DE9-9E42-8F0B-093BD9AE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Mechanisms</a:t>
            </a:r>
            <a:r>
              <a:rPr lang="fr-FR" dirty="0"/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5331A-5DE4-0E4B-BA5E-56A5FC06823E}"/>
              </a:ext>
            </a:extLst>
          </p:cNvPr>
          <p:cNvSpPr txBox="1"/>
          <p:nvPr/>
        </p:nvSpPr>
        <p:spPr>
          <a:xfrm>
            <a:off x="611560" y="915566"/>
            <a:ext cx="4412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Role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viruses</a:t>
            </a:r>
            <a:r>
              <a:rPr lang="fr-FR" b="1" dirty="0">
                <a:solidFill>
                  <a:srgbClr val="FF0000"/>
                </a:solidFill>
              </a:rPr>
              <a:t>? </a:t>
            </a:r>
          </a:p>
          <a:p>
            <a:r>
              <a:rPr lang="fr-FR" dirty="0"/>
              <a:t>Identification of </a:t>
            </a:r>
            <a:r>
              <a:rPr lang="fr-FR" dirty="0" err="1"/>
              <a:t>cardiotrope</a:t>
            </a:r>
            <a:r>
              <a:rPr lang="fr-FR" dirty="0"/>
              <a:t> </a:t>
            </a:r>
            <a:r>
              <a:rPr lang="fr-FR" dirty="0" err="1"/>
              <a:t>viruses</a:t>
            </a:r>
            <a:r>
              <a:rPr lang="fr-FR" dirty="0"/>
              <a:t> but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unknown</a:t>
            </a:r>
            <a:r>
              <a:rPr lang="fr-FR" dirty="0"/>
              <a:t>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9F5F11-6964-D548-9178-85BA83B9E2BD}"/>
              </a:ext>
            </a:extLst>
          </p:cNvPr>
          <p:cNvSpPr txBox="1"/>
          <p:nvPr/>
        </p:nvSpPr>
        <p:spPr>
          <a:xfrm>
            <a:off x="611560" y="2104276"/>
            <a:ext cx="441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Autoimmunity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  <a:p>
            <a:endParaRPr lang="fr-FR" dirty="0"/>
          </a:p>
          <a:p>
            <a:r>
              <a:rPr lang="fr-FR" dirty="0"/>
              <a:t>Identification of antiDSG2 and anti </a:t>
            </a:r>
            <a:r>
              <a:rPr lang="fr-FR" dirty="0" err="1"/>
              <a:t>junction</a:t>
            </a:r>
            <a:r>
              <a:rPr lang="fr-FR" dirty="0"/>
              <a:t> </a:t>
            </a:r>
            <a:r>
              <a:rPr lang="fr-FR" dirty="0" err="1"/>
              <a:t>antibodies</a:t>
            </a:r>
            <a:r>
              <a:rPr lang="fr-FR" dirty="0"/>
              <a:t> in ARVC patients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4F7A152F-3A26-4443-92AA-7C27AA57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25" y="915566"/>
            <a:ext cx="1717488" cy="1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id="{1BACBC5C-C35F-734C-9589-C2919D0F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600" y="1137951"/>
            <a:ext cx="15948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600" dirty="0">
                <a:latin typeface="Calibri" charset="0"/>
              </a:rPr>
              <a:t>Lymphocyte </a:t>
            </a:r>
            <a:r>
              <a:rPr lang="fr-FR" altLang="x-none" sz="1600" dirty="0" err="1">
                <a:latin typeface="Calibri" charset="0"/>
              </a:rPr>
              <a:t>infiltrates</a:t>
            </a:r>
            <a:r>
              <a:rPr lang="fr-FR" altLang="x-none" sz="1600" dirty="0">
                <a:latin typeface="Calibri" charset="0"/>
              </a:rPr>
              <a:t> (T8)</a:t>
            </a:r>
          </a:p>
          <a:p>
            <a:pPr eaLnBrk="1" hangingPunct="1"/>
            <a:r>
              <a:rPr lang="fr-FR" altLang="x-none" sz="1600" dirty="0" err="1">
                <a:latin typeface="Calibri" charset="0"/>
              </a:rPr>
              <a:t>Sometimes</a:t>
            </a:r>
            <a:r>
              <a:rPr lang="fr-FR" altLang="x-none" sz="1600" dirty="0">
                <a:latin typeface="Calibri" charset="0"/>
              </a:rPr>
              <a:t> </a:t>
            </a:r>
            <a:r>
              <a:rPr lang="fr-FR" altLang="x-none" sz="1600" dirty="0" err="1">
                <a:latin typeface="Calibri" charset="0"/>
              </a:rPr>
              <a:t>Neutrophils</a:t>
            </a:r>
            <a:endParaRPr lang="fr-FR" altLang="x-none" sz="1600" dirty="0">
              <a:latin typeface="Calibri" charset="0"/>
            </a:endParaRPr>
          </a:p>
        </p:txBody>
      </p:sp>
      <p:pic>
        <p:nvPicPr>
          <p:cNvPr id="10" name="Image 12">
            <a:extLst>
              <a:ext uri="{FF2B5EF4-FFF2-40B4-BE49-F238E27FC236}">
                <a16:creationId xmlns:a16="http://schemas.microsoft.com/office/drawing/2014/main" id="{D758378F-24F7-3C47-8C7B-F5F21729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46" y="2480549"/>
            <a:ext cx="4125411" cy="181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83">
            <a:extLst>
              <a:ext uri="{FF2B5EF4-FFF2-40B4-BE49-F238E27FC236}">
                <a16:creationId xmlns:a16="http://schemas.microsoft.com/office/drawing/2014/main" id="{C4C00232-F2F3-C940-B566-89A4C6CB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369" y="4350782"/>
            <a:ext cx="2370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400" dirty="0" err="1">
                <a:latin typeface="Gill Sans MT" charset="0"/>
              </a:rPr>
              <a:t>Asimaki</a:t>
            </a:r>
            <a:r>
              <a:rPr lang="fr-FR" altLang="x-none" sz="1400" dirty="0">
                <a:latin typeface="Gill Sans MT" charset="0"/>
              </a:rPr>
              <a:t> et al. </a:t>
            </a:r>
            <a:r>
              <a:rPr lang="fr-FR" altLang="x-none" sz="1400" dirty="0" err="1">
                <a:latin typeface="Gill Sans MT" charset="0"/>
              </a:rPr>
              <a:t>Circ</a:t>
            </a:r>
            <a:r>
              <a:rPr lang="fr-FR" altLang="x-none" sz="1400" dirty="0">
                <a:latin typeface="Gill Sans MT" charset="0"/>
              </a:rPr>
              <a:t> </a:t>
            </a:r>
            <a:r>
              <a:rPr lang="fr-FR" altLang="x-none" sz="1400" dirty="0" err="1">
                <a:latin typeface="Gill Sans MT" charset="0"/>
              </a:rPr>
              <a:t>Arrhythm</a:t>
            </a:r>
            <a:r>
              <a:rPr lang="fr-FR" altLang="x-none" sz="1400" dirty="0">
                <a:latin typeface="Gill Sans MT" charset="0"/>
              </a:rPr>
              <a:t> </a:t>
            </a:r>
            <a:r>
              <a:rPr lang="fr-FR" altLang="x-none" sz="1400" dirty="0" err="1">
                <a:latin typeface="Gill Sans MT" charset="0"/>
              </a:rPr>
              <a:t>Electrophysiol</a:t>
            </a:r>
            <a:r>
              <a:rPr lang="fr-FR" altLang="x-none" sz="1400" dirty="0">
                <a:latin typeface="Gill Sans MT" charset="0"/>
              </a:rPr>
              <a:t>. 2011</a:t>
            </a:r>
          </a:p>
        </p:txBody>
      </p:sp>
    </p:spTree>
    <p:extLst>
      <p:ext uri="{BB962C8B-B14F-4D97-AF65-F5344CB8AC3E}">
        <p14:creationId xmlns:p14="http://schemas.microsoft.com/office/powerpoint/2010/main" val="131474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ED258-9190-8B48-AD94-E0C6BDD0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Autoimmunity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ACC9AF-10F6-6F47-919E-2841BFD5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41" y="1435646"/>
            <a:ext cx="2293468" cy="19457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4B52D2-D2B6-EF46-9767-6B6FA600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98" y="3501726"/>
            <a:ext cx="3336955" cy="12225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12079B-FE44-C841-8B1C-25590E3E9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452174"/>
            <a:ext cx="2166637" cy="17767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DC84AC-4B83-6347-8B7C-690C3E1A6CB4}"/>
              </a:ext>
            </a:extLst>
          </p:cNvPr>
          <p:cNvSpPr txBox="1"/>
          <p:nvPr/>
        </p:nvSpPr>
        <p:spPr>
          <a:xfrm>
            <a:off x="1280441" y="906274"/>
            <a:ext cx="22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Anti DSG2 </a:t>
            </a:r>
            <a:r>
              <a:rPr lang="fr-FR" b="1" dirty="0" err="1">
                <a:solidFill>
                  <a:srgbClr val="FF0000"/>
                </a:solidFill>
              </a:rPr>
              <a:t>antibodies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F649D7-91C8-7040-A5C7-DCCFFDDC799E}"/>
              </a:ext>
            </a:extLst>
          </p:cNvPr>
          <p:cNvSpPr txBox="1"/>
          <p:nvPr/>
        </p:nvSpPr>
        <p:spPr>
          <a:xfrm>
            <a:off x="4924717" y="813404"/>
            <a:ext cx="390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Anti-heart </a:t>
            </a:r>
            <a:r>
              <a:rPr lang="fr-FR" b="1" dirty="0" err="1">
                <a:solidFill>
                  <a:srgbClr val="FF0000"/>
                </a:solidFill>
              </a:rPr>
              <a:t>autoantibody</a:t>
            </a:r>
            <a:r>
              <a:rPr lang="fr-FR" b="1" dirty="0">
                <a:solidFill>
                  <a:srgbClr val="FF0000"/>
                </a:solidFill>
              </a:rPr>
              <a:t> and anti-</a:t>
            </a:r>
            <a:r>
              <a:rPr lang="fr-FR" b="1" dirty="0" err="1">
                <a:solidFill>
                  <a:srgbClr val="FF0000"/>
                </a:solidFill>
              </a:rPr>
              <a:t>intercalated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disk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autoantibody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F358D997-97E4-0640-A322-B17F86C75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41388"/>
              </p:ext>
            </p:extLst>
          </p:nvPr>
        </p:nvGraphicFramePr>
        <p:xfrm>
          <a:off x="4572000" y="3501726"/>
          <a:ext cx="4392915" cy="129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6568">
                  <a:extLst>
                    <a:ext uri="{9D8B030D-6E8A-4147-A177-3AD203B41FA5}">
                      <a16:colId xmlns:a16="http://schemas.microsoft.com/office/drawing/2014/main" val="37635765"/>
                    </a:ext>
                  </a:extLst>
                </a:gridCol>
                <a:gridCol w="709930">
                  <a:extLst>
                    <a:ext uri="{9D8B030D-6E8A-4147-A177-3AD203B41FA5}">
                      <a16:colId xmlns:a16="http://schemas.microsoft.com/office/drawing/2014/main" val="3684012919"/>
                    </a:ext>
                  </a:extLst>
                </a:gridCol>
                <a:gridCol w="849989">
                  <a:extLst>
                    <a:ext uri="{9D8B030D-6E8A-4147-A177-3AD203B41FA5}">
                      <a16:colId xmlns:a16="http://schemas.microsoft.com/office/drawing/2014/main" val="25405543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9440456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1295743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814914022"/>
                    </a:ext>
                  </a:extLst>
                </a:gridCol>
                <a:gridCol w="628236">
                  <a:extLst>
                    <a:ext uri="{9D8B030D-6E8A-4147-A177-3AD203B41FA5}">
                      <a16:colId xmlns:a16="http://schemas.microsoft.com/office/drawing/2014/main" val="3396690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ARVC</a:t>
                      </a:r>
                    </a:p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probands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ARVC </a:t>
                      </a:r>
                      <a:r>
                        <a:rPr lang="fr-FR" sz="1000" dirty="0" err="1">
                          <a:solidFill>
                            <a:schemeClr val="tx1"/>
                          </a:solidFill>
                        </a:rPr>
                        <a:t>affected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 relatives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ARVC </a:t>
                      </a:r>
                      <a:r>
                        <a:rPr lang="fr-FR" sz="1000" dirty="0" err="1">
                          <a:solidFill>
                            <a:schemeClr val="tx1"/>
                          </a:solidFill>
                        </a:rPr>
                        <a:t>healthy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 relatives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DCM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>
                          <a:solidFill>
                            <a:schemeClr val="tx1"/>
                          </a:solidFill>
                        </a:rPr>
                        <a:t>iCM</a:t>
                      </a:r>
                      <a:endParaRPr lang="fr-FR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>
                          <a:solidFill>
                            <a:schemeClr val="tx1"/>
                          </a:solidFill>
                        </a:rPr>
                        <a:t>Healthy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000" dirty="0" err="1">
                          <a:solidFill>
                            <a:schemeClr val="tx1"/>
                          </a:solidFill>
                        </a:rPr>
                        <a:t>controls</a:t>
                      </a:r>
                      <a:endParaRPr lang="fr-FR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6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rgbClr val="FF0000"/>
                          </a:solidFill>
                        </a:rPr>
                        <a:t>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86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rgbClr val="FF0000"/>
                          </a:solidFill>
                        </a:rPr>
                        <a:t>AIDA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0,4%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322094"/>
                  </a:ext>
                </a:extLst>
              </a:tr>
            </a:tbl>
          </a:graphicData>
        </a:graphic>
      </p:graphicFrame>
      <p:sp>
        <p:nvSpPr>
          <p:cNvPr id="10" name="ZoneTexte 83">
            <a:extLst>
              <a:ext uri="{FF2B5EF4-FFF2-40B4-BE49-F238E27FC236}">
                <a16:creationId xmlns:a16="http://schemas.microsoft.com/office/drawing/2014/main" id="{F915B4AB-ACA2-0042-8D8F-42B365019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922" y="4769950"/>
            <a:ext cx="2624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400" dirty="0" err="1">
                <a:latin typeface="Gill Sans MT" charset="0"/>
              </a:rPr>
              <a:t>Caforio</a:t>
            </a:r>
            <a:r>
              <a:rPr lang="fr-FR" altLang="x-none" sz="1400" dirty="0">
                <a:latin typeface="Gill Sans MT" charset="0"/>
              </a:rPr>
              <a:t> </a:t>
            </a:r>
            <a:r>
              <a:rPr lang="fr-FR" altLang="x-none" sz="1400" i="1" dirty="0">
                <a:latin typeface="Gill Sans MT" charset="0"/>
              </a:rPr>
              <a:t>et al. </a:t>
            </a:r>
            <a:r>
              <a:rPr lang="fr-FR" altLang="x-none" sz="1400" dirty="0">
                <a:latin typeface="Gill Sans MT" charset="0"/>
              </a:rPr>
              <a:t>Circulation 2020</a:t>
            </a:r>
          </a:p>
        </p:txBody>
      </p:sp>
      <p:sp>
        <p:nvSpPr>
          <p:cNvPr id="11" name="ZoneTexte 83">
            <a:extLst>
              <a:ext uri="{FF2B5EF4-FFF2-40B4-BE49-F238E27FC236}">
                <a16:creationId xmlns:a16="http://schemas.microsoft.com/office/drawing/2014/main" id="{403AE1CB-90F6-E74D-8FDB-E5EA2669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376" y="4791907"/>
            <a:ext cx="2624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400" dirty="0" err="1">
                <a:latin typeface="Gill Sans MT" charset="0"/>
              </a:rPr>
              <a:t>Chatterjee</a:t>
            </a:r>
            <a:r>
              <a:rPr lang="fr-FR" altLang="x-none" sz="1400" dirty="0">
                <a:latin typeface="Gill Sans MT" charset="0"/>
              </a:rPr>
              <a:t> </a:t>
            </a:r>
            <a:r>
              <a:rPr lang="fr-FR" altLang="x-none" sz="1400" i="1" dirty="0">
                <a:latin typeface="Gill Sans MT" charset="0"/>
              </a:rPr>
              <a:t>et al. </a:t>
            </a:r>
            <a:r>
              <a:rPr lang="fr-FR" altLang="x-none" sz="1400" dirty="0">
                <a:latin typeface="Gill Sans MT" charset="0"/>
              </a:rPr>
              <a:t>EHJ 2018</a:t>
            </a:r>
          </a:p>
        </p:txBody>
      </p:sp>
    </p:spTree>
    <p:extLst>
      <p:ext uri="{BB962C8B-B14F-4D97-AF65-F5344CB8AC3E}">
        <p14:creationId xmlns:p14="http://schemas.microsoft.com/office/powerpoint/2010/main" val="371994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DE56A-CE0F-2C46-A2FA-10D1EB84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" y="-92546"/>
            <a:ext cx="6131024" cy="779860"/>
          </a:xfrm>
        </p:spPr>
        <p:txBody>
          <a:bodyPr/>
          <a:lstStyle/>
          <a:p>
            <a:r>
              <a:rPr lang="fr-FR" sz="2000" dirty="0"/>
              <a:t>GSK3β and </a:t>
            </a:r>
            <a:r>
              <a:rPr lang="fr-FR" sz="2000" dirty="0" err="1"/>
              <a:t>NFkB</a:t>
            </a:r>
            <a:r>
              <a:rPr lang="fr-FR" sz="2000" dirty="0"/>
              <a:t> </a:t>
            </a:r>
            <a:r>
              <a:rPr lang="fr-FR" sz="2000" dirty="0" err="1"/>
              <a:t>inhibitors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F0D5B8-C386-6D4C-BB99-49D2E8F4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03598"/>
            <a:ext cx="4117834" cy="1901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0EAFD0-928C-E340-88E5-E089DE68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02" y="825128"/>
            <a:ext cx="4054229" cy="39399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4CC742-09DE-4C40-AC8E-30DF64F00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291830"/>
            <a:ext cx="1854200" cy="1473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68698C-F255-D148-8A92-CD4E32DB8D5C}"/>
              </a:ext>
            </a:extLst>
          </p:cNvPr>
          <p:cNvSpPr txBox="1"/>
          <p:nvPr/>
        </p:nvSpPr>
        <p:spPr>
          <a:xfrm>
            <a:off x="6853060" y="4764344"/>
            <a:ext cx="2467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/>
              <a:t>Chelko</a:t>
            </a:r>
            <a:r>
              <a:rPr lang="fr-FR" sz="1200" dirty="0"/>
              <a:t> </a:t>
            </a:r>
            <a:r>
              <a:rPr lang="fr-FR" sz="1200" i="1" dirty="0"/>
              <a:t>et al. </a:t>
            </a:r>
            <a:r>
              <a:rPr lang="fr-FR" sz="1200" dirty="0"/>
              <a:t>Circulation 2019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326306-47A4-A340-9F6F-7C874124FA4C}"/>
              </a:ext>
            </a:extLst>
          </p:cNvPr>
          <p:cNvSpPr txBox="1"/>
          <p:nvPr/>
        </p:nvSpPr>
        <p:spPr>
          <a:xfrm>
            <a:off x="2267744" y="4815031"/>
            <a:ext cx="30076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/>
              <a:t>Asimaki</a:t>
            </a:r>
            <a:r>
              <a:rPr lang="fr-FR" sz="1200" dirty="0"/>
              <a:t> </a:t>
            </a:r>
            <a:r>
              <a:rPr lang="fr-FR" sz="1200" i="1" dirty="0"/>
              <a:t>et al. </a:t>
            </a:r>
            <a:r>
              <a:rPr lang="fr-FR" sz="1200" dirty="0" err="1"/>
              <a:t>Sci</a:t>
            </a:r>
            <a:r>
              <a:rPr lang="fr-FR" sz="1200" dirty="0"/>
              <a:t> </a:t>
            </a:r>
            <a:r>
              <a:rPr lang="fr-FR" sz="1200" dirty="0" err="1"/>
              <a:t>Transl</a:t>
            </a:r>
            <a:r>
              <a:rPr lang="fr-FR" sz="1200" dirty="0"/>
              <a:t> Med  2014 </a:t>
            </a:r>
          </a:p>
        </p:txBody>
      </p:sp>
    </p:spTree>
    <p:extLst>
      <p:ext uri="{BB962C8B-B14F-4D97-AF65-F5344CB8AC3E}">
        <p14:creationId xmlns:p14="http://schemas.microsoft.com/office/powerpoint/2010/main" val="316304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7E51F-66BB-854F-A6C8-F70FC8A0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18796"/>
            <a:ext cx="8229600" cy="779860"/>
          </a:xfrm>
        </p:spPr>
        <p:txBody>
          <a:bodyPr/>
          <a:lstStyle/>
          <a:p>
            <a:r>
              <a:rPr lang="en-GB"/>
              <a:t>NFkB inhibitors and inflammatory response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6A43C3-AA83-6A43-A280-341A8ED1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2" y="1131590"/>
            <a:ext cx="3860800" cy="3403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D4F778-BB78-194C-8FB4-1CAD482CF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90" y="1096064"/>
            <a:ext cx="3267158" cy="36201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20C4BA-1110-4647-ACAC-70231BE027C5}"/>
              </a:ext>
            </a:extLst>
          </p:cNvPr>
          <p:cNvSpPr txBox="1"/>
          <p:nvPr/>
        </p:nvSpPr>
        <p:spPr>
          <a:xfrm>
            <a:off x="1527882" y="775781"/>
            <a:ext cx="2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IPS-CM </a:t>
            </a:r>
            <a:r>
              <a:rPr lang="fr-FR" i="1" dirty="0"/>
              <a:t>PKP2</a:t>
            </a:r>
            <a:r>
              <a:rPr lang="fr-FR" dirty="0"/>
              <a:t> + patient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F41EC9-1D59-B94A-827E-870E00837181}"/>
              </a:ext>
            </a:extLst>
          </p:cNvPr>
          <p:cNvSpPr txBox="1"/>
          <p:nvPr/>
        </p:nvSpPr>
        <p:spPr>
          <a:xfrm>
            <a:off x="5338381" y="762258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Animal model  </a:t>
            </a:r>
            <a:r>
              <a:rPr lang="fr-FR" i="1" dirty="0"/>
              <a:t>DSG2 mut</a:t>
            </a:r>
            <a:r>
              <a:rPr lang="fr-FR" dirty="0"/>
              <a:t>  </a:t>
            </a:r>
            <a:r>
              <a:rPr lang="fr-FR" dirty="0" err="1"/>
              <a:t>mice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14A110-FE55-0945-A3C4-FD8C9461A16D}"/>
              </a:ext>
            </a:extLst>
          </p:cNvPr>
          <p:cNvSpPr txBox="1"/>
          <p:nvPr/>
        </p:nvSpPr>
        <p:spPr>
          <a:xfrm>
            <a:off x="5436096" y="469887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/>
              <a:t>Chelko</a:t>
            </a:r>
            <a:r>
              <a:rPr lang="fr-FR" sz="1200" dirty="0"/>
              <a:t> </a:t>
            </a:r>
            <a:r>
              <a:rPr lang="fr-FR" sz="1200" i="1" dirty="0"/>
              <a:t>et al. </a:t>
            </a:r>
            <a:r>
              <a:rPr lang="fr-FR" sz="1200" dirty="0"/>
              <a:t>Circulation 2019</a:t>
            </a:r>
          </a:p>
        </p:txBody>
      </p:sp>
    </p:spTree>
    <p:extLst>
      <p:ext uri="{BB962C8B-B14F-4D97-AF65-F5344CB8AC3E}">
        <p14:creationId xmlns:p14="http://schemas.microsoft.com/office/powerpoint/2010/main" val="72394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B9B9A-79A8-554A-B5D1-A4DFAB82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Key messages</a:t>
            </a:r>
          </a:p>
        </p:txBody>
      </p:sp>
      <p:pic>
        <p:nvPicPr>
          <p:cNvPr id="8" name="Picture 4" descr="C:\WINDOWS\TEMP\~AUT0004.bmp">
            <a:extLst>
              <a:ext uri="{FF2B5EF4-FFF2-40B4-BE49-F238E27FC236}">
                <a16:creationId xmlns:a16="http://schemas.microsoft.com/office/drawing/2014/main" id="{01BA814B-1758-9D43-83CC-3FDBBEB1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" r="2605" b="3851"/>
          <a:stretch>
            <a:fillRect/>
          </a:stretch>
        </p:blipFill>
        <p:spPr bwMode="auto">
          <a:xfrm>
            <a:off x="3559544" y="2382144"/>
            <a:ext cx="2259147" cy="12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616D387-8371-4C4B-A34F-F82915F83004}"/>
              </a:ext>
            </a:extLst>
          </p:cNvPr>
          <p:cNvSpPr txBox="1"/>
          <p:nvPr/>
        </p:nvSpPr>
        <p:spPr>
          <a:xfrm>
            <a:off x="3305687" y="704147"/>
            <a:ext cx="24761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/>
              <a:t>Genetic</a:t>
            </a:r>
            <a:r>
              <a:rPr lang="fr-FR" sz="1600" b="1" dirty="0"/>
              <a:t> </a:t>
            </a:r>
            <a:r>
              <a:rPr lang="fr-FR" sz="1600" b="1" dirty="0" err="1"/>
              <a:t>pathogenic</a:t>
            </a:r>
            <a:r>
              <a:rPr lang="fr-FR" sz="1600" b="1" dirty="0"/>
              <a:t> variant</a:t>
            </a:r>
          </a:p>
          <a:p>
            <a:pPr algn="ctr"/>
            <a:r>
              <a:rPr lang="fr-FR" sz="1600" b="1" dirty="0"/>
              <a:t>Desmosome ++</a:t>
            </a:r>
          </a:p>
        </p:txBody>
      </p:sp>
      <p:sp>
        <p:nvSpPr>
          <p:cNvPr id="10" name="Flèche vers le bas 9">
            <a:extLst>
              <a:ext uri="{FF2B5EF4-FFF2-40B4-BE49-F238E27FC236}">
                <a16:creationId xmlns:a16="http://schemas.microsoft.com/office/drawing/2014/main" id="{8FD8D273-29DA-214C-B8C8-4064D4F2E748}"/>
              </a:ext>
            </a:extLst>
          </p:cNvPr>
          <p:cNvSpPr/>
          <p:nvPr/>
        </p:nvSpPr>
        <p:spPr>
          <a:xfrm>
            <a:off x="4450541" y="1288923"/>
            <a:ext cx="288030" cy="8047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D6011997-E0E1-D54D-AF60-44547E064454}"/>
              </a:ext>
            </a:extLst>
          </p:cNvPr>
          <p:cNvSpPr/>
          <p:nvPr/>
        </p:nvSpPr>
        <p:spPr>
          <a:xfrm rot="2749266">
            <a:off x="4063112" y="3777782"/>
            <a:ext cx="288031" cy="486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id="{A30B8ED9-A303-894C-9B0D-B1FE4E757B52}"/>
              </a:ext>
            </a:extLst>
          </p:cNvPr>
          <p:cNvSpPr/>
          <p:nvPr/>
        </p:nvSpPr>
        <p:spPr>
          <a:xfrm rot="19618103">
            <a:off x="4847989" y="3787440"/>
            <a:ext cx="288031" cy="486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ADB224-0736-DB44-A730-7B8652D69165}"/>
              </a:ext>
            </a:extLst>
          </p:cNvPr>
          <p:cNvSpPr txBox="1"/>
          <p:nvPr/>
        </p:nvSpPr>
        <p:spPr>
          <a:xfrm>
            <a:off x="3105696" y="4313464"/>
            <a:ext cx="130022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/>
              <a:t>Reentrant</a:t>
            </a:r>
            <a:r>
              <a:rPr lang="fr-FR" sz="1600" b="1" dirty="0"/>
              <a:t> VT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0317E9-AF43-8148-A51F-74F53DE2DEBE}"/>
              </a:ext>
            </a:extLst>
          </p:cNvPr>
          <p:cNvSpPr txBox="1"/>
          <p:nvPr/>
        </p:nvSpPr>
        <p:spPr>
          <a:xfrm>
            <a:off x="4572000" y="4302128"/>
            <a:ext cx="14187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Ventricular</a:t>
            </a:r>
            <a:r>
              <a:rPr lang="fr-FR" sz="1600" b="1" dirty="0"/>
              <a:t> </a:t>
            </a:r>
            <a:r>
              <a:rPr lang="fr-FR" sz="1600" b="1" dirty="0" err="1"/>
              <a:t>dysfunction</a:t>
            </a:r>
            <a:endParaRPr lang="fr-FR" sz="1600" b="1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1871311-B8E1-9549-ABE7-A0FBAC1E0C23}"/>
              </a:ext>
            </a:extLst>
          </p:cNvPr>
          <p:cNvSpPr/>
          <p:nvPr/>
        </p:nvSpPr>
        <p:spPr>
          <a:xfrm>
            <a:off x="1872170" y="1746478"/>
            <a:ext cx="1828951" cy="632395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/>
              <a:t>apoptosis</a:t>
            </a:r>
            <a:endParaRPr lang="fr-FR" sz="1600" b="1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A570FF8-D03B-3D45-AC8B-BD406B4B73F1}"/>
              </a:ext>
            </a:extLst>
          </p:cNvPr>
          <p:cNvSpPr/>
          <p:nvPr/>
        </p:nvSpPr>
        <p:spPr>
          <a:xfrm>
            <a:off x="1578807" y="2931790"/>
            <a:ext cx="2057089" cy="720057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Inflammation</a:t>
            </a:r>
            <a:endParaRPr lang="fr-FR" sz="16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511583C-B448-6A4E-BBCF-872B1E2C85FB}"/>
              </a:ext>
            </a:extLst>
          </p:cNvPr>
          <p:cNvSpPr txBox="1"/>
          <p:nvPr/>
        </p:nvSpPr>
        <p:spPr>
          <a:xfrm>
            <a:off x="-331064" y="2499742"/>
            <a:ext cx="2259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>
                <a:solidFill>
                  <a:srgbClr val="FF0000"/>
                </a:solidFill>
              </a:rPr>
              <a:t>NFkB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pathway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3615FCF-090C-A84D-A19C-F8165C754BCA}"/>
              </a:ext>
            </a:extLst>
          </p:cNvPr>
          <p:cNvSpPr/>
          <p:nvPr/>
        </p:nvSpPr>
        <p:spPr>
          <a:xfrm>
            <a:off x="5792322" y="1700585"/>
            <a:ext cx="2092046" cy="77211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/>
              <a:t>Fibrogenesis</a:t>
            </a:r>
            <a:r>
              <a:rPr lang="fr-FR" sz="1600" b="1" dirty="0"/>
              <a:t>/</a:t>
            </a:r>
          </a:p>
          <a:p>
            <a:pPr algn="ctr"/>
            <a:r>
              <a:rPr lang="fr-FR" sz="1600" b="1" dirty="0" err="1"/>
              <a:t>adipogenesis</a:t>
            </a:r>
            <a:endParaRPr lang="fr-FR" sz="1600" b="1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10B96E0-06BD-DC45-87F1-382FEB5D2565}"/>
              </a:ext>
            </a:extLst>
          </p:cNvPr>
          <p:cNvSpPr/>
          <p:nvPr/>
        </p:nvSpPr>
        <p:spPr>
          <a:xfrm>
            <a:off x="5818691" y="2928615"/>
            <a:ext cx="2092046" cy="974087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Cx 43</a:t>
            </a:r>
          </a:p>
          <a:p>
            <a:pPr algn="ctr"/>
            <a:r>
              <a:rPr lang="fr-FR" sz="1600" b="1" dirty="0"/>
              <a:t>Ion </a:t>
            </a:r>
            <a:r>
              <a:rPr lang="fr-FR" sz="1600" b="1" dirty="0" err="1"/>
              <a:t>channel</a:t>
            </a:r>
            <a:r>
              <a:rPr lang="fr-FR" sz="1600" b="1" dirty="0"/>
              <a:t> </a:t>
            </a:r>
            <a:r>
              <a:rPr lang="fr-FR" sz="1600" b="1" dirty="0" err="1"/>
              <a:t>remodelling</a:t>
            </a:r>
            <a:endParaRPr lang="fr-FR" sz="16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8CC8A6-136C-114C-BF6A-E285A71B25F6}"/>
              </a:ext>
            </a:extLst>
          </p:cNvPr>
          <p:cNvSpPr txBox="1"/>
          <p:nvPr/>
        </p:nvSpPr>
        <p:spPr>
          <a:xfrm>
            <a:off x="7311327" y="775758"/>
            <a:ext cx="2092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GSK3b</a:t>
            </a:r>
          </a:p>
          <a:p>
            <a:pPr algn="ctr"/>
            <a:r>
              <a:rPr lang="fr-FR" sz="1600" b="1" dirty="0" err="1">
                <a:solidFill>
                  <a:srgbClr val="FF0000"/>
                </a:solidFill>
              </a:rPr>
              <a:t>Wnt</a:t>
            </a:r>
            <a:r>
              <a:rPr lang="fr-FR" sz="1600" b="1" dirty="0">
                <a:solidFill>
                  <a:srgbClr val="FF0000"/>
                </a:solidFill>
              </a:rPr>
              <a:t>/beta-</a:t>
            </a:r>
            <a:r>
              <a:rPr lang="fr-FR" sz="1600" b="1" dirty="0" err="1">
                <a:solidFill>
                  <a:srgbClr val="FF0000"/>
                </a:solidFill>
              </a:rPr>
              <a:t>catenin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pathway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6683232-254B-D64C-A4B5-B2B36B24C29F}"/>
              </a:ext>
            </a:extLst>
          </p:cNvPr>
          <p:cNvSpPr txBox="1"/>
          <p:nvPr/>
        </p:nvSpPr>
        <p:spPr>
          <a:xfrm>
            <a:off x="-353377" y="3746567"/>
            <a:ext cx="2259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Auto </a:t>
            </a:r>
            <a:r>
              <a:rPr lang="fr-FR" sz="1600" b="1" dirty="0" err="1">
                <a:solidFill>
                  <a:srgbClr val="FF0000"/>
                </a:solidFill>
              </a:rPr>
              <a:t>immunity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54541F8-590C-3946-BA6A-D6D83B3DEB72}"/>
              </a:ext>
            </a:extLst>
          </p:cNvPr>
          <p:cNvSpPr txBox="1"/>
          <p:nvPr/>
        </p:nvSpPr>
        <p:spPr>
          <a:xfrm>
            <a:off x="40201" y="1220913"/>
            <a:ext cx="2259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Exercice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CF2FDE3-2080-AB4E-8692-F1B7FDFB3682}"/>
              </a:ext>
            </a:extLst>
          </p:cNvPr>
          <p:cNvSpPr txBox="1"/>
          <p:nvPr/>
        </p:nvSpPr>
        <p:spPr>
          <a:xfrm>
            <a:off x="7450171" y="2515441"/>
            <a:ext cx="1814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FF0000"/>
                </a:solidFill>
              </a:rPr>
              <a:t>Progenitors differenciation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E493888-3605-1A4D-8766-9A903AC637D8}"/>
              </a:ext>
            </a:extLst>
          </p:cNvPr>
          <p:cNvCxnSpPr>
            <a:cxnSpLocks/>
          </p:cNvCxnSpPr>
          <p:nvPr/>
        </p:nvCxnSpPr>
        <p:spPr>
          <a:xfrm flipH="1">
            <a:off x="7079430" y="1377051"/>
            <a:ext cx="516906" cy="279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2943C33-6001-D84C-8832-4B25B28527A4}"/>
              </a:ext>
            </a:extLst>
          </p:cNvPr>
          <p:cNvCxnSpPr>
            <a:cxnSpLocks/>
          </p:cNvCxnSpPr>
          <p:nvPr/>
        </p:nvCxnSpPr>
        <p:spPr>
          <a:xfrm flipH="1" flipV="1">
            <a:off x="7079430" y="2542656"/>
            <a:ext cx="570703" cy="355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8E76301-C8F2-AB44-93A0-5DB303870ED4}"/>
              </a:ext>
            </a:extLst>
          </p:cNvPr>
          <p:cNvCxnSpPr>
            <a:cxnSpLocks/>
          </p:cNvCxnSpPr>
          <p:nvPr/>
        </p:nvCxnSpPr>
        <p:spPr>
          <a:xfrm>
            <a:off x="776197" y="2873765"/>
            <a:ext cx="648753" cy="3136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35D3058-BAA4-CC43-AA3F-435B0FE91195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76197" y="3437982"/>
            <a:ext cx="648753" cy="308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E8D4B92-A80A-9A43-9E3E-C4E9D7F864F8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554182" y="4482741"/>
            <a:ext cx="1551514" cy="5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89A15278-E2EA-2340-BEFC-B1131FB7F28D}"/>
              </a:ext>
            </a:extLst>
          </p:cNvPr>
          <p:cNvSpPr txBox="1"/>
          <p:nvPr/>
        </p:nvSpPr>
        <p:spPr>
          <a:xfrm>
            <a:off x="0" y="4316460"/>
            <a:ext cx="2259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Exercice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E7B4641F-DF49-F84C-A499-694A446203A8}"/>
              </a:ext>
            </a:extLst>
          </p:cNvPr>
          <p:cNvCxnSpPr>
            <a:cxnSpLocks/>
          </p:cNvCxnSpPr>
          <p:nvPr/>
        </p:nvCxnSpPr>
        <p:spPr>
          <a:xfrm>
            <a:off x="1651353" y="1425726"/>
            <a:ext cx="25557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20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Disclosures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Consulting </a:t>
            </a:r>
            <a:r>
              <a:rPr lang="fr-FR" err="1"/>
              <a:t>fees</a:t>
            </a:r>
            <a:r>
              <a:rPr lang="fr-FR"/>
              <a:t> </a:t>
            </a:r>
            <a:r>
              <a:rPr lang="fr-FR" err="1"/>
              <a:t>from</a:t>
            </a:r>
            <a:r>
              <a:rPr lang="fr-FR"/>
              <a:t> </a:t>
            </a:r>
            <a:r>
              <a:rPr lang="fr-FR" err="1"/>
              <a:t>Microport</a:t>
            </a:r>
            <a:r>
              <a:rPr lang="fr-FR"/>
              <a:t>, </a:t>
            </a:r>
            <a:r>
              <a:rPr lang="fr-FR" err="1"/>
              <a:t>Medtronic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536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ARVC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inherited</a:t>
            </a:r>
            <a:r>
              <a:rPr lang="fr-FR" dirty="0"/>
              <a:t> </a:t>
            </a:r>
            <a:r>
              <a:rPr lang="fr-FR" dirty="0" err="1"/>
              <a:t>cardiomyopathy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71600" y="946992"/>
            <a:ext cx="3168352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err="1">
                <a:solidFill>
                  <a:srgbClr val="FF0000"/>
                </a:solidFill>
              </a:rPr>
              <a:t>Desmosomal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genes</a:t>
            </a:r>
            <a:r>
              <a:rPr lang="fr-FR" b="1" dirty="0">
                <a:solidFill>
                  <a:srgbClr val="FF0000"/>
                </a:solidFill>
              </a:rPr>
              <a:t> +++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344D287-6A01-8D40-B7CA-DD2BB2B2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9" y="1347614"/>
            <a:ext cx="4465090" cy="3271299"/>
          </a:xfrm>
          <a:prstGeom prst="rect">
            <a:avLst/>
          </a:prstGeom>
        </p:spPr>
      </p:pic>
      <p:pic>
        <p:nvPicPr>
          <p:cNvPr id="12" name="Picture 31">
            <a:extLst>
              <a:ext uri="{FF2B5EF4-FFF2-40B4-BE49-F238E27FC236}">
                <a16:creationId xmlns:a16="http://schemas.microsoft.com/office/drawing/2014/main" id="{D11A419E-55BC-F146-AF3B-B66A4DB6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t="10240" r="17976" b="55573"/>
          <a:stretch>
            <a:fillRect/>
          </a:stretch>
        </p:blipFill>
        <p:spPr bwMode="auto">
          <a:xfrm rot="5400000">
            <a:off x="4265396" y="2777524"/>
            <a:ext cx="18002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6C733CE-07E8-114E-AD5C-204802649ACF}"/>
              </a:ext>
            </a:extLst>
          </p:cNvPr>
          <p:cNvCxnSpPr>
            <a:cxnSpLocks/>
          </p:cNvCxnSpPr>
          <p:nvPr/>
        </p:nvCxnSpPr>
        <p:spPr>
          <a:xfrm flipV="1">
            <a:off x="3019101" y="2237774"/>
            <a:ext cx="1800200" cy="529466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7DAFD6-A26F-CF44-AFA6-AA6860C15CC5}"/>
              </a:ext>
            </a:extLst>
          </p:cNvPr>
          <p:cNvCxnSpPr>
            <a:cxnSpLocks/>
          </p:cNvCxnSpPr>
          <p:nvPr/>
        </p:nvCxnSpPr>
        <p:spPr>
          <a:xfrm>
            <a:off x="3019101" y="3676604"/>
            <a:ext cx="1786045" cy="361395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5" name="Grouper 32">
            <a:extLst>
              <a:ext uri="{FF2B5EF4-FFF2-40B4-BE49-F238E27FC236}">
                <a16:creationId xmlns:a16="http://schemas.microsoft.com/office/drawing/2014/main" id="{8822127F-4458-0D42-BCF8-8D6FA6E4AAA1}"/>
              </a:ext>
            </a:extLst>
          </p:cNvPr>
          <p:cNvGrpSpPr>
            <a:grpSpLocks/>
          </p:cNvGrpSpPr>
          <p:nvPr/>
        </p:nvGrpSpPr>
        <p:grpSpPr bwMode="auto">
          <a:xfrm>
            <a:off x="5655138" y="1995972"/>
            <a:ext cx="3046797" cy="2236530"/>
            <a:chOff x="3648644" y="3793426"/>
            <a:chExt cx="4438654" cy="2914177"/>
          </a:xfrm>
        </p:grpSpPr>
        <p:pic>
          <p:nvPicPr>
            <p:cNvPr id="16" name="Picture 18">
              <a:extLst>
                <a:ext uri="{FF2B5EF4-FFF2-40B4-BE49-F238E27FC236}">
                  <a16:creationId xmlns:a16="http://schemas.microsoft.com/office/drawing/2014/main" id="{B2C93EA0-0871-874F-A7EA-A38D73A29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644" y="4237535"/>
              <a:ext cx="2219325" cy="215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er 31">
              <a:extLst>
                <a:ext uri="{FF2B5EF4-FFF2-40B4-BE49-F238E27FC236}">
                  <a16:creationId xmlns:a16="http://schemas.microsoft.com/office/drawing/2014/main" id="{49EF911C-1A1C-1D4A-B362-7F58881B6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7863" y="3793426"/>
              <a:ext cx="4339435" cy="2914177"/>
              <a:chOff x="356395" y="1380011"/>
              <a:chExt cx="4339435" cy="2914177"/>
            </a:xfrm>
          </p:grpSpPr>
          <p:grpSp>
            <p:nvGrpSpPr>
              <p:cNvPr id="18" name="Group 19">
                <a:extLst>
                  <a:ext uri="{FF2B5EF4-FFF2-40B4-BE49-F238E27FC236}">
                    <a16:creationId xmlns:a16="http://schemas.microsoft.com/office/drawing/2014/main" id="{02A2DC7D-34D6-2F44-ABF7-D45F74EBE7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8242" y="1841500"/>
                <a:ext cx="3557588" cy="2452688"/>
                <a:chOff x="87" y="2579"/>
                <a:chExt cx="2241" cy="1545"/>
              </a:xfrm>
            </p:grpSpPr>
            <p:pic>
              <p:nvPicPr>
                <p:cNvPr id="20" name="Picture 17">
                  <a:extLst>
                    <a:ext uri="{FF2B5EF4-FFF2-40B4-BE49-F238E27FC236}">
                      <a16:creationId xmlns:a16="http://schemas.microsoft.com/office/drawing/2014/main" id="{74025D8C-8EBB-284E-8DE8-BE9169582B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317"/>
                <a:stretch>
                  <a:fillRect/>
                </a:stretch>
              </p:blipFill>
              <p:spPr bwMode="auto">
                <a:xfrm>
                  <a:off x="930" y="2579"/>
                  <a:ext cx="1398" cy="1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Rectangle 30">
                  <a:extLst>
                    <a:ext uri="{FF2B5EF4-FFF2-40B4-BE49-F238E27FC236}">
                      <a16:creationId xmlns:a16="http://schemas.microsoft.com/office/drawing/2014/main" id="{8884BC28-DD2F-F646-8A5A-F3280381B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" y="3909"/>
                  <a:ext cx="2110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r" eaLnBrk="1" hangingPunct="1"/>
                  <a:r>
                    <a:rPr lang="fr-FR" altLang="x-none" sz="1050" err="1">
                      <a:latin typeface="Calibri" charset="0"/>
                    </a:rPr>
                    <a:t>Basso</a:t>
                  </a:r>
                  <a:r>
                    <a:rPr lang="fr-FR" altLang="x-none" sz="1050">
                      <a:latin typeface="Calibri" charset="0"/>
                    </a:rPr>
                    <a:t> </a:t>
                  </a:r>
                  <a:r>
                    <a:rPr lang="fr-FR" altLang="x-none" sz="1050" i="1">
                      <a:latin typeface="Calibri" charset="0"/>
                    </a:rPr>
                    <a:t>et al., </a:t>
                  </a:r>
                  <a:r>
                    <a:rPr lang="fr-FR" altLang="x-none" sz="1050">
                      <a:latin typeface="Calibri" charset="0"/>
                    </a:rPr>
                    <a:t>EHJ , 2006</a:t>
                  </a:r>
                </a:p>
              </p:txBody>
            </p:sp>
          </p:grpSp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56A9633A-AD75-814F-A07F-4A7974822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395" y="1380011"/>
                <a:ext cx="4240212" cy="380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fr-FR" altLang="x-none" sz="1800" b="1" err="1">
                    <a:latin typeface="Calibri" charset="0"/>
                  </a:rPr>
                  <a:t>Biopsy</a:t>
                </a:r>
                <a:endParaRPr lang="fr-FR" altLang="x-none" sz="1800" b="1">
                  <a:latin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168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FDE10-CA3A-724D-8CA1-36A34BA2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Anatomopathological</a:t>
            </a:r>
            <a:r>
              <a:rPr lang="fr-FR" dirty="0"/>
              <a:t> </a:t>
            </a:r>
            <a:r>
              <a:rPr lang="fr-FR" dirty="0" err="1"/>
              <a:t>findings</a:t>
            </a:r>
            <a:endParaRPr lang="fr-FR" dirty="0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12F686F9-E362-8D49-A8A0-4A928DEFD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264" y="1974883"/>
            <a:ext cx="208400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FR" altLang="x-none" sz="1050" dirty="0" err="1">
                <a:latin typeface="Gill Sans MT" charset="0"/>
              </a:rPr>
              <a:t>Nishikawa</a:t>
            </a:r>
            <a:r>
              <a:rPr lang="fr-FR" altLang="x-none" sz="1050" dirty="0">
                <a:latin typeface="Gill Sans MT" charset="0"/>
              </a:rPr>
              <a:t>, </a:t>
            </a:r>
            <a:r>
              <a:rPr lang="fr-FR" altLang="x-none" sz="1050" dirty="0" err="1">
                <a:latin typeface="Gill Sans MT" charset="0"/>
              </a:rPr>
              <a:t>Cardiovasc</a:t>
            </a:r>
            <a:r>
              <a:rPr lang="fr-FR" altLang="x-none" sz="1050" dirty="0">
                <a:latin typeface="Gill Sans MT" charset="0"/>
              </a:rPr>
              <a:t> Path, 1999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E54E3847-E297-7C40-BEF2-26666B2F181B}"/>
              </a:ext>
            </a:extLst>
          </p:cNvPr>
          <p:cNvGrpSpPr>
            <a:grpSpLocks/>
          </p:cNvGrpSpPr>
          <p:nvPr/>
        </p:nvGrpSpPr>
        <p:grpSpPr bwMode="auto">
          <a:xfrm>
            <a:off x="6012160" y="512332"/>
            <a:ext cx="2203303" cy="1455452"/>
            <a:chOff x="347" y="778"/>
            <a:chExt cx="2170" cy="1264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40F1B84A-F39F-7449-AD15-EE3EC82BD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69" b="17319"/>
            <a:stretch>
              <a:fillRect/>
            </a:stretch>
          </p:blipFill>
          <p:spPr bwMode="auto">
            <a:xfrm rot="5400000">
              <a:off x="924" y="449"/>
              <a:ext cx="1016" cy="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488E4894-B60E-D94B-B008-0E3D303B7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" y="778"/>
              <a:ext cx="89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x-none" sz="1600" dirty="0">
                  <a:latin typeface="Calibri" charset="0"/>
                </a:rPr>
                <a:t>Contrôle</a:t>
              </a:r>
            </a:p>
          </p:txBody>
        </p:sp>
        <p:sp>
          <p:nvSpPr>
            <p:cNvPr id="8" name="Text Box 21">
              <a:extLst>
                <a:ext uri="{FF2B5EF4-FFF2-40B4-BE49-F238E27FC236}">
                  <a16:creationId xmlns:a16="http://schemas.microsoft.com/office/drawing/2014/main" id="{AD2328C6-8218-6749-9637-CEC7909D4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1" y="778"/>
              <a:ext cx="658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fr-FR" altLang="x-none" sz="1600">
                  <a:latin typeface="Calibri" charset="0"/>
                </a:rPr>
                <a:t>DVDA</a:t>
              </a:r>
            </a:p>
          </p:txBody>
        </p:sp>
      </p:grpSp>
      <p:pic>
        <p:nvPicPr>
          <p:cNvPr id="9" name="Picture 4" descr="C:\WINDOWS\TEMP\~AUT0004.bmp">
            <a:extLst>
              <a:ext uri="{FF2B5EF4-FFF2-40B4-BE49-F238E27FC236}">
                <a16:creationId xmlns:a16="http://schemas.microsoft.com/office/drawing/2014/main" id="{2B412E1F-F1CE-6541-800E-9CEA93C0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" r="2605" b="3851"/>
          <a:stretch>
            <a:fillRect/>
          </a:stretch>
        </p:blipFill>
        <p:spPr bwMode="auto">
          <a:xfrm>
            <a:off x="706748" y="2355726"/>
            <a:ext cx="2259147" cy="12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4B5B19E-8131-DB4B-8E94-B8B2141B6CB8}"/>
              </a:ext>
            </a:extLst>
          </p:cNvPr>
          <p:cNvSpPr txBox="1"/>
          <p:nvPr/>
        </p:nvSpPr>
        <p:spPr>
          <a:xfrm>
            <a:off x="625539" y="1033164"/>
            <a:ext cx="2187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/>
              <a:t>Genetic</a:t>
            </a:r>
            <a:r>
              <a:rPr lang="fr-FR" sz="1400" b="1" dirty="0"/>
              <a:t> </a:t>
            </a:r>
            <a:r>
              <a:rPr lang="fr-FR" sz="1400" b="1" dirty="0" err="1"/>
              <a:t>pathogenic</a:t>
            </a:r>
            <a:r>
              <a:rPr lang="fr-FR" sz="1400" b="1" dirty="0"/>
              <a:t> variant</a:t>
            </a:r>
          </a:p>
          <a:p>
            <a:pPr algn="ctr"/>
            <a:r>
              <a:rPr lang="fr-FR" sz="1400" b="1" dirty="0"/>
              <a:t>Desmosome ++</a:t>
            </a:r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E51E353C-2F7B-6848-B55B-18A1860E2106}"/>
              </a:ext>
            </a:extLst>
          </p:cNvPr>
          <p:cNvSpPr/>
          <p:nvPr/>
        </p:nvSpPr>
        <p:spPr>
          <a:xfrm>
            <a:off x="1597744" y="1580337"/>
            <a:ext cx="288031" cy="486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EEA18A-AA11-B741-9D85-818B2D1FAB7C}"/>
              </a:ext>
            </a:extLst>
          </p:cNvPr>
          <p:cNvSpPr txBox="1"/>
          <p:nvPr/>
        </p:nvSpPr>
        <p:spPr>
          <a:xfrm>
            <a:off x="1210316" y="2057577"/>
            <a:ext cx="1252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/>
              <a:t>Fibrofatty</a:t>
            </a:r>
            <a:r>
              <a:rPr lang="fr-FR" sz="1400" b="1" dirty="0"/>
              <a:t> </a:t>
            </a:r>
            <a:r>
              <a:rPr lang="fr-FR" sz="1400" b="1" dirty="0" err="1"/>
              <a:t>scar</a:t>
            </a:r>
            <a:endParaRPr lang="fr-FR" sz="1400" b="1" dirty="0"/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03D90A1B-18B8-E64B-8C9A-6925AB946C7E}"/>
              </a:ext>
            </a:extLst>
          </p:cNvPr>
          <p:cNvSpPr/>
          <p:nvPr/>
        </p:nvSpPr>
        <p:spPr>
          <a:xfrm rot="2749266">
            <a:off x="1210316" y="3751364"/>
            <a:ext cx="288031" cy="486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E7561BBB-C563-A142-9712-A574FC7CBEB0}"/>
              </a:ext>
            </a:extLst>
          </p:cNvPr>
          <p:cNvSpPr/>
          <p:nvPr/>
        </p:nvSpPr>
        <p:spPr>
          <a:xfrm rot="19618103">
            <a:off x="1995193" y="3761022"/>
            <a:ext cx="288031" cy="486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F01CAE7-BA5E-5C41-A96C-30930292668F}"/>
              </a:ext>
            </a:extLst>
          </p:cNvPr>
          <p:cNvSpPr txBox="1"/>
          <p:nvPr/>
        </p:nvSpPr>
        <p:spPr>
          <a:xfrm>
            <a:off x="323528" y="4287046"/>
            <a:ext cx="115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/>
              <a:t>Reentrant</a:t>
            </a:r>
            <a:r>
              <a:rPr lang="fr-FR" sz="1400" b="1" dirty="0"/>
              <a:t> VT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11A0F5F-D18C-3B4F-95EB-5BEF7A117C3B}"/>
              </a:ext>
            </a:extLst>
          </p:cNvPr>
          <p:cNvSpPr txBox="1"/>
          <p:nvPr/>
        </p:nvSpPr>
        <p:spPr>
          <a:xfrm>
            <a:off x="1589505" y="4275710"/>
            <a:ext cx="1418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Ventricular</a:t>
            </a:r>
            <a:r>
              <a:rPr lang="fr-FR" sz="1400" b="1" dirty="0"/>
              <a:t> </a:t>
            </a:r>
            <a:r>
              <a:rPr lang="fr-FR" sz="1400" b="1" dirty="0" err="1"/>
              <a:t>dysfunction</a:t>
            </a:r>
            <a:endParaRPr lang="fr-FR" sz="14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C7F2188-D43E-9C41-BC1C-528C15728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434" y="1430268"/>
            <a:ext cx="787003" cy="787003"/>
          </a:xfrm>
          <a:prstGeom prst="rect">
            <a:avLst/>
          </a:prstGeom>
        </p:spPr>
      </p:pic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36F5013B-4A0C-904E-BAE7-66F41D739730}"/>
              </a:ext>
            </a:extLst>
          </p:cNvPr>
          <p:cNvSpPr/>
          <p:nvPr/>
        </p:nvSpPr>
        <p:spPr>
          <a:xfrm rot="16200000">
            <a:off x="3581729" y="1481569"/>
            <a:ext cx="288031" cy="6843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18440EF-DBCF-F041-A045-10AA5944236C}"/>
              </a:ext>
            </a:extLst>
          </p:cNvPr>
          <p:cNvSpPr txBox="1"/>
          <p:nvPr/>
        </p:nvSpPr>
        <p:spPr>
          <a:xfrm>
            <a:off x="4355976" y="1033164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1. </a:t>
            </a:r>
            <a:r>
              <a:rPr lang="fr-FR" b="1" dirty="0" err="1"/>
              <a:t>Apoptosis</a:t>
            </a:r>
            <a:endParaRPr lang="fr-FR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3D548E-BF13-AD44-95EE-000FBB38AED8}"/>
              </a:ext>
            </a:extLst>
          </p:cNvPr>
          <p:cNvSpPr txBox="1"/>
          <p:nvPr/>
        </p:nvSpPr>
        <p:spPr>
          <a:xfrm>
            <a:off x="4355975" y="2387084"/>
            <a:ext cx="17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2. Inflammation</a:t>
            </a:r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25D7D743-E1A7-C640-9235-6B23C7B70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9" y="2413017"/>
            <a:ext cx="1545592" cy="11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0">
            <a:extLst>
              <a:ext uri="{FF2B5EF4-FFF2-40B4-BE49-F238E27FC236}">
                <a16:creationId xmlns:a16="http://schemas.microsoft.com/office/drawing/2014/main" id="{51FC53D8-BDC2-A040-A5F8-C7211642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931" y="2643758"/>
            <a:ext cx="14420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x-none" sz="1600" dirty="0">
                <a:latin typeface="Calibri" charset="0"/>
              </a:rPr>
              <a:t>Inflammatory infiltrates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96392E2-ECAC-5F43-A112-124501C1E606}"/>
              </a:ext>
            </a:extLst>
          </p:cNvPr>
          <p:cNvSpPr txBox="1"/>
          <p:nvPr/>
        </p:nvSpPr>
        <p:spPr>
          <a:xfrm>
            <a:off x="4378904" y="3786594"/>
            <a:ext cx="29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3. </a:t>
            </a:r>
            <a:r>
              <a:rPr lang="fr-FR" b="1" dirty="0" err="1"/>
              <a:t>Adipogenesis</a:t>
            </a:r>
            <a:r>
              <a:rPr lang="fr-FR" b="1" dirty="0"/>
              <a:t>/</a:t>
            </a:r>
            <a:r>
              <a:rPr lang="fr-FR" b="1" dirty="0" err="1"/>
              <a:t>fibrogenesis</a:t>
            </a:r>
            <a:endParaRPr lang="fr-FR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3158EE4-BAF5-E14D-B9D7-F27A7C50B71F}"/>
              </a:ext>
            </a:extLst>
          </p:cNvPr>
          <p:cNvSpPr txBox="1"/>
          <p:nvPr/>
        </p:nvSpPr>
        <p:spPr>
          <a:xfrm>
            <a:off x="4378904" y="4511762"/>
            <a:ext cx="252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4. Electrical Remodelling</a:t>
            </a:r>
          </a:p>
        </p:txBody>
      </p:sp>
    </p:spTree>
    <p:extLst>
      <p:ext uri="{BB962C8B-B14F-4D97-AF65-F5344CB8AC3E}">
        <p14:creationId xmlns:p14="http://schemas.microsoft.com/office/powerpoint/2010/main" val="16768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467544" y="89507"/>
            <a:ext cx="9361040" cy="440211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Exercise</a:t>
            </a:r>
            <a:r>
              <a:rPr lang="fr-FR" dirty="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 and ARVC : animal and </a:t>
            </a:r>
            <a:r>
              <a:rPr lang="fr-FR" i="1" dirty="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in vitro </a:t>
            </a:r>
            <a:r>
              <a:rPr lang="fr-FR" dirty="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data</a:t>
            </a:r>
          </a:p>
        </p:txBody>
      </p:sp>
      <p:pic>
        <p:nvPicPr>
          <p:cNvPr id="35845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013996"/>
            <a:ext cx="5033540" cy="261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ZoneTexte 5"/>
          <p:cNvSpPr txBox="1">
            <a:spLocks noChangeArrowheads="1"/>
          </p:cNvSpPr>
          <p:nvPr/>
        </p:nvSpPr>
        <p:spPr bwMode="auto">
          <a:xfrm>
            <a:off x="3676783" y="3625637"/>
            <a:ext cx="14542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latin typeface="Calibri" pitchFamily="-103" charset="0"/>
              </a:rPr>
              <a:t>Cruz </a:t>
            </a:r>
            <a:r>
              <a:rPr lang="fr-FR" sz="1100" i="1" dirty="0">
                <a:latin typeface="Calibri" pitchFamily="-103" charset="0"/>
              </a:rPr>
              <a:t>et al</a:t>
            </a:r>
            <a:r>
              <a:rPr lang="fr-FR" sz="1100" dirty="0">
                <a:latin typeface="Calibri" pitchFamily="-103" charset="0"/>
              </a:rPr>
              <a:t>, PNAS, 2015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9542"/>
            <a:ext cx="3509991" cy="383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61688" y="4812850"/>
            <a:ext cx="2539775" cy="256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05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rPr>
              <a:t>Vite</a:t>
            </a:r>
            <a:r>
              <a:rPr lang="en-GB" sz="105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rPr>
              <a:t> A, Gandjbakhch E </a:t>
            </a:r>
            <a:r>
              <a:rPr lang="en-GB" sz="105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rPr>
              <a:t>et al, </a:t>
            </a:r>
            <a:r>
              <a:rPr lang="en-GB" sz="105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rPr>
              <a:t>Europace 2019</a:t>
            </a:r>
          </a:p>
        </p:txBody>
      </p:sp>
    </p:spTree>
    <p:extLst>
      <p:ext uri="{BB962C8B-B14F-4D97-AF65-F5344CB8AC3E}">
        <p14:creationId xmlns:p14="http://schemas.microsoft.com/office/powerpoint/2010/main" val="351776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 and ARVC</a:t>
            </a: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1200" y="589642"/>
            <a:ext cx="3242527" cy="435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3347864" y="4927866"/>
            <a:ext cx="152477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50" dirty="0" err="1"/>
              <a:t>Corrado</a:t>
            </a:r>
            <a:r>
              <a:rPr lang="fr-FR" sz="1050" dirty="0"/>
              <a:t> </a:t>
            </a:r>
            <a:r>
              <a:rPr lang="fr-FR" sz="1050" i="1" dirty="0"/>
              <a:t>et al.</a:t>
            </a:r>
            <a:r>
              <a:rPr lang="fr-FR" sz="1050" dirty="0"/>
              <a:t>, EHJ, 2015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BF8044-96B6-064D-A3F6-0C629DE09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268957"/>
            <a:ext cx="3412027" cy="295853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CE81806A-EC9E-F942-BE38-18DF40E0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471" y="4659982"/>
            <a:ext cx="310052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50" dirty="0"/>
              <a:t>Prior and La </a:t>
            </a:r>
            <a:r>
              <a:rPr lang="fr-FR" sz="1050" dirty="0" err="1"/>
              <a:t>Gerche</a:t>
            </a:r>
            <a:r>
              <a:rPr lang="fr-FR" sz="1050" dirty="0"/>
              <a:t>  </a:t>
            </a:r>
            <a:r>
              <a:rPr lang="fr-FR" sz="1050" i="1" dirty="0"/>
              <a:t>et al.</a:t>
            </a:r>
            <a:r>
              <a:rPr lang="fr-FR" sz="1050" dirty="0"/>
              <a:t>, Heart, Lung and </a:t>
            </a:r>
            <a:r>
              <a:rPr lang="fr-FR" sz="1050" dirty="0" err="1"/>
              <a:t>Circ</a:t>
            </a:r>
            <a:r>
              <a:rPr lang="fr-FR" sz="1050" dirty="0"/>
              <a:t>, 2020</a:t>
            </a:r>
            <a:br>
              <a:rPr lang="fr-FR" sz="1050" dirty="0"/>
            </a:br>
            <a:r>
              <a:rPr lang="fr-FR" sz="1050" dirty="0"/>
              <a:t>La </a:t>
            </a:r>
            <a:r>
              <a:rPr lang="fr-FR" sz="1050" dirty="0" err="1"/>
              <a:t>Gerche</a:t>
            </a:r>
            <a:r>
              <a:rPr lang="fr-FR" sz="1050" dirty="0"/>
              <a:t> </a:t>
            </a:r>
            <a:r>
              <a:rPr lang="fr-FR" sz="1050" i="1" dirty="0"/>
              <a:t>et al</a:t>
            </a:r>
            <a:r>
              <a:rPr lang="fr-FR" sz="1050" dirty="0"/>
              <a:t>, Med </a:t>
            </a:r>
            <a:r>
              <a:rPr lang="fr-FR" sz="1050" dirty="0" err="1"/>
              <a:t>Sci</a:t>
            </a:r>
            <a:r>
              <a:rPr lang="fr-FR" sz="1050" dirty="0"/>
              <a:t> Sports Exerc2011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C302FF-79B0-2848-837F-FE8534306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86" y="774776"/>
            <a:ext cx="2108714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76D93-424E-A849-AE0A-42FD0CFA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Fibrogenesis</a:t>
            </a:r>
            <a:r>
              <a:rPr lang="fr-FR" dirty="0"/>
              <a:t>/</a:t>
            </a:r>
            <a:r>
              <a:rPr lang="fr-FR" dirty="0" err="1"/>
              <a:t>adipogenesis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052D76-4D9E-0149-BA1C-88DEF256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9622"/>
            <a:ext cx="4896544" cy="27209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8DB9BD-6F79-5841-9441-4ADF62227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55" y="4833889"/>
            <a:ext cx="201850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050" dirty="0" err="1"/>
              <a:t>Lorenzon</a:t>
            </a:r>
            <a:r>
              <a:rPr lang="fr-FR" sz="1050" dirty="0"/>
              <a:t> </a:t>
            </a:r>
            <a:r>
              <a:rPr lang="fr-FR" sz="1050" i="1" dirty="0"/>
              <a:t>et al.</a:t>
            </a:r>
            <a:r>
              <a:rPr lang="fr-FR" sz="1050" dirty="0"/>
              <a:t>, </a:t>
            </a:r>
            <a:r>
              <a:rPr lang="fr-FR" sz="1050" dirty="0" err="1"/>
              <a:t>Oncotarget</a:t>
            </a:r>
            <a:r>
              <a:rPr lang="fr-FR" sz="1050" dirty="0"/>
              <a:t>, 2017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32A7526-8B11-3C42-A7BA-3CADA728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443544"/>
            <a:ext cx="3026272" cy="352416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EF9D87F-E370-074E-8045-1A6BEA353499}"/>
              </a:ext>
            </a:extLst>
          </p:cNvPr>
          <p:cNvSpPr txBox="1"/>
          <p:nvPr/>
        </p:nvSpPr>
        <p:spPr>
          <a:xfrm>
            <a:off x="1116961" y="924083"/>
            <a:ext cx="27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Wnt</a:t>
            </a:r>
            <a:r>
              <a:rPr lang="fr-FR" b="1" dirty="0">
                <a:solidFill>
                  <a:srgbClr val="FF0000"/>
                </a:solidFill>
              </a:rPr>
              <a:t>/beta </a:t>
            </a:r>
            <a:r>
              <a:rPr lang="fr-FR" b="1" dirty="0" err="1">
                <a:solidFill>
                  <a:srgbClr val="FF0000"/>
                </a:solidFill>
              </a:rPr>
              <a:t>catenin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pathway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E1D33D9-8C7B-3C4F-BA07-EFD5842A5205}"/>
              </a:ext>
            </a:extLst>
          </p:cNvPr>
          <p:cNvSpPr txBox="1"/>
          <p:nvPr/>
        </p:nvSpPr>
        <p:spPr>
          <a:xfrm>
            <a:off x="5220072" y="924083"/>
            <a:ext cx="370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Epicardial </a:t>
            </a:r>
            <a:r>
              <a:rPr lang="fr-FR" b="1" dirty="0" err="1">
                <a:solidFill>
                  <a:srgbClr val="FF0000"/>
                </a:solidFill>
              </a:rPr>
              <a:t>progenitors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differentiation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0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10499-C3A7-F940-BEAD-302BF0C4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Electrical molecular remodeling</a:t>
            </a:r>
          </a:p>
        </p:txBody>
      </p:sp>
      <p:grpSp>
        <p:nvGrpSpPr>
          <p:cNvPr id="4" name="Grouper 11">
            <a:extLst>
              <a:ext uri="{FF2B5EF4-FFF2-40B4-BE49-F238E27FC236}">
                <a16:creationId xmlns:a16="http://schemas.microsoft.com/office/drawing/2014/main" id="{0725BBFA-7617-DE4B-8235-20DE9D0C3B23}"/>
              </a:ext>
            </a:extLst>
          </p:cNvPr>
          <p:cNvGrpSpPr>
            <a:grpSpLocks/>
          </p:cNvGrpSpPr>
          <p:nvPr/>
        </p:nvGrpSpPr>
        <p:grpSpPr bwMode="auto">
          <a:xfrm>
            <a:off x="905957" y="1100248"/>
            <a:ext cx="2943363" cy="1675299"/>
            <a:chOff x="369823" y="4340225"/>
            <a:chExt cx="3751327" cy="2272252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E413CC2-7AAD-3743-836A-311E3500D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04" b="7962"/>
            <a:stretch>
              <a:fillRect/>
            </a:stretch>
          </p:blipFill>
          <p:spPr bwMode="auto">
            <a:xfrm>
              <a:off x="2271713" y="4340225"/>
              <a:ext cx="1849437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3F2BD882-2486-A14B-808E-9916FBD7CB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264" y="4441825"/>
              <a:ext cx="619447" cy="34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+mn-ea"/>
                </a:rPr>
                <a:t>ARVC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E22F4E15-E79A-E74A-9BEA-CC7A5925EA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2273" y="6236776"/>
              <a:ext cx="1243554" cy="37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+mn-ea"/>
                </a:rPr>
                <a:t>Connexin 43</a:t>
              </a: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C06B61BE-78EE-8449-9C2B-919DE76B1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56"/>
            <a:stretch>
              <a:fillRect/>
            </a:stretch>
          </p:blipFill>
          <p:spPr bwMode="auto">
            <a:xfrm>
              <a:off x="369823" y="4380706"/>
              <a:ext cx="1849437" cy="186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CC0BC7D3-9067-974D-B6BA-319593D86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933" y="4433887"/>
              <a:ext cx="776762" cy="354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+mn-ea"/>
                </a:rPr>
                <a:t>Control</a:t>
              </a:r>
            </a:p>
          </p:txBody>
        </p:sp>
      </p:grpSp>
      <p:sp>
        <p:nvSpPr>
          <p:cNvPr id="10" name="Rectangle 7">
            <a:extLst>
              <a:ext uri="{FF2B5EF4-FFF2-40B4-BE49-F238E27FC236}">
                <a16:creationId xmlns:a16="http://schemas.microsoft.com/office/drawing/2014/main" id="{E224CB82-91C3-D24D-A3FB-EE6630BC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89" y="2849052"/>
            <a:ext cx="38687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fr-FR" altLang="x-none" sz="1100" dirty="0">
                <a:latin typeface="Calibri" charset="0"/>
              </a:rPr>
              <a:t>Oxford </a:t>
            </a:r>
            <a:r>
              <a:rPr lang="fr-FR" altLang="x-none" sz="1100" i="1" dirty="0">
                <a:latin typeface="Calibri" charset="0"/>
              </a:rPr>
              <a:t>et al., </a:t>
            </a:r>
            <a:r>
              <a:rPr lang="fr-FR" altLang="x-none" sz="1100" dirty="0" err="1">
                <a:latin typeface="Calibri" charset="0"/>
              </a:rPr>
              <a:t>Circ</a:t>
            </a:r>
            <a:r>
              <a:rPr lang="fr-FR" altLang="x-none" sz="1100" dirty="0">
                <a:latin typeface="Calibri" charset="0"/>
              </a:rPr>
              <a:t> </a:t>
            </a:r>
            <a:r>
              <a:rPr lang="fr-FR" altLang="x-none" sz="1100" dirty="0" err="1">
                <a:latin typeface="Calibri" charset="0"/>
              </a:rPr>
              <a:t>Res</a:t>
            </a:r>
            <a:r>
              <a:rPr lang="fr-FR" altLang="x-none" sz="1100" dirty="0">
                <a:latin typeface="Calibri" charset="0"/>
              </a:rPr>
              <a:t>, 2007</a:t>
            </a:r>
          </a:p>
          <a:p>
            <a:pPr algn="r" eaLnBrk="1" hangingPunct="1"/>
            <a:r>
              <a:rPr lang="fr-FR" altLang="x-none" sz="1100" dirty="0" err="1">
                <a:latin typeface="Calibri" charset="0"/>
              </a:rPr>
              <a:t>Fidler</a:t>
            </a:r>
            <a:r>
              <a:rPr lang="fr-FR" altLang="x-none" sz="1100" dirty="0">
                <a:latin typeface="Calibri" charset="0"/>
              </a:rPr>
              <a:t> </a:t>
            </a:r>
            <a:r>
              <a:rPr lang="fr-FR" altLang="x-none" sz="1100" i="1" dirty="0">
                <a:latin typeface="Calibri" charset="0"/>
              </a:rPr>
              <a:t>et al. </a:t>
            </a:r>
            <a:r>
              <a:rPr lang="fr-FR" altLang="x-none" sz="1100" dirty="0">
                <a:latin typeface="Calibri" charset="0"/>
              </a:rPr>
              <a:t>J </a:t>
            </a:r>
            <a:r>
              <a:rPr lang="fr-FR" altLang="x-none" sz="1100" dirty="0" err="1">
                <a:latin typeface="Calibri" charset="0"/>
              </a:rPr>
              <a:t>Cell</a:t>
            </a:r>
            <a:r>
              <a:rPr lang="fr-FR" altLang="x-none" sz="1100" dirty="0">
                <a:latin typeface="Calibri" charset="0"/>
              </a:rPr>
              <a:t> Mol Med, 2008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8FF698CB-8AD5-5349-B864-C4D06A7E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4"/>
          <a:stretch>
            <a:fillRect/>
          </a:stretch>
        </p:blipFill>
        <p:spPr bwMode="auto">
          <a:xfrm>
            <a:off x="5025225" y="1616645"/>
            <a:ext cx="2794052" cy="14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3">
            <a:extLst>
              <a:ext uri="{FF2B5EF4-FFF2-40B4-BE49-F238E27FC236}">
                <a16:creationId xmlns:a16="http://schemas.microsoft.com/office/drawing/2014/main" id="{A5000CD0-E8FE-EC40-B580-5269DF37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33" y="722675"/>
            <a:ext cx="3678236" cy="7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lnSpc>
                <a:spcPct val="97000"/>
              </a:lnSpc>
              <a:buClr>
                <a:srgbClr val="000000"/>
              </a:buClr>
              <a:buSzPct val="100000"/>
            </a:pPr>
            <a:r>
              <a:rPr lang="en-GB" altLang="x-none" sz="1600" b="1" dirty="0">
                <a:latin typeface="Sans Serif" charset="0"/>
              </a:rPr>
              <a:t>Voltage clamp data from adult cardiomyocytes after PKP2 knockdown (KD)</a:t>
            </a:r>
          </a:p>
        </p:txBody>
      </p:sp>
      <p:sp>
        <p:nvSpPr>
          <p:cNvPr id="13" name="Text Box 26">
            <a:extLst>
              <a:ext uri="{FF2B5EF4-FFF2-40B4-BE49-F238E27FC236}">
                <a16:creationId xmlns:a16="http://schemas.microsoft.com/office/drawing/2014/main" id="{B48F2D6B-1E8A-144F-A491-1A4CB6E4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251" y="4691087"/>
            <a:ext cx="3200400" cy="3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lnSpc>
                <a:spcPct val="97000"/>
              </a:lnSpc>
              <a:buClr>
                <a:srgbClr val="000000"/>
              </a:buClr>
              <a:buSzPct val="100000"/>
            </a:pPr>
            <a:r>
              <a:rPr lang="en-GB" altLang="x-none" sz="1200" dirty="0">
                <a:latin typeface="Sans Serif" charset="0"/>
              </a:rPr>
              <a:t>Sato, P. Y. </a:t>
            </a:r>
            <a:r>
              <a:rPr lang="en-GB" altLang="x-none" sz="1200" i="1" dirty="0">
                <a:latin typeface="Sans Serif" charset="0"/>
              </a:rPr>
              <a:t>et al. </a:t>
            </a:r>
            <a:r>
              <a:rPr lang="en-GB" altLang="x-none" sz="1200" dirty="0" err="1">
                <a:latin typeface="Sans Serif" charset="0"/>
              </a:rPr>
              <a:t>Circ</a:t>
            </a:r>
            <a:r>
              <a:rPr lang="en-GB" altLang="x-none" sz="1200" dirty="0">
                <a:latin typeface="Sans Serif" charset="0"/>
              </a:rPr>
              <a:t> Res 2009;105:523-526</a:t>
            </a:r>
          </a:p>
          <a:p>
            <a:pPr>
              <a:lnSpc>
                <a:spcPct val="97000"/>
              </a:lnSpc>
              <a:buClr>
                <a:srgbClr val="000000"/>
              </a:buClr>
              <a:buSzPct val="100000"/>
            </a:pPr>
            <a:r>
              <a:rPr lang="en-GB" altLang="x-none" sz="1200" dirty="0">
                <a:latin typeface="Sans Serif" charset="0"/>
              </a:rPr>
              <a:t>Deo </a:t>
            </a:r>
            <a:r>
              <a:rPr lang="en-GB" altLang="x-none" sz="1200" i="1" dirty="0">
                <a:latin typeface="Sans Serif" charset="0"/>
              </a:rPr>
              <a:t>et al., </a:t>
            </a:r>
            <a:r>
              <a:rPr lang="en-GB" altLang="x-none" sz="1200" dirty="0">
                <a:latin typeface="Sans Serif" charset="0"/>
              </a:rPr>
              <a:t>Heart Rhythm, 2011</a:t>
            </a:r>
          </a:p>
        </p:txBody>
      </p:sp>
      <p:pic>
        <p:nvPicPr>
          <p:cNvPr id="15" name="Image 12">
            <a:extLst>
              <a:ext uri="{FF2B5EF4-FFF2-40B4-BE49-F238E27FC236}">
                <a16:creationId xmlns:a16="http://schemas.microsoft.com/office/drawing/2014/main" id="{CC70F7DA-1667-184E-9881-DFA238BA0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0"/>
          <a:stretch>
            <a:fillRect/>
          </a:stretch>
        </p:blipFill>
        <p:spPr bwMode="auto">
          <a:xfrm>
            <a:off x="672624" y="3377767"/>
            <a:ext cx="3312368" cy="13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4">
            <a:extLst>
              <a:ext uri="{FF2B5EF4-FFF2-40B4-BE49-F238E27FC236}">
                <a16:creationId xmlns:a16="http://schemas.microsoft.com/office/drawing/2014/main" id="{80C5FFF1-5625-9B45-82D1-128B58D81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1"/>
          <a:stretch>
            <a:fillRect/>
          </a:stretch>
        </p:blipFill>
        <p:spPr bwMode="auto">
          <a:xfrm>
            <a:off x="4881782" y="3226692"/>
            <a:ext cx="3383792" cy="14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2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3E594-A547-4047-9633-58536023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Role</a:t>
            </a:r>
            <a:r>
              <a:rPr lang="fr-FR" dirty="0"/>
              <a:t> of inflammation?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904425-B6F9-BC49-A5D0-E8D8B634C4F2}"/>
              </a:ext>
            </a:extLst>
          </p:cNvPr>
          <p:cNvSpPr txBox="1"/>
          <p:nvPr/>
        </p:nvSpPr>
        <p:spPr>
          <a:xfrm>
            <a:off x="543142" y="1009107"/>
            <a:ext cx="3528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fr-FR" altLang="x-none" sz="1800" dirty="0"/>
              <a:t>25 </a:t>
            </a:r>
            <a:r>
              <a:rPr lang="fr-FR" altLang="x-none" sz="1800" dirty="0" err="1"/>
              <a:t>yo</a:t>
            </a:r>
            <a:r>
              <a:rPr lang="fr-FR" altLang="x-none" sz="1800" dirty="0"/>
              <a:t> </a:t>
            </a:r>
            <a:r>
              <a:rPr lang="fr-FR" altLang="x-none" sz="1800" dirty="0" err="1"/>
              <a:t>women</a:t>
            </a:r>
            <a:endParaRPr lang="fr-FR" altLang="x-none" sz="1800" dirty="0"/>
          </a:p>
          <a:p>
            <a:pPr eaLnBrk="1" hangingPunct="1"/>
            <a:r>
              <a:rPr lang="fr-FR" altLang="x-none" sz="1800" dirty="0" err="1"/>
              <a:t>Several</a:t>
            </a:r>
            <a:r>
              <a:rPr lang="fr-FR" altLang="x-none" sz="1800" dirty="0"/>
              <a:t> « </a:t>
            </a:r>
            <a:r>
              <a:rPr lang="fr-FR" altLang="x-none" sz="1800" dirty="0" err="1"/>
              <a:t>myocarditis</a:t>
            </a:r>
            <a:r>
              <a:rPr lang="fr-FR" altLang="x-none" sz="1800" dirty="0"/>
              <a:t> » </a:t>
            </a:r>
            <a:r>
              <a:rPr lang="fr-FR" altLang="x-none" sz="1800" dirty="0" err="1"/>
              <a:t>episodes</a:t>
            </a:r>
            <a:endParaRPr lang="fr-FR" altLang="x-none" sz="1800" dirty="0"/>
          </a:p>
          <a:p>
            <a:pPr eaLnBrk="1" hangingPunct="1"/>
            <a:r>
              <a:rPr lang="fr-FR" altLang="x-none" sz="1800" dirty="0"/>
              <a:t>DSP mutation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820815-AB79-8847-B71F-DDF53DE30652}"/>
              </a:ext>
            </a:extLst>
          </p:cNvPr>
          <p:cNvSpPr txBox="1"/>
          <p:nvPr/>
        </p:nvSpPr>
        <p:spPr>
          <a:xfrm>
            <a:off x="4517515" y="756549"/>
            <a:ext cx="440662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x-none" sz="1600" dirty="0"/>
              <a:t>Case </a:t>
            </a:r>
            <a:r>
              <a:rPr lang="fr-FR" altLang="x-none" sz="1600" dirty="0" err="1"/>
              <a:t>series</a:t>
            </a:r>
            <a:r>
              <a:rPr lang="fr-FR" altLang="x-none" sz="1600" dirty="0"/>
              <a:t> of 16 patients </a:t>
            </a:r>
            <a:r>
              <a:rPr lang="fr-FR" altLang="x-none" sz="1600" dirty="0" err="1"/>
              <a:t>with</a:t>
            </a:r>
            <a:r>
              <a:rPr lang="fr-FR" altLang="x-none" sz="1600" dirty="0"/>
              <a:t> acute </a:t>
            </a:r>
            <a:r>
              <a:rPr lang="fr-FR" altLang="x-none" sz="1600" dirty="0" err="1"/>
              <a:t>myocarditis</a:t>
            </a:r>
            <a:r>
              <a:rPr lang="fr-FR" altLang="x-none" sz="1600" dirty="0"/>
              <a:t> </a:t>
            </a:r>
            <a:r>
              <a:rPr lang="fr-FR" altLang="x-none" sz="1600" dirty="0" err="1"/>
              <a:t>associated</a:t>
            </a:r>
            <a:r>
              <a:rPr lang="fr-FR" altLang="x-none" sz="1600" dirty="0"/>
              <a:t> </a:t>
            </a:r>
            <a:r>
              <a:rPr lang="fr-FR" altLang="x-none" sz="1600" dirty="0" err="1"/>
              <a:t>with</a:t>
            </a:r>
            <a:r>
              <a:rPr lang="fr-FR" altLang="x-none" sz="1600" dirty="0"/>
              <a:t> VA or RV </a:t>
            </a:r>
            <a:r>
              <a:rPr lang="fr-FR" altLang="x-none" sz="1600" dirty="0" err="1"/>
              <a:t>abnormalities</a:t>
            </a:r>
            <a:r>
              <a:rPr lang="fr-FR" altLang="x-none" sz="1600" dirty="0"/>
              <a:t> </a:t>
            </a:r>
            <a:r>
              <a:rPr lang="fr-FR" altLang="x-none" sz="1600" dirty="0">
                <a:sym typeface="Wingdings" pitchFamily="2" charset="2"/>
              </a:rPr>
              <a:t> </a:t>
            </a:r>
            <a:r>
              <a:rPr lang="fr-FR" altLang="x-none" sz="1600" dirty="0" err="1">
                <a:solidFill>
                  <a:srgbClr val="FF0000"/>
                </a:solidFill>
                <a:sym typeface="Wingdings" pitchFamily="2" charset="2"/>
              </a:rPr>
              <a:t>pathogenic</a:t>
            </a:r>
            <a:r>
              <a:rPr lang="fr-FR" altLang="x-none" sz="1600" dirty="0">
                <a:solidFill>
                  <a:srgbClr val="FF0000"/>
                </a:solidFill>
                <a:sym typeface="Wingdings" pitchFamily="2" charset="2"/>
              </a:rPr>
              <a:t> variant </a:t>
            </a:r>
            <a:r>
              <a:rPr lang="fr-FR" altLang="x-none" sz="1600" dirty="0" err="1">
                <a:solidFill>
                  <a:srgbClr val="FF0000"/>
                </a:solidFill>
                <a:sym typeface="Wingdings" pitchFamily="2" charset="2"/>
              </a:rPr>
              <a:t>found</a:t>
            </a:r>
            <a:r>
              <a:rPr lang="fr-FR" altLang="x-none" sz="1600" dirty="0">
                <a:solidFill>
                  <a:srgbClr val="FF0000"/>
                </a:solidFill>
                <a:sym typeface="Wingdings" pitchFamily="2" charset="2"/>
              </a:rPr>
              <a:t> in 56%</a:t>
            </a:r>
          </a:p>
          <a:p>
            <a:r>
              <a:rPr lang="fr-FR" altLang="x-none" sz="1600" dirty="0">
                <a:sym typeface="Wingdings" pitchFamily="2" charset="2"/>
              </a:rPr>
              <a:t> PKP2 (n=5), </a:t>
            </a:r>
            <a:r>
              <a:rPr lang="fr-FR" sz="1600" i="1" dirty="0"/>
              <a:t>DSP</a:t>
            </a:r>
            <a:r>
              <a:rPr lang="fr-FR" sz="1600" dirty="0"/>
              <a:t>, </a:t>
            </a:r>
            <a:r>
              <a:rPr lang="fr-FR" sz="1600" i="1" dirty="0"/>
              <a:t>DGS2</a:t>
            </a:r>
            <a:r>
              <a:rPr lang="fr-FR" sz="1600" dirty="0"/>
              <a:t>, </a:t>
            </a:r>
            <a:r>
              <a:rPr lang="fr-FR" sz="1600" i="1" dirty="0"/>
              <a:t>DES</a:t>
            </a:r>
            <a:r>
              <a:rPr lang="fr-FR" sz="1600" dirty="0"/>
              <a:t>, </a:t>
            </a:r>
            <a:r>
              <a:rPr lang="fr-FR" sz="1600" i="1" dirty="0"/>
              <a:t>RYR2</a:t>
            </a:r>
            <a:r>
              <a:rPr lang="fr-FR" sz="1600" dirty="0"/>
              <a:t>+ </a:t>
            </a:r>
            <a:r>
              <a:rPr lang="fr-FR" sz="1600" i="1" dirty="0"/>
              <a:t>DTNA</a:t>
            </a:r>
          </a:p>
          <a:p>
            <a:r>
              <a:rPr lang="fr-FR" altLang="x-none" sz="1050" dirty="0"/>
              <a:t>Ader </a:t>
            </a:r>
            <a:r>
              <a:rPr lang="fr-FR" altLang="x-none" sz="1050" i="1" dirty="0"/>
              <a:t>et al. </a:t>
            </a:r>
            <a:r>
              <a:rPr lang="fr-FR" altLang="x-none" sz="1050" dirty="0"/>
              <a:t>Circulation: </a:t>
            </a:r>
            <a:r>
              <a:rPr lang="fr-FR" altLang="x-none" sz="1050" dirty="0" err="1"/>
              <a:t>Genomic</a:t>
            </a:r>
            <a:r>
              <a:rPr lang="fr-FR" altLang="x-none" sz="1050" dirty="0"/>
              <a:t> and </a:t>
            </a:r>
            <a:r>
              <a:rPr lang="fr-FR" altLang="x-none" sz="1050" dirty="0" err="1"/>
              <a:t>Precision</a:t>
            </a:r>
            <a:r>
              <a:rPr lang="fr-FR" altLang="x-none" sz="1050" dirty="0"/>
              <a:t> </a:t>
            </a:r>
            <a:r>
              <a:rPr lang="fr-FR" altLang="x-none" sz="1050" dirty="0" err="1"/>
              <a:t>Medicine</a:t>
            </a:r>
            <a:r>
              <a:rPr lang="fr-FR" altLang="x-none" sz="1050" dirty="0"/>
              <a:t> 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A8B02A-FD80-7942-8CCA-326758FDA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"/>
          <a:stretch/>
        </p:blipFill>
        <p:spPr>
          <a:xfrm>
            <a:off x="4571999" y="2427734"/>
            <a:ext cx="4182143" cy="232158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097E0-567B-7544-B3B1-DD2250A86950}"/>
              </a:ext>
            </a:extLst>
          </p:cNvPr>
          <p:cNvSpPr txBox="1"/>
          <p:nvPr/>
        </p:nvSpPr>
        <p:spPr>
          <a:xfrm>
            <a:off x="4372843" y="483042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altLang="x-none" sz="1100" dirty="0"/>
              <a:t>Piriou </a:t>
            </a:r>
            <a:r>
              <a:rPr lang="fr-FR" altLang="x-none" sz="1100" i="1" dirty="0"/>
              <a:t>et al. </a:t>
            </a:r>
            <a:r>
              <a:rPr lang="fr-FR" altLang="x-none" sz="1100" dirty="0"/>
              <a:t>ESC heart Fail 2020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003495E-4603-6F4A-B328-419764753BF3}"/>
              </a:ext>
            </a:extLst>
          </p:cNvPr>
          <p:cNvSpPr txBox="1"/>
          <p:nvPr/>
        </p:nvSpPr>
        <p:spPr>
          <a:xfrm>
            <a:off x="123709" y="4025679"/>
            <a:ext cx="4249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/>
              <a:t>Among</a:t>
            </a:r>
            <a:r>
              <a:rPr lang="fr-FR" sz="1600" dirty="0"/>
              <a:t> 560 ACM probands and </a:t>
            </a:r>
            <a:r>
              <a:rPr lang="fr-FR" sz="1600" dirty="0" err="1"/>
              <a:t>family</a:t>
            </a:r>
            <a:r>
              <a:rPr lang="fr-FR" sz="1600" dirty="0"/>
              <a:t> </a:t>
            </a:r>
            <a:r>
              <a:rPr lang="fr-FR" sz="1600" dirty="0" err="1"/>
              <a:t>members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FF0000"/>
                </a:solidFill>
              </a:rPr>
              <a:t>23 (4%) </a:t>
            </a:r>
            <a:r>
              <a:rPr lang="fr-FR" sz="1600" dirty="0" err="1">
                <a:solidFill>
                  <a:srgbClr val="FF0000"/>
                </a:solidFill>
              </a:rPr>
              <a:t>presented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with</a:t>
            </a:r>
            <a:r>
              <a:rPr lang="fr-FR" sz="1600" dirty="0">
                <a:solidFill>
                  <a:srgbClr val="FF0000"/>
                </a:solidFill>
              </a:rPr>
              <a:t> a hot phase</a:t>
            </a:r>
            <a:r>
              <a:rPr lang="fr-FR" sz="1600" dirty="0"/>
              <a:t>, </a:t>
            </a:r>
            <a:r>
              <a:rPr lang="fr-FR" sz="1600" dirty="0" err="1"/>
              <a:t>often</a:t>
            </a:r>
            <a:r>
              <a:rPr lang="fr-FR" sz="1600" dirty="0"/>
              <a:t> at a </a:t>
            </a:r>
            <a:r>
              <a:rPr lang="fr-FR" sz="1600" dirty="0" err="1"/>
              <a:t>pediatric</a:t>
            </a:r>
            <a:r>
              <a:rPr lang="fr-FR" sz="1600" dirty="0"/>
              <a:t> </a:t>
            </a:r>
            <a:r>
              <a:rPr lang="fr-FR" sz="1600" dirty="0" err="1"/>
              <a:t>age</a:t>
            </a:r>
            <a:r>
              <a:rPr lang="fr-FR" sz="1600" dirty="0"/>
              <a:t> </a:t>
            </a:r>
          </a:p>
          <a:p>
            <a:r>
              <a:rPr lang="fr-FR" sz="1100" dirty="0" err="1"/>
              <a:t>Bariani</a:t>
            </a:r>
            <a:r>
              <a:rPr lang="fr-FR" sz="1100" dirty="0"/>
              <a:t> </a:t>
            </a:r>
            <a:r>
              <a:rPr lang="fr-FR" sz="1100" i="1" dirty="0"/>
              <a:t>et al. </a:t>
            </a:r>
            <a:r>
              <a:rPr lang="fr-FR" sz="1100" dirty="0"/>
              <a:t>Europace 2021</a:t>
            </a:r>
            <a:endParaRPr lang="fr-FR" sz="1600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063852E-9D1E-CA4B-AAA8-CB1F71CA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1230" y="2053813"/>
            <a:ext cx="1532480" cy="139847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314D38E-0A84-E24A-BC09-B818BAC62B42}"/>
              </a:ext>
            </a:extLst>
          </p:cNvPr>
          <p:cNvSpPr txBox="1"/>
          <p:nvPr/>
        </p:nvSpPr>
        <p:spPr>
          <a:xfrm>
            <a:off x="711141" y="3519290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Hyper T2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A4F133F-67E1-6641-B770-11DA84C7A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71245" y="1960516"/>
            <a:ext cx="1532480" cy="158506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C86FFB-5494-F844-A121-E23846C566F0}"/>
              </a:ext>
            </a:extLst>
          </p:cNvPr>
          <p:cNvSpPr txBox="1"/>
          <p:nvPr/>
        </p:nvSpPr>
        <p:spPr>
          <a:xfrm>
            <a:off x="2146668" y="3519290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Diffuse Epicardial LGE</a:t>
            </a:r>
          </a:p>
        </p:txBody>
      </p:sp>
    </p:spTree>
    <p:extLst>
      <p:ext uri="{BB962C8B-B14F-4D97-AF65-F5344CB8AC3E}">
        <p14:creationId xmlns:p14="http://schemas.microsoft.com/office/powerpoint/2010/main" val="2826459264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Personnalisée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4574</TotalTime>
  <Words>497</Words>
  <Application>Microsoft Macintosh PowerPoint</Application>
  <PresentationFormat>Affichage à l'écran (16:9)</PresentationFormat>
  <Paragraphs>115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Sans Serif</vt:lpstr>
      <vt:lpstr>2_Thème Office</vt:lpstr>
      <vt:lpstr>Cardiomyopathie arythmogène: physiopathologie </vt:lpstr>
      <vt:lpstr>Disclosures</vt:lpstr>
      <vt:lpstr>ARVC is a inherited cardiomyopathy</vt:lpstr>
      <vt:lpstr>Anatomopathological findings</vt:lpstr>
      <vt:lpstr>Exercise and ARVC : animal and in vitro data</vt:lpstr>
      <vt:lpstr>Exercice and ARVC</vt:lpstr>
      <vt:lpstr>Fibrogenesis/adipogenesis</vt:lpstr>
      <vt:lpstr>Electrical molecular remodeling</vt:lpstr>
      <vt:lpstr>Role of inflammation?</vt:lpstr>
      <vt:lpstr>Mechanisms?</vt:lpstr>
      <vt:lpstr>Autoimmunity</vt:lpstr>
      <vt:lpstr>GSK3β and NFkB inhibitors</vt:lpstr>
      <vt:lpstr>NFkB inhibitors and inflammatory response</vt:lpstr>
      <vt:lpstr>Key messages</vt:lpstr>
    </vt:vector>
  </TitlesOfParts>
  <Company>ANAP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Ayden Tajahmady</dc:creator>
  <cp:lastModifiedBy>estelle gandjbakhch</cp:lastModifiedBy>
  <cp:revision>39</cp:revision>
  <dcterms:created xsi:type="dcterms:W3CDTF">2019-09-22T21:02:02Z</dcterms:created>
  <dcterms:modified xsi:type="dcterms:W3CDTF">2022-01-13T20:51:49Z</dcterms:modified>
</cp:coreProperties>
</file>