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86" r:id="rId3"/>
  </p:sldMasterIdLst>
  <p:notesMasterIdLst>
    <p:notesMasterId r:id="rId19"/>
  </p:notesMasterIdLst>
  <p:handoutMasterIdLst>
    <p:handoutMasterId r:id="rId20"/>
  </p:handoutMasterIdLst>
  <p:sldIdLst>
    <p:sldId id="297" r:id="rId4"/>
    <p:sldId id="5276" r:id="rId5"/>
    <p:sldId id="5365" r:id="rId6"/>
    <p:sldId id="5364" r:id="rId7"/>
    <p:sldId id="5367" r:id="rId8"/>
    <p:sldId id="5373" r:id="rId9"/>
    <p:sldId id="5368" r:id="rId10"/>
    <p:sldId id="5323" r:id="rId11"/>
    <p:sldId id="5374" r:id="rId12"/>
    <p:sldId id="5369" r:id="rId13"/>
    <p:sldId id="5370" r:id="rId14"/>
    <p:sldId id="5371" r:id="rId15"/>
    <p:sldId id="5372" r:id="rId16"/>
    <p:sldId id="261" r:id="rId17"/>
    <p:sldId id="5312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8146CB-35B3-4B6C-BD50-5AE864141F9C}">
          <p14:sldIdLst>
            <p14:sldId id="297"/>
            <p14:sldId id="5276"/>
            <p14:sldId id="5365"/>
            <p14:sldId id="5364"/>
            <p14:sldId id="5367"/>
            <p14:sldId id="5373"/>
            <p14:sldId id="5368"/>
            <p14:sldId id="5323"/>
            <p14:sldId id="5374"/>
            <p14:sldId id="5369"/>
            <p14:sldId id="5370"/>
            <p14:sldId id="5371"/>
            <p14:sldId id="5372"/>
            <p14:sldId id="261"/>
            <p14:sldId id="5312"/>
          </p14:sldIdLst>
        </p14:section>
        <p14:section name="Default Section" id="{42A9551D-D673-42DE-9455-EB8BB3E1AC7B}">
          <p14:sldIdLst/>
        </p14:section>
        <p14:section name="Default Section" id="{432A509C-ACC7-4BF6-A54D-26D1E888E00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Guns" initials="DG" lastIdx="54" clrIdx="0">
    <p:extLst>
      <p:ext uri="{19B8F6BF-5375-455C-9EA6-DF929625EA0E}">
        <p15:presenceInfo xmlns:p15="http://schemas.microsoft.com/office/powerpoint/2012/main" userId="3f98c98a79fdfd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8908"/>
    <a:srgbClr val="FCB608"/>
    <a:srgbClr val="000000"/>
    <a:srgbClr val="EE1C25"/>
    <a:srgbClr val="2765B0"/>
    <a:srgbClr val="595959"/>
    <a:srgbClr val="D9D9D9"/>
    <a:srgbClr val="E8EAF2"/>
    <a:srgbClr val="CDD3E4"/>
    <a:srgbClr val="FD2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533" autoAdjust="0"/>
    <p:restoredTop sz="82171" autoAdjust="0"/>
  </p:normalViewPr>
  <p:slideViewPr>
    <p:cSldViewPr>
      <p:cViewPr varScale="1">
        <p:scale>
          <a:sx n="94" d="100"/>
          <a:sy n="94" d="100"/>
        </p:scale>
        <p:origin x="1325" y="67"/>
      </p:cViewPr>
      <p:guideLst>
        <p:guide orient="horz" pos="1620"/>
        <p:guide pos="295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95" d="100"/>
          <a:sy n="95" d="100"/>
        </p:scale>
        <p:origin x="4042" y="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0D974-0561-4F94-B707-428AB29B216A}" type="datetimeFigureOut">
              <a:rPr lang="ko-KR" altLang="en-US" smtClean="0"/>
              <a:t>2021-07-17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FE7E-1921-4EFD-A381-47CA5A5D26F2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666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B810-6FB8-4958-ACEA-EED1FE35CBDF}" type="datetimeFigureOut">
              <a:rPr lang="ko-KR" altLang="en-US" smtClean="0"/>
              <a:t>2021-07-17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2A06-9CFC-4017-A78E-791E0662E31D}" type="slidenum">
              <a:rPr lang="ko-KR" altLang="en-US" smtClean="0"/>
              <a:t>‹N°›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48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774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id="{717B23E1-2B8C-AD4B-BE2A-D728A4BFE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17CB30-21BB-BE4F-B440-0734E64AE9F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7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269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7101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Late</a:t>
            </a:r>
            <a:r>
              <a:rPr lang="fr-FR" dirty="0"/>
              <a:t> </a:t>
            </a:r>
            <a:r>
              <a:rPr lang="fr-FR" dirty="0" err="1"/>
              <a:t>presenters</a:t>
            </a:r>
            <a:endParaRPr lang="fr-FR" dirty="0"/>
          </a:p>
          <a:p>
            <a:r>
              <a:rPr lang="fr-FR" dirty="0" err="1"/>
              <a:t>noprioriIHD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870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5813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id="{717B23E1-2B8C-AD4B-BE2A-D728A4BFE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17CB30-21BB-BE4F-B440-0734E64AE9F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497141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552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644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961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4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288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7341551-4697-41C7-A352-EF7170058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112562F3-7C1E-4A0C-96A9-C0EE72521397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rgbClr val="276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A8FA06E-453B-417C-89FE-A3AC09AA5B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85" y="155268"/>
            <a:ext cx="1251447" cy="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6953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80200"/>
            <a:ext cx="3600400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40" y="1408807"/>
            <a:ext cx="3312368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697A31B-4C32-45F0-9980-3B5F2D551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1A83409A-F47A-4922-AEBE-AE222BBF71BF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rgbClr val="276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9BCFFDE-A8C0-4DBC-A7B4-E3929A060A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85" y="155268"/>
            <a:ext cx="1251447" cy="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33107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939902"/>
            <a:ext cx="2952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39552" y="3723878"/>
            <a:ext cx="8064896" cy="100811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0"/>
            <a:ext cx="8064896" cy="3363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53978B-EF17-4724-BE77-0F1C881689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85" y="155268"/>
            <a:ext cx="1251447" cy="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22317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6461052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5733" y="0"/>
            <a:ext cx="2286000" cy="5143500"/>
          </a:xfrm>
          <a:prstGeom prst="rect">
            <a:avLst/>
          </a:prstGeom>
          <a:solidFill>
            <a:srgbClr val="EE1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5733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89428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8380967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406569"/>
            <a:ext cx="50040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31790"/>
            <a:ext cx="9144000" cy="22117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sng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CA48E-E805-487F-8E51-DF4763A4D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1" y="406569"/>
            <a:ext cx="1251447" cy="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27473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1720" y="0"/>
            <a:ext cx="2286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21ACF0-204A-4C5E-ACAB-A10807D72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11711"/>
            <a:ext cx="1251447" cy="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6139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703784875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rgbClr val="EE1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19872" y="1893198"/>
            <a:ext cx="5724128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139702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15766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902008"/>
            <a:ext cx="467544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rgbClr val="276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A30CFC9-7C94-453B-84F4-478CB7F6FA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85" y="155268"/>
            <a:ext cx="1251447" cy="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38752"/>
      </p:ext>
    </p:extLst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494" y="163681"/>
            <a:ext cx="7344816" cy="57606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latinLnBrk="0">
              <a:buNone/>
              <a:defRPr sz="2200" b="1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A9997E85-1B0A-47BD-A027-80F402C2D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82736"/>
            <a:ext cx="1187624" cy="65754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A70EC-45D7-D14E-BDC2-E4F9F7FB5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494" y="987575"/>
            <a:ext cx="8208962" cy="3528392"/>
          </a:xfrm>
          <a:prstGeom prst="rect">
            <a:avLst/>
          </a:prstGeom>
        </p:spPr>
        <p:txBody>
          <a:bodyPr lIns="0" tIns="0" rIns="0" bIns="0"/>
          <a:lstStyle>
            <a:lvl1pPr marL="266700" indent="-266700" latinLnBrk="0">
              <a:spcBef>
                <a:spcPts val="90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tabLst/>
              <a:defRPr sz="1800">
                <a:solidFill>
                  <a:srgbClr val="595959"/>
                </a:solidFill>
              </a:defRPr>
            </a:lvl1pPr>
            <a:lvl2pPr marL="669925" indent="-268288" latinLnBrk="0">
              <a:buClr>
                <a:schemeClr val="tx1"/>
              </a:buClr>
              <a:tabLst/>
              <a:defRPr sz="1600">
                <a:solidFill>
                  <a:srgbClr val="595959"/>
                </a:solidFill>
              </a:defRPr>
            </a:lvl2pPr>
            <a:lvl3pPr latinLnBrk="0">
              <a:buClr>
                <a:schemeClr val="tx1"/>
              </a:buClr>
              <a:defRPr sz="1400">
                <a:solidFill>
                  <a:srgbClr val="595959"/>
                </a:solidFill>
              </a:defRPr>
            </a:lvl3pPr>
            <a:lvl4pPr latinLnBrk="0">
              <a:buClr>
                <a:schemeClr val="tx1"/>
              </a:buClr>
              <a:defRPr sz="1400">
                <a:solidFill>
                  <a:srgbClr val="595959"/>
                </a:solidFill>
              </a:defRPr>
            </a:lvl4pPr>
            <a:lvl5pPr latinLnBrk="0">
              <a:buClr>
                <a:schemeClr val="tx1"/>
              </a:buClr>
              <a:defRPr sz="14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AF35BC-32BB-684E-8F64-6C88C9D4B4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494" y="4865787"/>
            <a:ext cx="8208000" cy="15388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 latinLnBrk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263517376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49" y="1016969"/>
            <a:ext cx="8381999" cy="35526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1" y="4629150"/>
            <a:ext cx="4114800" cy="400050"/>
          </a:xfrm>
        </p:spPr>
        <p:txBody>
          <a:bodyPr anchor="b"/>
          <a:lstStyle>
            <a:lvl1pPr marL="0" indent="0">
              <a:buNone/>
              <a:defRPr sz="825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48199" y="4629150"/>
            <a:ext cx="4114800" cy="400050"/>
          </a:xfrm>
        </p:spPr>
        <p:txBody>
          <a:bodyPr anchor="b"/>
          <a:lstStyle>
            <a:lvl1pPr marL="0" indent="0" algn="r">
              <a:buNone/>
              <a:defRPr sz="825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528684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A9997E85-1B0A-47BD-A027-80F402C2D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82736"/>
            <a:ext cx="1187624" cy="65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05317"/>
      </p:ext>
    </p:extLst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"/>
          <p:cNvSpPr>
            <a:spLocks noGrp="1"/>
          </p:cNvSpPr>
          <p:nvPr>
            <p:ph type="title"/>
          </p:nvPr>
        </p:nvSpPr>
        <p:spPr>
          <a:xfrm>
            <a:off x="457530" y="205908"/>
            <a:ext cx="8229023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16750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5733" y="0"/>
            <a:ext cx="2286000" cy="5143500"/>
          </a:xfrm>
          <a:prstGeom prst="rect">
            <a:avLst/>
          </a:prstGeom>
          <a:solidFill>
            <a:srgbClr val="EE1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5733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89428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9311609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666372"/>
      </p:ext>
    </p:extLst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2707482"/>
            <a:ext cx="7451725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spcBef>
                <a:spcPct val="20000"/>
              </a:spcBef>
              <a:buFont typeface="Wingdings" pitchFamily="2" charset="2"/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2776" y="2107171"/>
            <a:ext cx="7451725" cy="369332"/>
          </a:xfrm>
        </p:spPr>
        <p:txBody>
          <a:bodyPr wrap="square">
            <a:spAutoFit/>
          </a:bodyPr>
          <a:lstStyle>
            <a:lvl1pPr>
              <a:defRPr sz="2400"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2566988"/>
            <a:ext cx="8532812" cy="2381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39126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12001" y="142368"/>
            <a:ext cx="8281175" cy="323165"/>
          </a:xfrm>
        </p:spPr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11189" y="1032273"/>
            <a:ext cx="8281987" cy="364569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82195631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612776" y="1368281"/>
            <a:ext cx="8280400" cy="33096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</p:spTree>
    <p:extLst>
      <p:ext uri="{BB962C8B-B14F-4D97-AF65-F5344CB8AC3E}">
        <p14:creationId xmlns:p14="http://schemas.microsoft.com/office/powerpoint/2010/main" val="899225912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612774" y="1032579"/>
            <a:ext cx="4032000" cy="36453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22"/>
          </p:nvPr>
        </p:nvSpPr>
        <p:spPr>
          <a:xfrm>
            <a:off x="4860480" y="1032579"/>
            <a:ext cx="4032000" cy="36453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26829288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2915816" y="0"/>
            <a:ext cx="6228184" cy="5143500"/>
          </a:xfrm>
          <a:prstGeom prst="rect">
            <a:avLst/>
          </a:prstGeom>
          <a:solidFill>
            <a:srgbClr val="EE1C2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7013D31-6B1B-457D-A2E1-324A15BA2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2715766"/>
            <a:ext cx="2808312" cy="208848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84997582"/>
      </p:ext>
    </p:extLst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Headline +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22"/>
          </p:nvPr>
        </p:nvSpPr>
        <p:spPr>
          <a:xfrm>
            <a:off x="612774" y="1368900"/>
            <a:ext cx="4032000" cy="3309066"/>
          </a:xfrm>
        </p:spPr>
        <p:txBody>
          <a:bodyPr/>
          <a:lstStyle>
            <a:lvl1pPr marL="257175" marR="0" indent="-257175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None/>
              <a:tabLst>
                <a:tab pos="928688" algn="l"/>
              </a:tabLst>
              <a:defRPr lang="en-US" sz="15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</a:lstStyle>
          <a:p>
            <a:pPr marL="201216" lvl="0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23"/>
          </p:nvPr>
        </p:nvSpPr>
        <p:spPr>
          <a:xfrm>
            <a:off x="4860480" y="1368900"/>
            <a:ext cx="4032000" cy="3309066"/>
          </a:xfrm>
        </p:spPr>
        <p:txBody>
          <a:bodyPr/>
          <a:lstStyle>
            <a:lvl1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12282714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</p:spTree>
    <p:extLst>
      <p:ext uri="{BB962C8B-B14F-4D97-AF65-F5344CB8AC3E}">
        <p14:creationId xmlns:p14="http://schemas.microsoft.com/office/powerpoint/2010/main" val="2997857654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748948181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82970"/>
      </p:ext>
    </p:extLst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12001" y="1032579"/>
            <a:ext cx="8281175" cy="36453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6308417"/>
      </p:ext>
    </p:extLst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612001" y="1368900"/>
            <a:ext cx="8281175" cy="327396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823686778"/>
      </p:ext>
    </p:extLst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5" y="2808000"/>
            <a:ext cx="8280401" cy="1869966"/>
          </a:xfrm>
        </p:spPr>
        <p:txBody>
          <a:bodyPr/>
          <a:lstStyle>
            <a:lvl1pPr marL="201216" marR="0" indent="-201216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 marL="201216" lvl="0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9" y="1032579"/>
            <a:ext cx="8281987" cy="1701403"/>
          </a:xfrm>
        </p:spPr>
        <p:txBody>
          <a:bodyPr/>
          <a:lstStyle>
            <a:lvl1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15371326"/>
      </p:ext>
    </p:extLst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ab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5" y="2808000"/>
            <a:ext cx="8280401" cy="1869966"/>
          </a:xfrm>
        </p:spPr>
        <p:txBody>
          <a:bodyPr/>
          <a:lstStyle>
            <a:lvl1pPr marL="201216" marR="0" indent="-201216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marL="201216" lvl="0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7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9" y="1368900"/>
            <a:ext cx="8281987" cy="1322784"/>
          </a:xfrm>
        </p:spPr>
        <p:txBody>
          <a:bodyPr/>
          <a:lstStyle>
            <a:lvl1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116517681"/>
      </p:ext>
    </p:extLst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/>
          </p:nvPr>
        </p:nvSpPr>
        <p:spPr>
          <a:xfrm>
            <a:off x="612775" y="1032580"/>
            <a:ext cx="8280401" cy="1701449"/>
          </a:xfrm>
        </p:spPr>
        <p:txBody>
          <a:bodyPr/>
          <a:lstStyle>
            <a:lvl1pPr marL="201216" marR="0" indent="-201216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01216" lvl="0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9" y="2808000"/>
            <a:ext cx="8281987" cy="1869966"/>
          </a:xfrm>
        </p:spPr>
        <p:txBody>
          <a:bodyPr/>
          <a:lstStyle>
            <a:lvl1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3422154"/>
      </p:ext>
    </p:extLst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text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6"/>
          </p:nvPr>
        </p:nvSpPr>
        <p:spPr>
          <a:xfrm>
            <a:off x="612775" y="1368900"/>
            <a:ext cx="8280401" cy="1323091"/>
          </a:xfrm>
        </p:spPr>
        <p:txBody>
          <a:bodyPr/>
          <a:lstStyle>
            <a:lvl1pPr marL="201216" marR="0" indent="-201216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01216" lvl="0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611189" y="2808000"/>
            <a:ext cx="8281987" cy="1869966"/>
          </a:xfrm>
        </p:spPr>
        <p:txBody>
          <a:bodyPr/>
          <a:lstStyle>
            <a:lvl1pPr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489517473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03848" y="0"/>
            <a:ext cx="5940152" cy="5143500"/>
          </a:xfrm>
          <a:prstGeom prst="rect">
            <a:avLst/>
          </a:prstGeom>
          <a:solidFill>
            <a:srgbClr val="EE1C2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123478"/>
            <a:ext cx="55446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70273041"/>
      </p:ext>
    </p:extLst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5" y="2808000"/>
            <a:ext cx="8280401" cy="1869966"/>
          </a:xfrm>
        </p:spPr>
        <p:txBody>
          <a:bodyPr/>
          <a:lstStyle>
            <a:lvl1pPr marL="201216" marR="0" indent="-201216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01216" lvl="0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/>
          </p:nvPr>
        </p:nvSpPr>
        <p:spPr>
          <a:xfrm>
            <a:off x="612775" y="1032579"/>
            <a:ext cx="8280401" cy="1702359"/>
          </a:xfrm>
        </p:spPr>
        <p:txBody>
          <a:bodyPr/>
          <a:lstStyle>
            <a:lvl1pPr marL="201216" marR="0" indent="-201216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01216" lvl="0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84523947"/>
      </p:ext>
    </p:extLst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612775" y="2808000"/>
            <a:ext cx="8280401" cy="1869966"/>
          </a:xfrm>
        </p:spPr>
        <p:txBody>
          <a:bodyPr/>
          <a:lstStyle>
            <a:lvl1pPr marL="201216" marR="0" indent="-201216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01216" lvl="0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7"/>
          </p:nvPr>
        </p:nvSpPr>
        <p:spPr>
          <a:xfrm>
            <a:off x="612775" y="1368900"/>
            <a:ext cx="8280401" cy="1322831"/>
          </a:xfrm>
        </p:spPr>
        <p:txBody>
          <a:bodyPr/>
          <a:lstStyle>
            <a:lvl1pPr marL="201216" marR="0" indent="-201216" algn="l" defTabSz="6858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201216" lvl="0" indent="-201216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"/>
              <a:tabLst>
                <a:tab pos="928688" algn="l"/>
              </a:tabLst>
            </a:pPr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12776" y="1032580"/>
            <a:ext cx="8280400" cy="2972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Wingdings" pitchFamily="2" charset="2"/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edit Master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351492627"/>
      </p:ext>
    </p:extLst>
  </p:cSld>
  <p:clrMapOvr>
    <a:masterClrMapping/>
  </p:clrMapOvr>
  <p:transition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257300"/>
            <a:ext cx="4076700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24375" y="1257300"/>
            <a:ext cx="4075200" cy="33156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93236475"/>
      </p:ext>
    </p:extLst>
  </p:cSld>
  <p:clrMapOvr>
    <a:masterClrMapping/>
  </p:clrMapOvr>
  <p:transition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84007013"/>
      </p:ext>
    </p:extLst>
  </p:cSld>
  <p:clrMapOvr>
    <a:masterClrMapping/>
  </p:clrMapOvr>
  <p:transition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257300"/>
            <a:ext cx="4076700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375" y="1257300"/>
            <a:ext cx="4076700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727088"/>
      </p:ext>
    </p:extLst>
  </p:cSld>
  <p:clrMapOvr>
    <a:masterClrMapping/>
  </p:clrMapOvr>
  <p:transition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F22460F-70ED-4FCB-B14D-D45B063C1436}" type="datetimeFigureOut">
              <a:rPr lang="en-CA" smtClean="0"/>
              <a:t>2021-07-17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DE69038-F227-4503-828F-05A0E67D8FEA}" type="slidenum">
              <a:rPr lang="en-CA" smtClean="0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2267416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rgbClr val="276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7421D6D-F3F7-4C4D-9658-51045DCD48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85" y="123478"/>
            <a:ext cx="1251447" cy="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60323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032" y="0"/>
            <a:ext cx="1841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691276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319E5-DBEF-47D0-98E3-7255D73A5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85" y="155268"/>
            <a:ext cx="1251447" cy="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66438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rgbClr val="276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23508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rgbClr val="2765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699792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16016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32240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6735519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3075806"/>
            <a:ext cx="2808312" cy="1368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2765B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36" y="925101"/>
            <a:ext cx="3168352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62184" y="1061419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5334999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6" r:id="rId3"/>
    <p:sldLayoutId id="2147483667" r:id="rId4"/>
    <p:sldLayoutId id="2147483661" r:id="rId5"/>
    <p:sldLayoutId id="2147483660" r:id="rId6"/>
    <p:sldLayoutId id="2147483664" r:id="rId7"/>
    <p:sldLayoutId id="2147483677" r:id="rId8"/>
    <p:sldLayoutId id="2147483678" r:id="rId9"/>
    <p:sldLayoutId id="2147483669" r:id="rId10"/>
    <p:sldLayoutId id="2147483670" r:id="rId11"/>
    <p:sldLayoutId id="2147483679" r:id="rId12"/>
    <p:sldLayoutId id="2147483672" r:id="rId13"/>
    <p:sldLayoutId id="2147483673" r:id="rId14"/>
    <p:sldLayoutId id="2147483674" r:id="rId15"/>
    <p:sldLayoutId id="2147483675" r:id="rId16"/>
    <p:sldLayoutId id="2147483680" r:id="rId17"/>
    <p:sldLayoutId id="2147483656" r:id="rId18"/>
  </p:sldLayoutIdLst>
  <p:transition>
    <p:wip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3" r:id="rId2"/>
    <p:sldLayoutId id="2147483710" r:id="rId3"/>
    <p:sldLayoutId id="2147483713" r:id="rId4"/>
    <p:sldLayoutId id="2147483716" r:id="rId5"/>
    <p:sldLayoutId id="2147483720" r:id="rId6"/>
    <p:sldLayoutId id="2147483743" r:id="rId7"/>
  </p:sldLayoutIdLst>
  <p:transition>
    <p:wip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12001" y="452801"/>
            <a:ext cx="8281175" cy="3231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GB" noProof="0" dirty="0"/>
              <a:t>Click to edit Master title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1189" y="1032355"/>
            <a:ext cx="8281987" cy="3645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Line 38"/>
          <p:cNvSpPr>
            <a:spLocks noChangeShapeType="1"/>
          </p:cNvSpPr>
          <p:nvPr userDrawn="1"/>
        </p:nvSpPr>
        <p:spPr bwMode="auto">
          <a:xfrm flipV="1">
            <a:off x="611188" y="789553"/>
            <a:ext cx="8532812" cy="2381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8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transition>
    <p:wip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bg2"/>
          </a:solidFill>
          <a:latin typeface="Arial" charset="0"/>
        </a:defRPr>
      </a:lvl9pPr>
    </p:titleStyle>
    <p:bodyStyle>
      <a:lvl1pPr marL="201216" indent="-201216" algn="l" rtl="0" eaLnBrk="1" fontAlgn="base" hangingPunct="1">
        <a:spcBef>
          <a:spcPct val="25000"/>
        </a:spcBef>
        <a:spcAft>
          <a:spcPct val="0"/>
        </a:spcAft>
        <a:buClr>
          <a:srgbClr val="3961AC"/>
        </a:buClr>
        <a:buSzPct val="80000"/>
        <a:buFont typeface="Wingdings" panose="05000000000000000000" pitchFamily="2" charset="2"/>
        <a:buChar char=""/>
        <a:tabLst>
          <a:tab pos="928688" algn="l"/>
        </a:tabLst>
        <a:defRPr sz="1500">
          <a:solidFill>
            <a:srgbClr val="595959"/>
          </a:solidFill>
          <a:latin typeface="+mn-lt"/>
          <a:ea typeface="+mn-ea"/>
          <a:cs typeface="+mn-cs"/>
        </a:defRPr>
      </a:lvl1pPr>
      <a:lvl2pPr marL="409575" indent="-207169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"/>
        <a:tabLst>
          <a:tab pos="928688" algn="l"/>
        </a:tabLst>
        <a:defRPr>
          <a:solidFill>
            <a:srgbClr val="595959"/>
          </a:solidFill>
          <a:latin typeface="+mn-lt"/>
        </a:defRPr>
      </a:lvl2pPr>
      <a:lvl3pPr marL="626269" indent="-215504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>
          <a:tab pos="928688" algn="l"/>
        </a:tabLst>
        <a:defRPr sz="1200">
          <a:solidFill>
            <a:srgbClr val="595959"/>
          </a:solidFill>
          <a:latin typeface="+mn-lt"/>
        </a:defRPr>
      </a:lvl3pPr>
      <a:lvl4pPr marL="827485" indent="-20002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928688" algn="l"/>
        </a:tabLst>
        <a:defRPr sz="1200">
          <a:solidFill>
            <a:srgbClr val="595959"/>
          </a:solidFill>
          <a:latin typeface="+mn-lt"/>
        </a:defRPr>
      </a:lvl4pPr>
      <a:lvl5pPr marL="1021556" indent="-214313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tabLst/>
        <a:defRPr sz="1200" baseline="0">
          <a:solidFill>
            <a:srgbClr val="595959"/>
          </a:solidFill>
          <a:latin typeface="+mn-lt"/>
        </a:defRPr>
      </a:lvl5pPr>
      <a:lvl6pPr marL="1949054" indent="-17978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928688" algn="l"/>
        </a:tabLst>
        <a:defRPr sz="1200">
          <a:solidFill>
            <a:schemeClr val="tx1"/>
          </a:solidFill>
          <a:latin typeface="+mn-lt"/>
        </a:defRPr>
      </a:lvl6pPr>
      <a:lvl7pPr marL="2291954" indent="-17978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928688" algn="l"/>
        </a:tabLst>
        <a:defRPr sz="1200">
          <a:solidFill>
            <a:schemeClr val="tx1"/>
          </a:solidFill>
          <a:latin typeface="+mn-lt"/>
        </a:defRPr>
      </a:lvl7pPr>
      <a:lvl8pPr marL="2634854" indent="-17978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928688" algn="l"/>
        </a:tabLst>
        <a:defRPr sz="1200">
          <a:solidFill>
            <a:schemeClr val="tx1"/>
          </a:solidFill>
          <a:latin typeface="+mn-lt"/>
        </a:defRPr>
      </a:lvl8pPr>
      <a:lvl9pPr marL="2977754" indent="-17978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Font typeface="Arial" charset="0"/>
        <a:buChar char="–"/>
        <a:tabLst>
          <a:tab pos="928688" algn="l"/>
        </a:tabLst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jp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doi.org/10.1148/radiol.2522082335" TargetMode="Externa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Relationship Id="rId9" Type="http://schemas.openxmlformats.org/officeDocument/2006/relationships/image" Target="../media/image5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svg"/><Relationship Id="rId3" Type="http://schemas.openxmlformats.org/officeDocument/2006/relationships/image" Target="../media/image51.jp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49.jpg"/><Relationship Id="rId16" Type="http://schemas.openxmlformats.org/officeDocument/2006/relationships/image" Target="../media/image65.png"/><Relationship Id="rId20" Type="http://schemas.openxmlformats.org/officeDocument/2006/relationships/image" Target="../media/image69.sv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5.jpeg"/><Relationship Id="rId11" Type="http://schemas.openxmlformats.org/officeDocument/2006/relationships/image" Target="../media/image60.svg"/><Relationship Id="rId5" Type="http://schemas.openxmlformats.org/officeDocument/2006/relationships/image" Target="../media/image50.jp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47.jpg"/><Relationship Id="rId9" Type="http://schemas.openxmlformats.org/officeDocument/2006/relationships/image" Target="../media/image58.svg"/><Relationship Id="rId1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E595DB-BCB1-4912-B577-D818BFAB30FA}"/>
              </a:ext>
            </a:extLst>
          </p:cNvPr>
          <p:cNvSpPr/>
          <p:nvPr/>
        </p:nvSpPr>
        <p:spPr>
          <a:xfrm>
            <a:off x="11060" y="2574796"/>
            <a:ext cx="2286000" cy="1879828"/>
          </a:xfrm>
          <a:prstGeom prst="rect">
            <a:avLst/>
          </a:prstGeom>
          <a:solidFill>
            <a:srgbClr val="EE1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i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5" name="Image 34" descr="Hôpital Universitaire Pitié-Salpêtrière Groupe hospitalier AP-HP ...">
            <a:extLst>
              <a:ext uri="{FF2B5EF4-FFF2-40B4-BE49-F238E27FC236}">
                <a16:creationId xmlns:a16="http://schemas.microsoft.com/office/drawing/2014/main" id="{CF8539F2-8624-4FE0-92B7-4C7E691AF84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r="6699"/>
          <a:stretch/>
        </p:blipFill>
        <p:spPr bwMode="auto">
          <a:xfrm>
            <a:off x="16590" y="688875"/>
            <a:ext cx="2275773" cy="119704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26985C3-641B-4FC6-B3EA-401FA153620C}"/>
              </a:ext>
            </a:extLst>
          </p:cNvPr>
          <p:cNvSpPr/>
          <p:nvPr/>
        </p:nvSpPr>
        <p:spPr>
          <a:xfrm>
            <a:off x="2286000" y="688876"/>
            <a:ext cx="2286000" cy="1871444"/>
          </a:xfrm>
          <a:prstGeom prst="rect">
            <a:avLst/>
          </a:prstGeom>
          <a:solidFill>
            <a:srgbClr val="27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2A89A16-F800-4004-AB5E-EFD62204D130}"/>
              </a:ext>
            </a:extLst>
          </p:cNvPr>
          <p:cNvSpPr/>
          <p:nvPr/>
        </p:nvSpPr>
        <p:spPr>
          <a:xfrm>
            <a:off x="2302590" y="4431149"/>
            <a:ext cx="2286000" cy="712350"/>
          </a:xfrm>
          <a:prstGeom prst="rect">
            <a:avLst/>
          </a:prstGeom>
          <a:solidFill>
            <a:srgbClr val="27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69954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0242" y="785600"/>
            <a:ext cx="2318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Gilles Montalescot</a:t>
            </a:r>
          </a:p>
          <a:p>
            <a:pPr algn="ctr"/>
            <a:endParaRPr lang="en-US" altLang="ko-KR" sz="900" i="1" dirty="0">
              <a:solidFill>
                <a:schemeClr val="bg1"/>
              </a:solidFill>
              <a:cs typeface="Arial" pitchFamily="34" charset="0"/>
            </a:endParaRPr>
          </a:p>
          <a:p>
            <a:endParaRPr lang="en-US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Dr. Montalescot reports research Grants   to the Institution or Consulting/Lecture     Fees from </a:t>
            </a:r>
            <a:r>
              <a:rPr lang="fr-FR" sz="900" dirty="0">
                <a:solidFill>
                  <a:schemeClr val="bg1"/>
                </a:solidFill>
              </a:rPr>
              <a:t>Abbott, Amgen, AstraZeneca, Bayer, Boehringer </a:t>
            </a:r>
            <a:r>
              <a:rPr lang="fr-FR" sz="900" dirty="0" err="1">
                <a:solidFill>
                  <a:schemeClr val="bg1"/>
                </a:solidFill>
              </a:rPr>
              <a:t>Ingelheim</a:t>
            </a:r>
            <a:r>
              <a:rPr lang="fr-FR" sz="900" dirty="0">
                <a:solidFill>
                  <a:schemeClr val="bg1"/>
                </a:solidFill>
              </a:rPr>
              <a:t>, Boston Scientific, Bristol-Myers Squibb, </a:t>
            </a:r>
            <a:r>
              <a:rPr lang="fr-FR" sz="900" dirty="0" err="1">
                <a:solidFill>
                  <a:schemeClr val="bg1"/>
                </a:solidFill>
              </a:rPr>
              <a:t>CellProthera</a:t>
            </a:r>
            <a:r>
              <a:rPr lang="fr-FR" sz="900" dirty="0">
                <a:solidFill>
                  <a:schemeClr val="bg1"/>
                </a:solidFill>
              </a:rPr>
              <a:t>, CSL Behring, Europa, </a:t>
            </a:r>
            <a:r>
              <a:rPr lang="fr-FR" sz="900" dirty="0" err="1">
                <a:solidFill>
                  <a:schemeClr val="bg1"/>
                </a:solidFill>
              </a:rPr>
              <a:t>Idorsia</a:t>
            </a:r>
            <a:r>
              <a:rPr lang="fr-FR" sz="900" dirty="0">
                <a:solidFill>
                  <a:schemeClr val="bg1"/>
                </a:solidFill>
              </a:rPr>
              <a:t>, Servier,    </a:t>
            </a:r>
            <a:r>
              <a:rPr lang="fr-FR" sz="900" dirty="0" err="1">
                <a:solidFill>
                  <a:schemeClr val="bg1"/>
                </a:solidFill>
              </a:rPr>
              <a:t>Medtronic</a:t>
            </a:r>
            <a:r>
              <a:rPr lang="fr-FR" sz="900" dirty="0">
                <a:solidFill>
                  <a:schemeClr val="bg1"/>
                </a:solidFill>
              </a:rPr>
              <a:t>, MSD, Novartis, Pfizer,            Quantum </a:t>
            </a:r>
            <a:r>
              <a:rPr lang="fr-FR" sz="900" dirty="0" err="1">
                <a:solidFill>
                  <a:schemeClr val="bg1"/>
                </a:solidFill>
              </a:rPr>
              <a:t>Genomics</a:t>
            </a:r>
            <a:r>
              <a:rPr lang="fr-FR" sz="900" dirty="0">
                <a:solidFill>
                  <a:schemeClr val="bg1"/>
                </a:solidFill>
              </a:rPr>
              <a:t>, Sanofi-Aventis.</a:t>
            </a:r>
            <a:endParaRPr lang="ko-KR" altLang="en-US" sz="900" i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679557" y="1275606"/>
            <a:ext cx="2110320" cy="1048024"/>
            <a:chOff x="803640" y="3362835"/>
            <a:chExt cx="2059657" cy="1048024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Nos logos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A1024E5-46D4-4527-8D63-695436B37082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r="15678"/>
          <a:stretch>
            <a:fillRect/>
          </a:stretch>
        </p:blipFill>
        <p:spPr>
          <a:xfrm>
            <a:off x="4572270" y="2566959"/>
            <a:ext cx="2286000" cy="1879827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EFF213-9BD5-44B4-B7FF-21CF7CC9281F}"/>
              </a:ext>
            </a:extLst>
          </p:cNvPr>
          <p:cNvSpPr/>
          <p:nvPr/>
        </p:nvSpPr>
        <p:spPr>
          <a:xfrm>
            <a:off x="4560940" y="1"/>
            <a:ext cx="2297060" cy="2571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F5784DA4-1AF7-4324-868A-64D4FBF2AD8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7814"/>
            <a:ext cx="1800200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A37EA58-8126-40EE-A5C7-464F95B846B6}"/>
              </a:ext>
            </a:extLst>
          </p:cNvPr>
          <p:cNvSpPr/>
          <p:nvPr/>
        </p:nvSpPr>
        <p:spPr>
          <a:xfrm>
            <a:off x="6876397" y="699542"/>
            <a:ext cx="2286000" cy="1879828"/>
          </a:xfrm>
          <a:prstGeom prst="rect">
            <a:avLst/>
          </a:prstGeom>
          <a:solidFill>
            <a:srgbClr val="EE1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56D8F2-0A98-427B-BE32-551772C394F7}"/>
              </a:ext>
            </a:extLst>
          </p:cNvPr>
          <p:cNvSpPr/>
          <p:nvPr/>
        </p:nvSpPr>
        <p:spPr>
          <a:xfrm>
            <a:off x="6858000" y="4426341"/>
            <a:ext cx="2286000" cy="712350"/>
          </a:xfrm>
          <a:prstGeom prst="rect">
            <a:avLst/>
          </a:prstGeom>
          <a:solidFill>
            <a:srgbClr val="27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A0E6A0F2-E1A8-43C5-9976-5B3E2D25C5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0" t="-1" b="34573"/>
          <a:stretch/>
        </p:blipFill>
        <p:spPr>
          <a:xfrm>
            <a:off x="-7481" y="1704538"/>
            <a:ext cx="2282422" cy="839927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9ED5CE5D-EB7A-4B91-8C90-2B813E2F0E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334" y="4454623"/>
            <a:ext cx="2302394" cy="6824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ACC0CA-8BCF-47FC-8932-3E0A7B8242E9}"/>
              </a:ext>
            </a:extLst>
          </p:cNvPr>
          <p:cNvSpPr/>
          <p:nvPr/>
        </p:nvSpPr>
        <p:spPr>
          <a:xfrm>
            <a:off x="2650582" y="4626031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i="1" dirty="0">
                <a:solidFill>
                  <a:schemeClr val="bg1"/>
                </a:solidFill>
                <a:cs typeface="Arial" pitchFamily="34" charset="0"/>
              </a:rPr>
              <a:t>Paris, France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F6FA58-57CD-4D24-916D-3199284842D2}"/>
              </a:ext>
            </a:extLst>
          </p:cNvPr>
          <p:cNvSpPr/>
          <p:nvPr/>
        </p:nvSpPr>
        <p:spPr>
          <a:xfrm>
            <a:off x="4580295" y="4441994"/>
            <a:ext cx="2286000" cy="707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action-groupe.org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004A876-E243-4A47-ABEA-D239375A7D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22" y="1106504"/>
            <a:ext cx="1898944" cy="10513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C84D133-7354-485F-8EDF-C84938CBBEE3}"/>
              </a:ext>
            </a:extLst>
          </p:cNvPr>
          <p:cNvSpPr txBox="1"/>
          <p:nvPr/>
        </p:nvSpPr>
        <p:spPr>
          <a:xfrm>
            <a:off x="-7481" y="6893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2400" b="1" dirty="0">
                <a:ln/>
                <a:solidFill>
                  <a:schemeClr val="accent4"/>
                </a:solidFill>
              </a:rPr>
              <a:t>State-of-the art Triage of patients </a:t>
            </a:r>
            <a:r>
              <a:rPr lang="fr-FR" sz="2400" b="1" dirty="0" err="1">
                <a:ln/>
                <a:solidFill>
                  <a:schemeClr val="accent4"/>
                </a:solidFill>
              </a:rPr>
              <a:t>with</a:t>
            </a:r>
            <a:r>
              <a:rPr lang="fr-FR" sz="2400" b="1" dirty="0">
                <a:ln/>
                <a:solidFill>
                  <a:schemeClr val="accent4"/>
                </a:solidFill>
              </a:rPr>
              <a:t> </a:t>
            </a:r>
            <a:r>
              <a:rPr lang="fr-FR" sz="2400" b="1" dirty="0" err="1">
                <a:ln/>
                <a:solidFill>
                  <a:schemeClr val="accent4"/>
                </a:solidFill>
              </a:rPr>
              <a:t>suspected</a:t>
            </a:r>
            <a:r>
              <a:rPr lang="fr-FR" sz="2400" b="1" dirty="0">
                <a:ln/>
                <a:solidFill>
                  <a:schemeClr val="accent4"/>
                </a:solidFill>
              </a:rPr>
              <a:t> ACS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4432E9F-9E62-45D2-925B-80AE3A91AC7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r="10064" b="9201"/>
          <a:stretch/>
        </p:blipFill>
        <p:spPr>
          <a:xfrm>
            <a:off x="7387419" y="2775904"/>
            <a:ext cx="1399306" cy="13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64169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D2CAF71-B9D9-46AC-A0A0-206E9E149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Non-conclusive 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 Triple RO CT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3" name="Main graphic">
            <a:extLst>
              <a:ext uri="{FF2B5EF4-FFF2-40B4-BE49-F238E27FC236}">
                <a16:creationId xmlns:a16="http://schemas.microsoft.com/office/drawing/2014/main" id="{88CECFBC-3594-4EC6-8854-476674012A7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796136" y="1332553"/>
            <a:ext cx="2952328" cy="2478394"/>
          </a:xfrm>
          <a:prstGeom prst="rect">
            <a:avLst/>
          </a:prstGeom>
          <a:ln>
            <a:noFill/>
          </a:ln>
        </p:spPr>
      </p:pic>
      <p:pic>
        <p:nvPicPr>
          <p:cNvPr id="4" name="Main graphic">
            <a:extLst>
              <a:ext uri="{FF2B5EF4-FFF2-40B4-BE49-F238E27FC236}">
                <a16:creationId xmlns:a16="http://schemas.microsoft.com/office/drawing/2014/main" id="{F9739A0A-609B-46D8-A6C4-E3769D935CA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772064" y="1326671"/>
            <a:ext cx="2736040" cy="2484276"/>
          </a:xfrm>
          <a:prstGeom prst="rect">
            <a:avLst/>
          </a:prstGeom>
          <a:ln>
            <a:noFill/>
          </a:ln>
        </p:spPr>
      </p:pic>
      <p:pic>
        <p:nvPicPr>
          <p:cNvPr id="5" name="Main graphic">
            <a:extLst>
              <a:ext uri="{FF2B5EF4-FFF2-40B4-BE49-F238E27FC236}">
                <a16:creationId xmlns:a16="http://schemas.microsoft.com/office/drawing/2014/main" id="{E6621DA6-75B8-4A92-ACA7-80BE21BB20E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67808" y="1326671"/>
            <a:ext cx="2016224" cy="2484276"/>
          </a:xfrm>
          <a:prstGeom prst="rect">
            <a:avLst/>
          </a:prstGeom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6932D4F-72F7-4A12-B604-35D6FA2BFF12}"/>
              </a:ext>
            </a:extLst>
          </p:cNvPr>
          <p:cNvSpPr txBox="1"/>
          <p:nvPr/>
        </p:nvSpPr>
        <p:spPr>
          <a:xfrm>
            <a:off x="412138" y="4712245"/>
            <a:ext cx="74553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trike="noStrike" spc="-1" dirty="0">
                <a:solidFill>
                  <a:srgbClr val="000000"/>
                </a:solidFill>
                <a:latin typeface="Arial"/>
              </a:rPr>
              <a:t>Halpern EJ. RSNA. </a:t>
            </a:r>
            <a:r>
              <a:rPr lang="en-US" sz="1400" strike="noStrike" spc="-1" dirty="0">
                <a:solidFill>
                  <a:srgbClr val="000000"/>
                </a:solidFill>
                <a:latin typeface="Arial"/>
                <a:hlinkClick r:id="rId5"/>
              </a:rPr>
              <a:t>https://doi.org/10.1148/radiol.2522082335</a:t>
            </a:r>
            <a:endParaRPr lang="en-US" sz="140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7070361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EE2F02F-2A2F-48D2-9091-318FB59CA1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Alternative </a:t>
            </a:r>
            <a:r>
              <a:rPr lang="fr-FR" dirty="0">
                <a:solidFill>
                  <a:schemeClr val="accent1"/>
                </a:solidFill>
              </a:rPr>
              <a:t>options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C86341-BCBB-4330-BD13-ABDEC0B6E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1" y="1676308"/>
            <a:ext cx="576065" cy="5760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4023C3A-7892-4D09-A121-35A71131C740}"/>
              </a:ext>
            </a:extLst>
          </p:cNvPr>
          <p:cNvSpPr txBox="1"/>
          <p:nvPr/>
        </p:nvSpPr>
        <p:spPr>
          <a:xfrm>
            <a:off x="1293168" y="1721320"/>
            <a:ext cx="2916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D-</a:t>
            </a:r>
            <a:r>
              <a:rPr lang="fr-FR" sz="2400" b="1" dirty="0" err="1">
                <a:solidFill>
                  <a:schemeClr val="accent1"/>
                </a:solidFill>
              </a:rPr>
              <a:t>Dimers</a:t>
            </a:r>
            <a:r>
              <a:rPr lang="fr-FR" sz="2400" b="1" dirty="0">
                <a:solidFill>
                  <a:schemeClr val="accent1"/>
                </a:solidFill>
              </a:rPr>
              <a:t>, BNP, </a:t>
            </a:r>
            <a:r>
              <a:rPr lang="fr-FR" sz="2400" b="1" dirty="0" err="1">
                <a:solidFill>
                  <a:schemeClr val="accent1"/>
                </a:solidFill>
              </a:rPr>
              <a:t>Hb</a:t>
            </a:r>
            <a:endParaRPr lang="fr-FR" sz="2400" b="1" dirty="0">
              <a:solidFill>
                <a:schemeClr val="accent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64B3622-FB0D-4D66-920C-12D63CCE1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1" y="2265930"/>
            <a:ext cx="731520" cy="7315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3330A66-87BB-4FA7-BA86-5CAF22D516F2}"/>
              </a:ext>
            </a:extLst>
          </p:cNvPr>
          <p:cNvSpPr txBox="1"/>
          <p:nvPr/>
        </p:nvSpPr>
        <p:spPr>
          <a:xfrm>
            <a:off x="1293168" y="2438185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TTE, TEE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3191CE8-1383-4AB7-A52D-CAE98DF02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03" y="3619302"/>
            <a:ext cx="533233" cy="53323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96A2E4C-956D-4357-8A91-FDCA84CC19A9}"/>
              </a:ext>
            </a:extLst>
          </p:cNvPr>
          <p:cNvSpPr txBox="1"/>
          <p:nvPr/>
        </p:nvSpPr>
        <p:spPr>
          <a:xfrm>
            <a:off x="1331640" y="3655085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Stress test/</a:t>
            </a:r>
            <a:r>
              <a:rPr lang="fr-FR" sz="2400" b="1" dirty="0" err="1">
                <a:solidFill>
                  <a:schemeClr val="tx2"/>
                </a:solidFill>
              </a:rPr>
              <a:t>imaging</a:t>
            </a:r>
            <a:endParaRPr lang="fr-FR" sz="2400" b="1" dirty="0">
              <a:solidFill>
                <a:schemeClr val="tx2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FC4779A-F551-415B-96EF-035D7F890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1" y="3011007"/>
            <a:ext cx="533232" cy="53323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859740C-DE3B-466E-914F-653178DFABF1}"/>
              </a:ext>
            </a:extLst>
          </p:cNvPr>
          <p:cNvSpPr txBox="1"/>
          <p:nvPr/>
        </p:nvSpPr>
        <p:spPr>
          <a:xfrm>
            <a:off x="1331640" y="3076503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MRI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4804223-BDA6-4A43-9994-3362546F7AC5}"/>
              </a:ext>
            </a:extLst>
          </p:cNvPr>
          <p:cNvSpPr txBox="1"/>
          <p:nvPr/>
        </p:nvSpPr>
        <p:spPr>
          <a:xfrm>
            <a:off x="6022310" y="945707"/>
            <a:ext cx="236475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Acute </a:t>
            </a:r>
            <a:r>
              <a:rPr lang="fr-FR" dirty="0" err="1"/>
              <a:t>heart</a:t>
            </a:r>
            <a:r>
              <a:rPr lang="fr-FR" dirty="0"/>
              <a:t> </a:t>
            </a:r>
            <a:r>
              <a:rPr lang="fr-FR" dirty="0" err="1"/>
              <a:t>failure</a:t>
            </a:r>
            <a:endParaRPr lang="fr-FR" dirty="0"/>
          </a:p>
          <a:p>
            <a:r>
              <a:rPr lang="fr-FR" dirty="0" err="1"/>
              <a:t>Pericarditis</a:t>
            </a:r>
            <a:endParaRPr lang="fr-FR" dirty="0"/>
          </a:p>
          <a:p>
            <a:r>
              <a:rPr lang="fr-FR" dirty="0"/>
              <a:t>Acute </a:t>
            </a:r>
            <a:r>
              <a:rPr lang="fr-FR" dirty="0" err="1"/>
              <a:t>anemia</a:t>
            </a:r>
            <a:endParaRPr lang="fr-FR" dirty="0"/>
          </a:p>
          <a:p>
            <a:r>
              <a:rPr lang="fr-FR" dirty="0" err="1"/>
              <a:t>Myocarditis</a:t>
            </a:r>
            <a:endParaRPr lang="fr-FR" dirty="0"/>
          </a:p>
          <a:p>
            <a:r>
              <a:rPr lang="fr-FR" dirty="0" err="1"/>
              <a:t>TakoTsubo</a:t>
            </a:r>
            <a:endParaRPr lang="fr-FR" dirty="0"/>
          </a:p>
          <a:p>
            <a:r>
              <a:rPr lang="fr-FR" dirty="0"/>
              <a:t>LVH</a:t>
            </a:r>
          </a:p>
          <a:p>
            <a:r>
              <a:rPr lang="fr-FR" dirty="0" err="1"/>
              <a:t>Cardiomyopathy</a:t>
            </a:r>
            <a:endParaRPr lang="fr-FR" dirty="0"/>
          </a:p>
          <a:p>
            <a:r>
              <a:rPr lang="fr-FR" dirty="0" err="1"/>
              <a:t>Myocardial</a:t>
            </a:r>
            <a:r>
              <a:rPr lang="fr-FR" dirty="0"/>
              <a:t> </a:t>
            </a:r>
            <a:r>
              <a:rPr lang="fr-FR" dirty="0" err="1"/>
              <a:t>ischemia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Pulmonary</a:t>
            </a:r>
            <a:r>
              <a:rPr lang="fr-FR" dirty="0"/>
              <a:t> </a:t>
            </a:r>
            <a:r>
              <a:rPr lang="fr-FR" dirty="0" err="1"/>
              <a:t>Embolism</a:t>
            </a:r>
            <a:endParaRPr lang="fr-FR" dirty="0"/>
          </a:p>
          <a:p>
            <a:r>
              <a:rPr lang="fr-FR" dirty="0" err="1"/>
              <a:t>Aortic</a:t>
            </a:r>
            <a:r>
              <a:rPr lang="fr-FR" dirty="0"/>
              <a:t> dissection</a:t>
            </a:r>
          </a:p>
          <a:p>
            <a:r>
              <a:rPr lang="fr-FR" dirty="0"/>
              <a:t>Pneumothorax</a:t>
            </a:r>
          </a:p>
          <a:p>
            <a:r>
              <a:rPr lang="fr-FR" dirty="0" err="1"/>
              <a:t>Pneumonia</a:t>
            </a:r>
            <a:endParaRPr lang="fr-FR" dirty="0"/>
          </a:p>
          <a:p>
            <a:r>
              <a:rPr lang="fr-FR" dirty="0" err="1"/>
              <a:t>Pancreatitis</a:t>
            </a:r>
            <a:endParaRPr lang="fr-FR" dirty="0"/>
          </a:p>
          <a:p>
            <a:r>
              <a:rPr lang="fr-FR" dirty="0"/>
              <a:t>…</a:t>
            </a:r>
          </a:p>
          <a:p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CCDF02C-5AEF-4B4F-81E7-201AB536F8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1" y="976487"/>
            <a:ext cx="637895" cy="63789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9A20BEB-A7BD-48B1-B115-D7E607A3C038}"/>
              </a:ext>
            </a:extLst>
          </p:cNvPr>
          <p:cNvSpPr txBox="1"/>
          <p:nvPr/>
        </p:nvSpPr>
        <p:spPr>
          <a:xfrm>
            <a:off x="1301345" y="1087523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tx2"/>
                </a:solidFill>
              </a:rPr>
              <a:t>Chest</a:t>
            </a:r>
            <a:r>
              <a:rPr lang="fr-FR" sz="2400" b="1" dirty="0">
                <a:solidFill>
                  <a:schemeClr val="tx2"/>
                </a:solidFill>
              </a:rPr>
              <a:t>-X ray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1E18DA5-2125-4095-971A-F52E48D789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2" t="20137" r="15857" b="23116"/>
          <a:stretch/>
        </p:blipFill>
        <p:spPr>
          <a:xfrm>
            <a:off x="269398" y="4167874"/>
            <a:ext cx="1062242" cy="86981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9272B58-2187-44A6-A95F-5862C29D4499}"/>
              </a:ext>
            </a:extLst>
          </p:cNvPr>
          <p:cNvSpPr txBox="1"/>
          <p:nvPr/>
        </p:nvSpPr>
        <p:spPr>
          <a:xfrm>
            <a:off x="1331640" y="4371950"/>
            <a:ext cx="2408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Catheterization</a:t>
            </a:r>
            <a:endParaRPr lang="fr-FR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69050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72B9414-12A7-440B-83E3-F12713F17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Place of </a:t>
            </a:r>
            <a:r>
              <a:rPr lang="fr-FR" dirty="0" err="1">
                <a:solidFill>
                  <a:srgbClr val="FF0000"/>
                </a:solidFill>
              </a:rPr>
              <a:t>diagnosis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5D5467-CAD3-4C25-BA00-5420BA675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9116"/>
            <a:ext cx="1523608" cy="15236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9827036-8908-431B-A9FF-0C9F944DB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52" y="983984"/>
            <a:ext cx="1373872" cy="13738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85852BD-1AB7-4504-8068-4170FB81D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53056"/>
            <a:ext cx="1373872" cy="137387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05E9E22-142F-4653-878E-CA3EF927B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00" y="902179"/>
            <a:ext cx="1373872" cy="137387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46941F4-51D9-4F87-A301-807C2D2AC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" y="2859782"/>
            <a:ext cx="1872208" cy="187220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167C800-10D4-4933-97E4-0BBAD9D894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52" y="3075806"/>
            <a:ext cx="1373872" cy="137387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46A59CE-A370-4BCB-8A08-EA426545DD7D}"/>
              </a:ext>
            </a:extLst>
          </p:cNvPr>
          <p:cNvSpPr txBox="1"/>
          <p:nvPr/>
        </p:nvSpPr>
        <p:spPr>
          <a:xfrm>
            <a:off x="77765" y="238316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Dispatch center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B45C727-D83F-4B54-AAD2-4A7C7FE0FDCA}"/>
              </a:ext>
            </a:extLst>
          </p:cNvPr>
          <p:cNvSpPr txBox="1"/>
          <p:nvPr/>
        </p:nvSpPr>
        <p:spPr>
          <a:xfrm>
            <a:off x="2534061" y="238316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MICU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41B57F0-F41D-4D42-A9AC-B4A9C7A90298}"/>
              </a:ext>
            </a:extLst>
          </p:cNvPr>
          <p:cNvSpPr txBox="1"/>
          <p:nvPr/>
        </p:nvSpPr>
        <p:spPr>
          <a:xfrm>
            <a:off x="2245452" y="4467591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CP unit/CCU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E65C719-A1B2-470C-9640-72BEFE856499}"/>
              </a:ext>
            </a:extLst>
          </p:cNvPr>
          <p:cNvSpPr txBox="1"/>
          <p:nvPr/>
        </p:nvSpPr>
        <p:spPr>
          <a:xfrm>
            <a:off x="4701478" y="228545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Paramedics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18B04C1-6B35-402E-9A12-9FF73BA47578}"/>
              </a:ext>
            </a:extLst>
          </p:cNvPr>
          <p:cNvSpPr txBox="1"/>
          <p:nvPr/>
        </p:nvSpPr>
        <p:spPr>
          <a:xfrm>
            <a:off x="6946772" y="230324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ER </a:t>
            </a:r>
            <a:r>
              <a:rPr lang="fr-FR" dirty="0" err="1"/>
              <a:t>doctors</a:t>
            </a:r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E1DE4FE9-0679-4BCF-8BA5-3CBD9FE0B8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16" y="3073121"/>
            <a:ext cx="1255072" cy="1255072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90E1F01-BDA5-4AF4-BC14-39041C6230C8}"/>
              </a:ext>
            </a:extLst>
          </p:cNvPr>
          <p:cNvSpPr txBox="1"/>
          <p:nvPr/>
        </p:nvSpPr>
        <p:spPr>
          <a:xfrm>
            <a:off x="4392920" y="454402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Specialized</a:t>
            </a:r>
            <a:r>
              <a:rPr lang="fr-FR" dirty="0"/>
              <a:t> nurses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E99E4A86-498A-4FBF-991D-84FFA01C38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342" y="3071393"/>
            <a:ext cx="1326004" cy="132600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09BCAA69-7BFF-46CD-8725-41BF7E4D427C}"/>
              </a:ext>
            </a:extLst>
          </p:cNvPr>
          <p:cNvSpPr txBox="1"/>
          <p:nvPr/>
        </p:nvSpPr>
        <p:spPr>
          <a:xfrm>
            <a:off x="6898548" y="454732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Cardiologists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180933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85852BD-1AB7-4504-8068-4170FB81D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6" y="2954321"/>
            <a:ext cx="1373872" cy="137387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46941F4-51D9-4F87-A301-807C2D2AC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76" y="1635322"/>
            <a:ext cx="1402948" cy="1402948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72B9414-12A7-440B-83E3-F12713F17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Place of </a:t>
            </a:r>
            <a:r>
              <a:rPr lang="fr-FR" dirty="0" err="1">
                <a:solidFill>
                  <a:srgbClr val="FF0000"/>
                </a:solidFill>
              </a:rPr>
              <a:t>diagnosis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5D5467-CAD3-4C25-BA00-5420BA675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0" y="701663"/>
            <a:ext cx="1086570" cy="108657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05E9E22-142F-4653-878E-CA3EF927B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558" y="3835487"/>
            <a:ext cx="1373872" cy="1373872"/>
          </a:xfrm>
          <a:prstGeom prst="rect">
            <a:avLst/>
          </a:prstGeom>
        </p:spPr>
      </p:pic>
      <p:pic>
        <p:nvPicPr>
          <p:cNvPr id="22" name="Espace réservé du contenu 2">
            <a:extLst>
              <a:ext uri="{FF2B5EF4-FFF2-40B4-BE49-F238E27FC236}">
                <a16:creationId xmlns:a16="http://schemas.microsoft.com/office/drawing/2014/main" id="{FF0F065D-DE81-4658-80A4-E642B420C1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982" y="2321095"/>
            <a:ext cx="2790884" cy="1569097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BF7ED79A-AC52-440D-A977-ECFF26C86932}"/>
              </a:ext>
            </a:extLst>
          </p:cNvPr>
          <p:cNvGrpSpPr/>
          <p:nvPr/>
        </p:nvGrpSpPr>
        <p:grpSpPr>
          <a:xfrm>
            <a:off x="3266063" y="1671820"/>
            <a:ext cx="2901948" cy="595882"/>
            <a:chOff x="3673379" y="1192351"/>
            <a:chExt cx="2901948" cy="59588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BE3AF29-F935-47C0-A241-429CFB9A2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73379" y="1192351"/>
              <a:ext cx="2901948" cy="566977"/>
            </a:xfrm>
            <a:prstGeom prst="rect">
              <a:avLst/>
            </a:prstGeom>
          </p:spPr>
        </p:pic>
        <p:sp>
          <p:nvSpPr>
            <p:cNvPr id="29" name="Forme libre 19">
              <a:extLst>
                <a:ext uri="{FF2B5EF4-FFF2-40B4-BE49-F238E27FC236}">
                  <a16:creationId xmlns:a16="http://schemas.microsoft.com/office/drawing/2014/main" id="{64262B1A-04DF-4A2C-8B0C-81A328404B45}"/>
                </a:ext>
              </a:extLst>
            </p:cNvPr>
            <p:cNvSpPr/>
            <p:nvPr/>
          </p:nvSpPr>
          <p:spPr>
            <a:xfrm>
              <a:off x="4644008" y="1218390"/>
              <a:ext cx="588640" cy="569843"/>
            </a:xfrm>
            <a:custGeom>
              <a:avLst/>
              <a:gdLst>
                <a:gd name="connsiteX0" fmla="*/ 0 w 1399922"/>
                <a:gd name="connsiteY0" fmla="*/ 1472751 h 1683144"/>
                <a:gd name="connsiteX1" fmla="*/ 275129 w 1399922"/>
                <a:gd name="connsiteY1" fmla="*/ 1472751 h 1683144"/>
                <a:gd name="connsiteX2" fmla="*/ 728283 w 1399922"/>
                <a:gd name="connsiteY2" fmla="*/ 0 h 1683144"/>
                <a:gd name="connsiteX3" fmla="*/ 1108609 w 1399922"/>
                <a:gd name="connsiteY3" fmla="*/ 1683144 h 1683144"/>
                <a:gd name="connsiteX4" fmla="*/ 1238081 w 1399922"/>
                <a:gd name="connsiteY4" fmla="*/ 1132885 h 1683144"/>
                <a:gd name="connsiteX5" fmla="*/ 1399922 w 1399922"/>
                <a:gd name="connsiteY5" fmla="*/ 1140977 h 168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9922" h="1683144">
                  <a:moveTo>
                    <a:pt x="0" y="1472751"/>
                  </a:moveTo>
                  <a:lnTo>
                    <a:pt x="275129" y="1472751"/>
                  </a:lnTo>
                  <a:lnTo>
                    <a:pt x="728283" y="0"/>
                  </a:lnTo>
                  <a:lnTo>
                    <a:pt x="1108609" y="1683144"/>
                  </a:lnTo>
                  <a:lnTo>
                    <a:pt x="1238081" y="1132885"/>
                  </a:lnTo>
                  <a:lnTo>
                    <a:pt x="1399922" y="1140977"/>
                  </a:lnTo>
                </a:path>
              </a:pathLst>
            </a:custGeom>
            <a:noFill/>
            <a:ln w="825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0" name="Graphique 29" descr="Groupe d’hommes">
            <a:extLst>
              <a:ext uri="{FF2B5EF4-FFF2-40B4-BE49-F238E27FC236}">
                <a16:creationId xmlns:a16="http://schemas.microsoft.com/office/drawing/2014/main" id="{85483112-7D97-4750-B6E2-17E31056B0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00156" y="2422683"/>
            <a:ext cx="971973" cy="971973"/>
          </a:xfrm>
          <a:prstGeom prst="rect">
            <a:avLst/>
          </a:prstGeom>
        </p:spPr>
      </p:pic>
      <p:pic>
        <p:nvPicPr>
          <p:cNvPr id="31" name="Graphique 30" descr="Homme avec canne">
            <a:extLst>
              <a:ext uri="{FF2B5EF4-FFF2-40B4-BE49-F238E27FC236}">
                <a16:creationId xmlns:a16="http://schemas.microsoft.com/office/drawing/2014/main" id="{146D9134-75C0-43F7-9764-546725A527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22352" y="2499742"/>
            <a:ext cx="846656" cy="846656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0CF568D2-4CA4-4426-85B6-5C5947993C80}"/>
              </a:ext>
            </a:extLst>
          </p:cNvPr>
          <p:cNvSpPr/>
          <p:nvPr/>
        </p:nvSpPr>
        <p:spPr>
          <a:xfrm rot="3064910">
            <a:off x="1483779" y="1944761"/>
            <a:ext cx="817561" cy="157976"/>
          </a:xfrm>
          <a:prstGeom prst="rightArrow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0E3B6D0D-368A-4BE5-B081-C1BCAB1E67D0}"/>
              </a:ext>
            </a:extLst>
          </p:cNvPr>
          <p:cNvSpPr/>
          <p:nvPr/>
        </p:nvSpPr>
        <p:spPr>
          <a:xfrm rot="150595">
            <a:off x="1180278" y="2539669"/>
            <a:ext cx="817561" cy="157976"/>
          </a:xfrm>
          <a:prstGeom prst="rightArrow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5A44A0FD-2556-4203-9FC7-D39192FCEB1F}"/>
              </a:ext>
            </a:extLst>
          </p:cNvPr>
          <p:cNvSpPr/>
          <p:nvPr/>
        </p:nvSpPr>
        <p:spPr>
          <a:xfrm rot="19894546">
            <a:off x="1426075" y="3538596"/>
            <a:ext cx="817561" cy="157976"/>
          </a:xfrm>
          <a:prstGeom prst="rightArrow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8B0FF2E4-238B-469D-B973-9F85D040B6F7}"/>
              </a:ext>
            </a:extLst>
          </p:cNvPr>
          <p:cNvSpPr/>
          <p:nvPr/>
        </p:nvSpPr>
        <p:spPr>
          <a:xfrm rot="16445819">
            <a:off x="2077362" y="3875018"/>
            <a:ext cx="817561" cy="157976"/>
          </a:xfrm>
          <a:prstGeom prst="rightArrow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96255CF4-4DD8-4FCD-8E82-A5D22D0BB3C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2527" y="2326639"/>
            <a:ext cx="962732" cy="96273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A3C2C74-0BBF-4D77-82D1-49CC7F46146F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9242" y="851152"/>
            <a:ext cx="937081" cy="937081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EC5D4959-A8BF-4F8C-9E69-0E1F2F1B2DA1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8800" y="1487450"/>
            <a:ext cx="990659" cy="99065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D764276B-007F-4B74-8297-FF719B164646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28847" y="3218993"/>
            <a:ext cx="749614" cy="749614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88A36A5-9DD5-481D-A503-E948DADADD98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67355" y="3996395"/>
            <a:ext cx="920545" cy="92054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6275B71C-7E29-489E-96BC-EB3146AF3041}"/>
              </a:ext>
            </a:extLst>
          </p:cNvPr>
          <p:cNvGrpSpPr/>
          <p:nvPr/>
        </p:nvGrpSpPr>
        <p:grpSpPr>
          <a:xfrm>
            <a:off x="7551609" y="3368528"/>
            <a:ext cx="1477455" cy="1165885"/>
            <a:chOff x="9268438" y="4734768"/>
            <a:chExt cx="1477455" cy="1165885"/>
          </a:xfrm>
        </p:grpSpPr>
        <p:pic>
          <p:nvPicPr>
            <p:cNvPr id="42" name="Graphique 41" descr="Dormir">
              <a:extLst>
                <a:ext uri="{FF2B5EF4-FFF2-40B4-BE49-F238E27FC236}">
                  <a16:creationId xmlns:a16="http://schemas.microsoft.com/office/drawing/2014/main" id="{88053DFC-30F2-48AB-86A0-CE237DFF6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831493" y="4986253"/>
              <a:ext cx="914400" cy="914400"/>
            </a:xfrm>
            <a:prstGeom prst="rect">
              <a:avLst/>
            </a:prstGeom>
          </p:spPr>
        </p:pic>
        <p:sp>
          <p:nvSpPr>
            <p:cNvPr id="43" name="Flèche : bas 42">
              <a:extLst>
                <a:ext uri="{FF2B5EF4-FFF2-40B4-BE49-F238E27FC236}">
                  <a16:creationId xmlns:a16="http://schemas.microsoft.com/office/drawing/2014/main" id="{8E8CBE00-39BA-4415-9DCC-96478946C701}"/>
                </a:ext>
              </a:extLst>
            </p:cNvPr>
            <p:cNvSpPr/>
            <p:nvPr/>
          </p:nvSpPr>
          <p:spPr>
            <a:xfrm rot="18799716">
              <a:off x="9542758" y="4460448"/>
              <a:ext cx="209974" cy="75861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5" name="Graphique 44" descr="Accueil">
            <a:extLst>
              <a:ext uri="{FF2B5EF4-FFF2-40B4-BE49-F238E27FC236}">
                <a16:creationId xmlns:a16="http://schemas.microsoft.com/office/drawing/2014/main" id="{DBF600E3-4407-4623-B553-45E37ABB7CA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144066" y="1566549"/>
            <a:ext cx="914400" cy="914400"/>
          </a:xfrm>
          <a:prstGeom prst="rect">
            <a:avLst/>
          </a:prstGeom>
        </p:spPr>
      </p:pic>
      <p:sp>
        <p:nvSpPr>
          <p:cNvPr id="15" name="Parenthèse ouvrante 14">
            <a:extLst>
              <a:ext uri="{FF2B5EF4-FFF2-40B4-BE49-F238E27FC236}">
                <a16:creationId xmlns:a16="http://schemas.microsoft.com/office/drawing/2014/main" id="{A7B628BB-9B55-4476-BF17-C625FF4AF7D2}"/>
              </a:ext>
            </a:extLst>
          </p:cNvPr>
          <p:cNvSpPr/>
          <p:nvPr/>
        </p:nvSpPr>
        <p:spPr>
          <a:xfrm>
            <a:off x="6260097" y="987574"/>
            <a:ext cx="176664" cy="4032448"/>
          </a:xfrm>
          <a:prstGeom prst="leftBracket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Parenthèse ouvrante 46">
            <a:extLst>
              <a:ext uri="{FF2B5EF4-FFF2-40B4-BE49-F238E27FC236}">
                <a16:creationId xmlns:a16="http://schemas.microsoft.com/office/drawing/2014/main" id="{9F25B04B-8E8B-4029-AD68-E135CC11EB9D}"/>
              </a:ext>
            </a:extLst>
          </p:cNvPr>
          <p:cNvSpPr/>
          <p:nvPr/>
        </p:nvSpPr>
        <p:spPr>
          <a:xfrm flipH="1">
            <a:off x="7371496" y="987574"/>
            <a:ext cx="118427" cy="4032448"/>
          </a:xfrm>
          <a:prstGeom prst="leftBracket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lèche : bas 47">
            <a:extLst>
              <a:ext uri="{FF2B5EF4-FFF2-40B4-BE49-F238E27FC236}">
                <a16:creationId xmlns:a16="http://schemas.microsoft.com/office/drawing/2014/main" id="{775602DD-4E64-4EC1-98E4-596FBBD2CDDF}"/>
              </a:ext>
            </a:extLst>
          </p:cNvPr>
          <p:cNvSpPr/>
          <p:nvPr/>
        </p:nvSpPr>
        <p:spPr>
          <a:xfrm rot="13893628">
            <a:off x="7810909" y="2192443"/>
            <a:ext cx="209974" cy="758614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142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55776" y="581814"/>
            <a:ext cx="65882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EE1C25"/>
                </a:solidFill>
                <a:cs typeface="Arial" pitchFamily="34" charset="0"/>
              </a:rPr>
              <a:t>Conclusions </a:t>
            </a:r>
          </a:p>
        </p:txBody>
      </p:sp>
      <p:sp>
        <p:nvSpPr>
          <p:cNvPr id="2" name="Freeform 1"/>
          <p:cNvSpPr/>
          <p:nvPr/>
        </p:nvSpPr>
        <p:spPr>
          <a:xfrm>
            <a:off x="1943100" y="259080"/>
            <a:ext cx="365760" cy="4610100"/>
          </a:xfrm>
          <a:custGeom>
            <a:avLst/>
            <a:gdLst>
              <a:gd name="connsiteX0" fmla="*/ 0 w 365760"/>
              <a:gd name="connsiteY0" fmla="*/ 0 h 5013960"/>
              <a:gd name="connsiteX1" fmla="*/ 0 w 365760"/>
              <a:gd name="connsiteY1" fmla="*/ 502920 h 5013960"/>
              <a:gd name="connsiteX2" fmla="*/ 365760 w 365760"/>
              <a:gd name="connsiteY2" fmla="*/ 502920 h 5013960"/>
              <a:gd name="connsiteX3" fmla="*/ 365760 w 365760"/>
              <a:gd name="connsiteY3" fmla="*/ 1249680 h 5013960"/>
              <a:gd name="connsiteX4" fmla="*/ 7620 w 365760"/>
              <a:gd name="connsiteY4" fmla="*/ 1249680 h 5013960"/>
              <a:gd name="connsiteX5" fmla="*/ 7620 w 365760"/>
              <a:gd name="connsiteY5" fmla="*/ 5013960 h 5013960"/>
              <a:gd name="connsiteX0" fmla="*/ 0 w 365760"/>
              <a:gd name="connsiteY0" fmla="*/ 0 h 4762500"/>
              <a:gd name="connsiteX1" fmla="*/ 0 w 365760"/>
              <a:gd name="connsiteY1" fmla="*/ 251460 h 4762500"/>
              <a:gd name="connsiteX2" fmla="*/ 365760 w 365760"/>
              <a:gd name="connsiteY2" fmla="*/ 251460 h 4762500"/>
              <a:gd name="connsiteX3" fmla="*/ 365760 w 365760"/>
              <a:gd name="connsiteY3" fmla="*/ 998220 h 4762500"/>
              <a:gd name="connsiteX4" fmla="*/ 7620 w 365760"/>
              <a:gd name="connsiteY4" fmla="*/ 998220 h 4762500"/>
              <a:gd name="connsiteX5" fmla="*/ 7620 w 365760"/>
              <a:gd name="connsiteY5" fmla="*/ 4762500 h 4762500"/>
              <a:gd name="connsiteX0" fmla="*/ 0 w 365760"/>
              <a:gd name="connsiteY0" fmla="*/ 0 h 4610100"/>
              <a:gd name="connsiteX1" fmla="*/ 0 w 365760"/>
              <a:gd name="connsiteY1" fmla="*/ 251460 h 4610100"/>
              <a:gd name="connsiteX2" fmla="*/ 365760 w 365760"/>
              <a:gd name="connsiteY2" fmla="*/ 251460 h 4610100"/>
              <a:gd name="connsiteX3" fmla="*/ 365760 w 365760"/>
              <a:gd name="connsiteY3" fmla="*/ 998220 h 4610100"/>
              <a:gd name="connsiteX4" fmla="*/ 7620 w 365760"/>
              <a:gd name="connsiteY4" fmla="*/ 998220 h 4610100"/>
              <a:gd name="connsiteX5" fmla="*/ 7620 w 365760"/>
              <a:gd name="connsiteY5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" h="4610100">
                <a:moveTo>
                  <a:pt x="0" y="0"/>
                </a:moveTo>
                <a:lnTo>
                  <a:pt x="0" y="251460"/>
                </a:lnTo>
                <a:lnTo>
                  <a:pt x="365760" y="251460"/>
                </a:lnTo>
                <a:lnTo>
                  <a:pt x="365760" y="998220"/>
                </a:lnTo>
                <a:lnTo>
                  <a:pt x="7620" y="998220"/>
                </a:lnTo>
                <a:lnTo>
                  <a:pt x="7620" y="4610100"/>
                </a:lnTo>
              </a:path>
            </a:pathLst>
          </a:custGeom>
          <a:ln w="34925">
            <a:solidFill>
              <a:srgbClr val="2765B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44634"/>
            <a:ext cx="6516216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2627784" y="316104"/>
            <a:ext cx="6516216" cy="72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778344" y="1314599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altLang="ko-KR" dirty="0">
                <a:solidFill>
                  <a:srgbClr val="2765B0"/>
                </a:solidFill>
                <a:cs typeface="Arial" pitchFamily="34" charset="0"/>
              </a:rPr>
              <a:t>Time of </a:t>
            </a:r>
            <a:r>
              <a:rPr lang="fr-BE" altLang="ko-KR" dirty="0" err="1">
                <a:solidFill>
                  <a:srgbClr val="2765B0"/>
                </a:solidFill>
                <a:cs typeface="Arial" pitchFamily="34" charset="0"/>
              </a:rPr>
              <a:t>diagnosis</a:t>
            </a:r>
            <a:r>
              <a:rPr lang="fr-BE" altLang="ko-KR" dirty="0">
                <a:solidFill>
                  <a:srgbClr val="2765B0"/>
                </a:solidFill>
                <a:cs typeface="Arial" pitchFamily="34" charset="0"/>
              </a:rPr>
              <a:t> </a:t>
            </a:r>
            <a:r>
              <a:rPr lang="fr-BE" altLang="ko-KR" dirty="0" err="1">
                <a:solidFill>
                  <a:srgbClr val="2765B0"/>
                </a:solidFill>
                <a:cs typeface="Arial" pitchFamily="34" charset="0"/>
              </a:rPr>
              <a:t>is</a:t>
            </a:r>
            <a:r>
              <a:rPr lang="fr-BE" altLang="ko-KR" dirty="0">
                <a:solidFill>
                  <a:srgbClr val="2765B0"/>
                </a:solidFill>
                <a:cs typeface="Arial" pitchFamily="34" charset="0"/>
              </a:rPr>
              <a:t> essential for life-</a:t>
            </a:r>
            <a:r>
              <a:rPr lang="fr-BE" altLang="ko-KR" dirty="0" err="1">
                <a:solidFill>
                  <a:srgbClr val="2765B0"/>
                </a:solidFill>
                <a:cs typeface="Arial" pitchFamily="34" charset="0"/>
              </a:rPr>
              <a:t>threatening</a:t>
            </a:r>
            <a:r>
              <a:rPr lang="fr-BE" altLang="ko-KR" dirty="0">
                <a:solidFill>
                  <a:srgbClr val="2765B0"/>
                </a:solidFill>
                <a:cs typeface="Arial" pitchFamily="34" charset="0"/>
              </a:rPr>
              <a:t> situations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7558" y="2605276"/>
            <a:ext cx="536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altLang="ko-KR" dirty="0">
                <a:latin typeface="+mj-lt"/>
                <a:ea typeface="+mj-ea"/>
                <a:cs typeface="Arial" pitchFamily="34" charset="0"/>
              </a:rPr>
              <a:t>Senior expertise </a:t>
            </a:r>
            <a:r>
              <a:rPr lang="fr-BE" altLang="ko-KR" dirty="0" err="1">
                <a:latin typeface="+mj-lt"/>
                <a:ea typeface="+mj-ea"/>
                <a:cs typeface="Arial" pitchFamily="34" charset="0"/>
              </a:rPr>
              <a:t>needs</a:t>
            </a:r>
            <a:r>
              <a:rPr lang="fr-BE" altLang="ko-KR" dirty="0">
                <a:latin typeface="+mj-lt"/>
                <a:ea typeface="+mj-ea"/>
                <a:cs typeface="Arial" pitchFamily="34" charset="0"/>
              </a:rPr>
              <a:t> to </a:t>
            </a:r>
            <a:r>
              <a:rPr lang="fr-BE" altLang="ko-KR" dirty="0" err="1">
                <a:latin typeface="+mj-lt"/>
                <a:ea typeface="+mj-ea"/>
                <a:cs typeface="Arial" pitchFamily="34" charset="0"/>
              </a:rPr>
              <a:t>be</a:t>
            </a:r>
            <a:r>
              <a:rPr lang="fr-BE" altLang="ko-KR" dirty="0">
                <a:latin typeface="+mj-lt"/>
                <a:ea typeface="+mj-ea"/>
                <a:cs typeface="Arial" pitchFamily="34" charset="0"/>
              </a:rPr>
              <a:t> </a:t>
            </a:r>
            <a:r>
              <a:rPr lang="fr-BE" altLang="ko-KR" dirty="0" err="1">
                <a:latin typeface="+mj-lt"/>
                <a:ea typeface="+mj-ea"/>
                <a:cs typeface="Arial" pitchFamily="34" charset="0"/>
              </a:rPr>
              <a:t>available</a:t>
            </a:r>
            <a:endParaRPr lang="fr-BE" altLang="ko-KR" dirty="0">
              <a:cs typeface="Arial" pitchFamily="34" charset="0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C12CE51-C93A-4831-ACEE-B26E8DCDCBBA}"/>
              </a:ext>
            </a:extLst>
          </p:cNvPr>
          <p:cNvGrpSpPr/>
          <p:nvPr/>
        </p:nvGrpSpPr>
        <p:grpSpPr>
          <a:xfrm>
            <a:off x="2915816" y="1207827"/>
            <a:ext cx="862528" cy="1911981"/>
            <a:chOff x="2915816" y="1207827"/>
            <a:chExt cx="862528" cy="1911981"/>
          </a:xfrm>
        </p:grpSpPr>
        <p:sp>
          <p:nvSpPr>
            <p:cNvPr id="7" name="TextBox 6"/>
            <p:cNvSpPr txBox="1"/>
            <p:nvPr/>
          </p:nvSpPr>
          <p:spPr>
            <a:xfrm>
              <a:off x="2915816" y="1207827"/>
              <a:ext cx="862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rgbClr val="2765B0"/>
                  </a:solidFill>
                  <a:cs typeface="Arial" pitchFamily="34" charset="0"/>
                </a:rPr>
                <a:t>01</a:t>
              </a:r>
              <a:endParaRPr lang="ko-KR" altLang="en-US" sz="3600" dirty="0">
                <a:solidFill>
                  <a:srgbClr val="2765B0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15816" y="1840652"/>
              <a:ext cx="862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rgbClr val="2765B0"/>
                  </a:solidFill>
                  <a:cs typeface="Arial" pitchFamily="34" charset="0"/>
                </a:rPr>
                <a:t>02</a:t>
              </a:r>
              <a:endParaRPr lang="ko-KR" altLang="en-US" sz="3600" dirty="0">
                <a:solidFill>
                  <a:srgbClr val="2765B0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15816" y="2473477"/>
              <a:ext cx="862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rgbClr val="2765B0"/>
                  </a:solidFill>
                  <a:cs typeface="Arial" pitchFamily="34" charset="0"/>
                </a:rPr>
                <a:t>03</a:t>
              </a:r>
              <a:endParaRPr lang="ko-KR" altLang="en-US" sz="3600" dirty="0">
                <a:solidFill>
                  <a:srgbClr val="2765B0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FCBF700-6A57-408D-B2CD-F2CC849E3590}"/>
              </a:ext>
            </a:extLst>
          </p:cNvPr>
          <p:cNvSpPr txBox="1"/>
          <p:nvPr/>
        </p:nvSpPr>
        <p:spPr>
          <a:xfrm>
            <a:off x="3792247" y="1917799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altLang="ko-KR" dirty="0">
                <a:solidFill>
                  <a:schemeClr val="accent1"/>
                </a:solidFill>
                <a:cs typeface="Arial" pitchFamily="34" charset="0"/>
              </a:rPr>
              <a:t>Place of </a:t>
            </a:r>
            <a:r>
              <a:rPr lang="fr-BE" altLang="ko-KR" dirty="0" err="1">
                <a:solidFill>
                  <a:schemeClr val="accent1"/>
                </a:solidFill>
                <a:cs typeface="Arial" pitchFamily="34" charset="0"/>
              </a:rPr>
              <a:t>diagnosis</a:t>
            </a:r>
            <a:r>
              <a:rPr lang="fr-BE" altLang="ko-KR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fr-BE" altLang="ko-KR" dirty="0" err="1">
                <a:solidFill>
                  <a:schemeClr val="accent1"/>
                </a:solidFill>
                <a:cs typeface="Arial" pitchFamily="34" charset="0"/>
              </a:rPr>
              <a:t>is</a:t>
            </a:r>
            <a:r>
              <a:rPr lang="fr-BE" altLang="ko-KR" dirty="0">
                <a:solidFill>
                  <a:schemeClr val="accent1"/>
                </a:solidFill>
                <a:cs typeface="Arial" pitchFamily="34" charset="0"/>
              </a:rPr>
              <a:t> important for </a:t>
            </a:r>
            <a:r>
              <a:rPr lang="fr-BE" altLang="ko-KR" dirty="0" err="1">
                <a:solidFill>
                  <a:schemeClr val="accent1"/>
                </a:solidFill>
                <a:cs typeface="Arial" pitchFamily="34" charset="0"/>
              </a:rPr>
              <a:t>atypical</a:t>
            </a:r>
            <a:r>
              <a:rPr lang="fr-BE" altLang="ko-KR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fr-BE" altLang="ko-KR" dirty="0" err="1">
                <a:solidFill>
                  <a:schemeClr val="accent1"/>
                </a:solidFill>
                <a:cs typeface="Arial" pitchFamily="34" charset="0"/>
              </a:rPr>
              <a:t>presentations</a:t>
            </a:r>
            <a:endParaRPr lang="fr-BE" altLang="ko-KR" dirty="0">
              <a:solidFill>
                <a:schemeClr val="accent1"/>
              </a:solidFill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6" name="AutoShape 2" descr="data:image/svg+xml;base64,PHN2ZyB4bWxucz0iaHR0cDovL3d3dy53My5vcmcvMjAwMC9zdmciIHhtbG5zOnhsaW5rPSJodHRwOi8vd3d3LnczLm9yZy8xOTk5L3hsaW5rIiB3aWR0aD0iMzIiIGhlaWdodD0iMzIiIHZpZXdCb3g9IjAgMCAzMiAzMiI+CiAgPGRlZnM+CiAgICA8cG9seWdvbiBpZD0ic21hbGwtdmlzZW1lLXYzLWEiIHBvaW50cz0iMCAwIDMyIDAgMzIgMzIgMCAzMiIvPgogIDwvZGVmcz4KICA8ZyBmaWxsPSJub25lIiBmaWxsLXJ1bGU9ImV2ZW5vZGQiPgogICAgPG1hc2sgaWQ9InNtYWxsLXZpc2VtZS12My1iIiBmaWxsPSIjZmZmIj4KICAgICAgPHVzZSB4bGluazpocmVmPSIjc21hbGwtdmlzZW1lLXYzLWEiLz4KICAgIDwvbWFzaz4KICAgIDx1c2UgZmlsbD0iIzQyODVGNCIgeGxpbms6aHJlZj0iI3NtYWxsLXZpc2VtZS12My1hIi8+CiAgICA8cGF0aCBmaWxsPSIjRDJFM0ZDIiBkPSJNMCwxNS4yMzk3OTYzIEMyLjU0Mzg1NzE0LDE4Ljg3MDUyMDMgNS42NTIsMjIuMDgyMTk0NiA5LjIwMjI4NTcxLDI0Ljc0NDg3NjkgQzEzLjIxMTU3MTQsMjcuNzUxNzA3NyAxOC43ODg0Mjg2LDI3Ljc1MTcwNzcgMjIuNzk3NzE0MywyNC43NDQ4NzY5IEMyNi4zNDgsMjIuMDgyMTk0NiAyOS40NTYxNDI5LDE4Ljg3MDUyMDMgMzIsMTUuMjM5Nzk2MyBMMzIsLTcgTDAsLTcgTDAsMTUuMjM5Nzk2MyBaIiBtYXNrPSJ1cmwoI3NtYWxsLXZpc2VtZS12My1iKSIvPgogICAgPHBhdGggZmlsbD0iIzQyODVGNCIgZmlsbC1vcGFjaXR5PSIuNiIgZD0iTTE2LDIxLjIzMDY0OTIgQzE2LjkyNjA5OTEsMjEuMjMwNjQ5MiAxNy43OTEyNDY3LDIxLjQ5NDMxNTcgMTguNTI3MjEzNSwyMS45NTE1MDE5IEMxOC44MTA0NDEsMjIuMTI3MzMwOSAxOS4xMzYyNzM4LDIxLjc4ODc0ODUgMTguOTQwMzc5OSwyMS41MTY0Njc0IEMxOC4yNzg1NTU2LDIwLjU5NzMyNjMgMTcuMjA4MTEzNiwyMCAxNiwyMCBDMTQuNzkxODg2NCwyMCAxMy43MjE0NDQ0LDIwLjU5NzMyNjMgMTMuMDU5NjIwMSwyMS41MTY0Njc0IEMxMi44NjM3MjYyLDIxLjc4ODc0ODUgMTMuMTg5NTU5LDIyLjEyNzMzMDkgMTMuNDcyNzg2NSwyMS45NTE1MDE5IEMxNC4yMDg3NTMzLDIxLjQ5NDMxNTcgMTUuMDczOTAwOSwyMS4yMzA2NDkyIDE2LDIxLjIzMDY0OTIiIG1hc2s9InVybCgjc21hbGwtdmlzZW1lLXYzLWIpIi8+CiAgICA8cGF0aCBzdHJva2U9IiM0Mjg1RjQiIHN0cm9rZS1saW5lY2FwPSJzcXVhcmUiIGQ9Ik0yNSwxMyBDMjMsMTUuMzMzMzMzMyAyMCwxNi41IDE2LDE2LjUgQzEyLDE2LjUgOSwxNS4zMzMzMzMzIDcsMTMgTDEzLDEwLjUgTDE5LDEwLjUgTDI1LDEzIFoiIG1hc2s9InVybCgjc21hbGwtdmlzZW1lLXYzLWIpIi8+CiAgICA8cG9seWdvbiBmaWxsPSIjNDI4NUY0IiBmaWxsLXJ1bGU9Im5vbnplcm8iIHBvaW50cz0iOCAxNCA3IDEzIDI1IDEzIDI0IDE0IiBtYXNrPSJ1cmwoI3NtYWxsLXZpc2VtZS12My1iKSIvPgogICAgPHBhdGggc3Ryb2tlPSIjNDI4NUY0IiBzdHJva2UtbGluZWNhcD0icm91bmQiIGQ9Ik0yMCwzIEwxNy43Njc4NzUsNS4yNTg5MjYyMiBDMTYuNzkxNSw2LjI0NzAyNDU5IDE1LjIwODUsNi4yNDcwMjQ1OSAxNC4yMzIxMjUsNS4yNTg5MjYyMiBMMTIsMyIgbWFzaz0idXJsKCNzbWFsbC12aXNlbWUtdjMtYikiLz4KICA8L2c+Cjwvc3ZnPgo=">
            <a:hlinkClick r:id="rId2"/>
            <a:extLst>
              <a:ext uri="{FF2B5EF4-FFF2-40B4-BE49-F238E27FC236}">
                <a16:creationId xmlns:a16="http://schemas.microsoft.com/office/drawing/2014/main" id="{72B0734C-9794-4CB3-9D49-D845AFCDB4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F2D5AC5-BE31-45BA-8C96-0B88316AC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08489"/>
            <a:ext cx="2163024" cy="162018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981B385-9194-4C17-B959-F9ECD569B6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0" y="458364"/>
            <a:ext cx="1486392" cy="8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24230E-40F7-D441-B658-F7F59F1DDE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896" y="2499742"/>
            <a:ext cx="5436096" cy="576064"/>
          </a:xfrm>
        </p:spPr>
        <p:txBody>
          <a:bodyPr/>
          <a:lstStyle/>
          <a:p>
            <a:r>
              <a:rPr lang="en-GB" sz="3200" dirty="0"/>
              <a:t>Thank you!</a:t>
            </a:r>
          </a:p>
          <a:p>
            <a:endParaRPr lang="en-GB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B115B3-A62F-4813-9EBA-771C111F9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24426"/>
            <a:ext cx="1898944" cy="105138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7B10B95-A2F7-4125-89D6-B547F8754B0E}"/>
              </a:ext>
            </a:extLst>
          </p:cNvPr>
          <p:cNvSpPr txBox="1"/>
          <p:nvPr/>
        </p:nvSpPr>
        <p:spPr>
          <a:xfrm>
            <a:off x="3299824" y="4731990"/>
            <a:ext cx="254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www.action-groupe.org</a:t>
            </a:r>
          </a:p>
        </p:txBody>
      </p:sp>
    </p:spTree>
    <p:extLst>
      <p:ext uri="{BB962C8B-B14F-4D97-AF65-F5344CB8AC3E}">
        <p14:creationId xmlns:p14="http://schemas.microsoft.com/office/powerpoint/2010/main" val="4105110090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1BB933B7-85C2-3740-B22A-3E817F6A1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896" y="2283718"/>
            <a:ext cx="5436096" cy="576064"/>
          </a:xfrm>
        </p:spPr>
        <p:txBody>
          <a:bodyPr/>
          <a:lstStyle/>
          <a:p>
            <a:r>
              <a:rPr lang="en-GB" altLang="nl-NL" sz="2400" dirty="0"/>
              <a:t>Earlier is Better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DB9D5ED-5AA3-40F5-8702-7A67D8744B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527" t="8632" r="21981" b="63957"/>
          <a:stretch/>
        </p:blipFill>
        <p:spPr>
          <a:xfrm>
            <a:off x="1115616" y="1968553"/>
            <a:ext cx="1404156" cy="1404156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B01645-9BF9-418D-B71E-FEADD0042B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943855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FE488E8-45CA-4C86-AAD6-FDDBB1CF61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44507" t="17398" r="42405" b="73295"/>
          <a:stretch/>
        </p:blipFill>
        <p:spPr>
          <a:xfrm>
            <a:off x="476420" y="1507717"/>
            <a:ext cx="3888432" cy="1728192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E403391-1BF1-4548-89A9-0AF0C756383C}"/>
              </a:ext>
            </a:extLst>
          </p:cNvPr>
          <p:cNvCxnSpPr/>
          <p:nvPr/>
        </p:nvCxnSpPr>
        <p:spPr>
          <a:xfrm>
            <a:off x="1185076" y="2428424"/>
            <a:ext cx="1273628" cy="16561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F9F44BD-70BD-4143-9042-DF8755389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0134" y="9444"/>
            <a:ext cx="8136904" cy="576064"/>
          </a:xfrm>
        </p:spPr>
        <p:txBody>
          <a:bodyPr/>
          <a:lstStyle/>
          <a:p>
            <a:r>
              <a:rPr lang="fr-FR" sz="2400" b="0" dirty="0">
                <a:solidFill>
                  <a:schemeClr val="accent1"/>
                </a:solidFill>
              </a:rPr>
              <a:t>triage</a:t>
            </a:r>
            <a:r>
              <a:rPr lang="fr-FR" sz="2400" b="0" dirty="0"/>
              <a:t> of </a:t>
            </a:r>
            <a:r>
              <a:rPr lang="fr-FR" sz="2400" b="0" dirty="0">
                <a:solidFill>
                  <a:schemeClr val="tx1"/>
                </a:solidFill>
              </a:rPr>
              <a:t>« </a:t>
            </a:r>
            <a:r>
              <a:rPr lang="fr-FR" sz="2400" b="0" dirty="0" err="1">
                <a:solidFill>
                  <a:schemeClr val="tx1"/>
                </a:solidFill>
              </a:rPr>
              <a:t>Chest</a:t>
            </a:r>
            <a:r>
              <a:rPr lang="fr-FR" sz="2400" b="0" dirty="0">
                <a:solidFill>
                  <a:schemeClr val="tx1"/>
                </a:solidFill>
              </a:rPr>
              <a:t> </a:t>
            </a:r>
            <a:r>
              <a:rPr lang="fr-FR" sz="2400" b="0" dirty="0" err="1">
                <a:solidFill>
                  <a:schemeClr val="tx1"/>
                </a:solidFill>
              </a:rPr>
              <a:t>Symptom</a:t>
            </a:r>
            <a:r>
              <a:rPr lang="fr-FR" sz="2400" b="0" dirty="0">
                <a:solidFill>
                  <a:schemeClr val="tx1"/>
                </a:solidFill>
              </a:rPr>
              <a:t> »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427EF58-F673-4AAC-B2A6-A9E05040EFA0}"/>
              </a:ext>
            </a:extLst>
          </p:cNvPr>
          <p:cNvGrpSpPr/>
          <p:nvPr/>
        </p:nvGrpSpPr>
        <p:grpSpPr>
          <a:xfrm>
            <a:off x="2183241" y="1347614"/>
            <a:ext cx="2520280" cy="1891941"/>
            <a:chOff x="2183241" y="1383782"/>
            <a:chExt cx="2520280" cy="18919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F2ABCAC-B68D-458A-A45B-6A3C91C6E794}"/>
                </a:ext>
              </a:extLst>
            </p:cNvPr>
            <p:cNvSpPr/>
            <p:nvPr/>
          </p:nvSpPr>
          <p:spPr>
            <a:xfrm>
              <a:off x="2183241" y="1763555"/>
              <a:ext cx="2520280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Cardiac</a:t>
              </a:r>
              <a:r>
                <a:rPr lang="fr-FR" sz="140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fr-FR" sz="1400" dirty="0" err="1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arrest</a:t>
              </a:r>
              <a:endParaRPr lang="fr-FR" sz="1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fr-FR" sz="1400" dirty="0" err="1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Shock</a:t>
              </a:r>
              <a:endParaRPr lang="fr-FR" sz="1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fr-FR" sz="1400" dirty="0" err="1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Aortic</a:t>
              </a:r>
              <a:r>
                <a:rPr lang="fr-FR" sz="140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dissection</a:t>
              </a:r>
            </a:p>
            <a:p>
              <a:pPr algn="ctr"/>
              <a:r>
                <a:rPr lang="fr-FR" sz="140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Massive PE</a:t>
              </a:r>
            </a:p>
            <a:p>
              <a:pPr algn="ctr"/>
              <a:r>
                <a:rPr lang="fr-FR" sz="140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Tamponnade</a:t>
              </a:r>
            </a:p>
            <a:p>
              <a:pPr algn="ctr"/>
              <a:r>
                <a:rPr lang="fr-FR" sz="140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STEMI</a:t>
              </a:r>
            </a:p>
            <a:p>
              <a:pPr algn="ctr"/>
              <a:r>
                <a:rPr lang="fr-FR" sz="1400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Pneumothorax/</a:t>
              </a:r>
              <a:r>
                <a:rPr lang="fr-FR" sz="1400" dirty="0" err="1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Pneumonia</a:t>
              </a:r>
              <a:endParaRPr lang="fr-FR" sz="14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CC1DE66-BC4A-44A1-9B56-7CD6926266BF}"/>
                </a:ext>
              </a:extLst>
            </p:cNvPr>
            <p:cNvSpPr txBox="1"/>
            <p:nvPr/>
          </p:nvSpPr>
          <p:spPr>
            <a:xfrm>
              <a:off x="2294000" y="1383782"/>
              <a:ext cx="22778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fr-FR" dirty="0">
                  <a:solidFill>
                    <a:schemeClr val="accent1"/>
                  </a:solidFill>
                </a:rPr>
                <a:t>Life threats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FE30DE23-15C6-4B8D-AAD6-38EB0F0864B4}"/>
              </a:ext>
            </a:extLst>
          </p:cNvPr>
          <p:cNvGrpSpPr/>
          <p:nvPr/>
        </p:nvGrpSpPr>
        <p:grpSpPr>
          <a:xfrm>
            <a:off x="2475263" y="4084607"/>
            <a:ext cx="3824929" cy="896156"/>
            <a:chOff x="2475263" y="4084607"/>
            <a:chExt cx="3824929" cy="896156"/>
          </a:xfrm>
        </p:grpSpPr>
        <p:cxnSp>
          <p:nvCxnSpPr>
            <p:cNvPr id="20" name="Connecteur : en arc 19">
              <a:extLst>
                <a:ext uri="{FF2B5EF4-FFF2-40B4-BE49-F238E27FC236}">
                  <a16:creationId xmlns:a16="http://schemas.microsoft.com/office/drawing/2014/main" id="{AB37FE3E-00F5-4DF5-9FBC-3B88F82FD4FF}"/>
                </a:ext>
              </a:extLst>
            </p:cNvPr>
            <p:cNvCxnSpPr>
              <a:stCxn id="14" idx="3"/>
            </p:cNvCxnSpPr>
            <p:nvPr/>
          </p:nvCxnSpPr>
          <p:spPr>
            <a:xfrm>
              <a:off x="3859457" y="4407773"/>
              <a:ext cx="1720655" cy="396225"/>
            </a:xfrm>
            <a:prstGeom prst="curvedConnector3">
              <a:avLst/>
            </a:prstGeom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EE7CAA8-E0B9-40F2-AE14-6E43D56E9305}"/>
                </a:ext>
              </a:extLst>
            </p:cNvPr>
            <p:cNvSpPr txBox="1"/>
            <p:nvPr/>
          </p:nvSpPr>
          <p:spPr>
            <a:xfrm>
              <a:off x="2475263" y="4084607"/>
              <a:ext cx="138419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fr-FR" dirty="0">
                  <a:solidFill>
                    <a:srgbClr val="00B050"/>
                  </a:solidFill>
                </a:rPr>
                <a:t>Emergency dismissed</a:t>
              </a:r>
              <a:endParaRPr lang="fr-FR" dirty="0">
                <a:solidFill>
                  <a:srgbClr val="00B050"/>
                </a:solidFill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211D877-054C-4972-9D07-902856DD4B28}"/>
                </a:ext>
              </a:extLst>
            </p:cNvPr>
            <p:cNvSpPr txBox="1"/>
            <p:nvPr/>
          </p:nvSpPr>
          <p:spPr>
            <a:xfrm>
              <a:off x="5595957" y="4605885"/>
              <a:ext cx="7042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fr-FR" dirty="0">
                  <a:solidFill>
                    <a:srgbClr val="00B050"/>
                  </a:solidFill>
                </a:rPr>
                <a:t>OK</a:t>
              </a:r>
              <a:endParaRPr lang="fr-FR" dirty="0">
                <a:solidFill>
                  <a:srgbClr val="00B050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B968C30-74B7-43CE-B12D-4FBFC3951E72}"/>
                </a:ext>
              </a:extLst>
            </p:cNvPr>
            <p:cNvSpPr txBox="1"/>
            <p:nvPr/>
          </p:nvSpPr>
          <p:spPr>
            <a:xfrm>
              <a:off x="4147488" y="4334432"/>
              <a:ext cx="114459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fr-FR" dirty="0">
                  <a:solidFill>
                    <a:srgbClr val="00B050"/>
                  </a:solidFill>
                </a:rPr>
                <a:t>Primary care</a:t>
              </a:r>
              <a:endParaRPr lang="fr-FR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9723A38-1E30-41C9-97A7-7D36E0549F51}"/>
              </a:ext>
            </a:extLst>
          </p:cNvPr>
          <p:cNvGrpSpPr/>
          <p:nvPr/>
        </p:nvGrpSpPr>
        <p:grpSpPr>
          <a:xfrm>
            <a:off x="3859457" y="1583454"/>
            <a:ext cx="5093736" cy="2784505"/>
            <a:chOff x="3859457" y="1583454"/>
            <a:chExt cx="5093736" cy="2784505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F6066C1-95F6-400E-A4AE-85A597A5EFD5}"/>
                </a:ext>
              </a:extLst>
            </p:cNvPr>
            <p:cNvSpPr txBox="1"/>
            <p:nvPr/>
          </p:nvSpPr>
          <p:spPr>
            <a:xfrm>
              <a:off x="4770864" y="3276694"/>
              <a:ext cx="1650186" cy="646331"/>
            </a:xfrm>
            <a:prstGeom prst="rect">
              <a:avLst/>
            </a:prstGeom>
            <a:ln>
              <a:solidFill>
                <a:srgbClr val="FCB60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fr-FR" dirty="0">
                  <a:solidFill>
                    <a:srgbClr val="D08908"/>
                  </a:solidFill>
                </a:rPr>
                <a:t>1-7% of </a:t>
              </a:r>
            </a:p>
            <a:p>
              <a:pPr algn="ctr"/>
              <a:r>
                <a:rPr lang="en-US" altLang="fr-FR" dirty="0">
                  <a:solidFill>
                    <a:srgbClr val="D08908"/>
                  </a:solidFill>
                </a:rPr>
                <a:t>missed ACS</a:t>
              </a:r>
              <a:endParaRPr lang="fr-FR" dirty="0">
                <a:solidFill>
                  <a:srgbClr val="D08908"/>
                </a:solidFill>
              </a:endParaRPr>
            </a:p>
          </p:txBody>
        </p:sp>
        <p:cxnSp>
          <p:nvCxnSpPr>
            <p:cNvPr id="24" name="Connecteur : en arc 23">
              <a:extLst>
                <a:ext uri="{FF2B5EF4-FFF2-40B4-BE49-F238E27FC236}">
                  <a16:creationId xmlns:a16="http://schemas.microsoft.com/office/drawing/2014/main" id="{94274D17-E034-4C8F-B7A6-C92F465245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9457" y="3560046"/>
              <a:ext cx="911407" cy="807913"/>
            </a:xfrm>
            <a:prstGeom prst="curvedConnector3">
              <a:avLst/>
            </a:prstGeom>
            <a:ln w="28575">
              <a:solidFill>
                <a:srgbClr val="FCB60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 : en arc 24">
              <a:extLst>
                <a:ext uri="{FF2B5EF4-FFF2-40B4-BE49-F238E27FC236}">
                  <a16:creationId xmlns:a16="http://schemas.microsoft.com/office/drawing/2014/main" id="{6156591E-F667-40A0-A008-D3B53DD89826}"/>
                </a:ext>
              </a:extLst>
            </p:cNvPr>
            <p:cNvCxnSpPr>
              <a:cxnSpLocks/>
              <a:stCxn id="17" idx="0"/>
              <a:endCxn id="15" idx="2"/>
            </p:cNvCxnSpPr>
            <p:nvPr/>
          </p:nvCxnSpPr>
          <p:spPr>
            <a:xfrm rot="5400000" flipH="1" flipV="1">
              <a:off x="4952168" y="3690643"/>
              <a:ext cx="411407" cy="876172"/>
            </a:xfrm>
            <a:prstGeom prst="curvedConnector3">
              <a:avLst/>
            </a:prstGeom>
            <a:ln w="28575">
              <a:solidFill>
                <a:srgbClr val="FCB60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CAB1424E-BEFD-4EB6-9666-3FAEA3632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900" t="20587" r="8845" b="34599"/>
            <a:stretch/>
          </p:blipFill>
          <p:spPr>
            <a:xfrm>
              <a:off x="4766463" y="1583454"/>
              <a:ext cx="4186730" cy="1693239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F90D32B-703D-4665-8322-CC965A6DEAE3}"/>
              </a:ext>
            </a:extLst>
          </p:cNvPr>
          <p:cNvGrpSpPr/>
          <p:nvPr/>
        </p:nvGrpSpPr>
        <p:grpSpPr>
          <a:xfrm>
            <a:off x="9754" y="2721659"/>
            <a:ext cx="2147947" cy="1756399"/>
            <a:chOff x="-2042" y="2695701"/>
            <a:chExt cx="2147947" cy="1756399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AF481939-74D1-43F1-8E8B-1B7D43EA9BDC}"/>
                </a:ext>
              </a:extLst>
            </p:cNvPr>
            <p:cNvSpPr txBox="1"/>
            <p:nvPr/>
          </p:nvSpPr>
          <p:spPr>
            <a:xfrm>
              <a:off x="-2042" y="2695701"/>
              <a:ext cx="214794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fr-FR" dirty="0">
                  <a:solidFill>
                    <a:srgbClr val="D08908"/>
                  </a:solidFill>
                </a:rPr>
                <a:t>No life threats but highly suspicious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209466-2A42-488D-9905-9D9B59928FE7}"/>
                </a:ext>
              </a:extLst>
            </p:cNvPr>
            <p:cNvSpPr/>
            <p:nvPr/>
          </p:nvSpPr>
          <p:spPr>
            <a:xfrm>
              <a:off x="451095" y="3664000"/>
              <a:ext cx="1152128" cy="7881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CB608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rgbClr val="D08908"/>
                  </a:solidFill>
                </a:rPr>
                <a:t>ECG</a:t>
              </a:r>
            </a:p>
            <a:p>
              <a:pPr algn="ctr"/>
              <a:r>
                <a:rPr lang="fr-FR" sz="1400" b="1" dirty="0">
                  <a:ln w="0"/>
                  <a:solidFill>
                    <a:srgbClr val="D0890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Markers</a:t>
              </a:r>
            </a:p>
            <a:p>
              <a:pPr algn="ctr"/>
              <a:r>
                <a:rPr lang="fr-FR" sz="1400" b="1" dirty="0">
                  <a:ln w="0"/>
                  <a:solidFill>
                    <a:srgbClr val="D08908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Imaging</a:t>
              </a:r>
            </a:p>
          </p:txBody>
        </p:sp>
        <p:sp>
          <p:nvSpPr>
            <p:cNvPr id="3" name="Flèche : bas 2">
              <a:extLst>
                <a:ext uri="{FF2B5EF4-FFF2-40B4-BE49-F238E27FC236}">
                  <a16:creationId xmlns:a16="http://schemas.microsoft.com/office/drawing/2014/main" id="{D2C1E386-3E7E-4188-AE07-58A85E6A89E9}"/>
                </a:ext>
              </a:extLst>
            </p:cNvPr>
            <p:cNvSpPr/>
            <p:nvPr/>
          </p:nvSpPr>
          <p:spPr>
            <a:xfrm>
              <a:off x="1006330" y="3314186"/>
              <a:ext cx="144016" cy="271537"/>
            </a:xfrm>
            <a:prstGeom prst="downArrow">
              <a:avLst/>
            </a:prstGeom>
            <a:solidFill>
              <a:srgbClr val="FCB608"/>
            </a:solidFill>
            <a:ln>
              <a:solidFill>
                <a:srgbClr val="D089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026F0823-CDAC-4349-A962-37270159AA4A}"/>
              </a:ext>
            </a:extLst>
          </p:cNvPr>
          <p:cNvSpPr txBox="1"/>
          <p:nvPr/>
        </p:nvSpPr>
        <p:spPr>
          <a:xfrm>
            <a:off x="5706938" y="524733"/>
            <a:ext cx="2122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dirty="0">
                <a:solidFill>
                  <a:schemeClr val="tx1"/>
                </a:solidFill>
              </a:rPr>
              <a:t>(distant </a:t>
            </a:r>
            <a:r>
              <a:rPr lang="fr-FR" sz="1800" b="0" dirty="0" err="1">
                <a:solidFill>
                  <a:schemeClr val="tx1"/>
                </a:solidFill>
              </a:rPr>
              <a:t>diagnosis</a:t>
            </a:r>
            <a:r>
              <a:rPr lang="fr-FR" sz="1800" b="0" dirty="0">
                <a:solidFill>
                  <a:schemeClr val="tx1"/>
                </a:solidFill>
              </a:rPr>
              <a:t>)</a:t>
            </a:r>
            <a:endParaRPr lang="fr-FR" dirty="0"/>
          </a:p>
        </p:txBody>
      </p:sp>
      <p:pic>
        <p:nvPicPr>
          <p:cNvPr id="26" name="Graphique 25" descr="Téléphone mains libres">
            <a:extLst>
              <a:ext uri="{FF2B5EF4-FFF2-40B4-BE49-F238E27FC236}">
                <a16:creationId xmlns:a16="http://schemas.microsoft.com/office/drawing/2014/main" id="{59E4FE20-48B1-4DD9-8253-8EBF587CE3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734" y="-480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3051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AB60075-54CA-4716-87C0-F635C625CE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7441" y="-18977"/>
            <a:ext cx="7416774" cy="635959"/>
          </a:xfrm>
        </p:spPr>
        <p:txBody>
          <a:bodyPr/>
          <a:lstStyle/>
          <a:p>
            <a:r>
              <a:rPr lang="fr-FR" sz="2800" b="0" dirty="0">
                <a:solidFill>
                  <a:schemeClr val="accent1"/>
                </a:solidFill>
              </a:rPr>
              <a:t>triage</a:t>
            </a:r>
            <a:r>
              <a:rPr lang="fr-FR" sz="2800" b="0" dirty="0"/>
              <a:t> of </a:t>
            </a:r>
            <a:r>
              <a:rPr lang="fr-FR" sz="2800" b="0" dirty="0">
                <a:solidFill>
                  <a:schemeClr val="tx1"/>
                </a:solidFill>
              </a:rPr>
              <a:t>« ST-</a:t>
            </a:r>
            <a:r>
              <a:rPr lang="fr-FR" sz="2800" b="0" dirty="0" err="1">
                <a:solidFill>
                  <a:schemeClr val="tx1"/>
                </a:solidFill>
              </a:rPr>
              <a:t>elevation</a:t>
            </a:r>
            <a:r>
              <a:rPr lang="fr-FR" sz="2800" b="0" dirty="0">
                <a:solidFill>
                  <a:schemeClr val="tx1"/>
                </a:solidFill>
              </a:rPr>
              <a:t> »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E05D3B5-09A5-4958-A07D-86D0511B1A95}"/>
              </a:ext>
            </a:extLst>
          </p:cNvPr>
          <p:cNvGrpSpPr/>
          <p:nvPr/>
        </p:nvGrpSpPr>
        <p:grpSpPr>
          <a:xfrm>
            <a:off x="-108520" y="1419622"/>
            <a:ext cx="5324540" cy="2664296"/>
            <a:chOff x="-108520" y="1419622"/>
            <a:chExt cx="5324540" cy="2664296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8A17D49-9B75-4208-97A9-50CFF330FB78}"/>
                </a:ext>
              </a:extLst>
            </p:cNvPr>
            <p:cNvGrpSpPr/>
            <p:nvPr/>
          </p:nvGrpSpPr>
          <p:grpSpPr>
            <a:xfrm>
              <a:off x="-108520" y="1419622"/>
              <a:ext cx="5324540" cy="2448272"/>
              <a:chOff x="-108520" y="1419622"/>
              <a:chExt cx="5324540" cy="2448272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B37EC9F7-2CF8-4A75-8F26-F29400E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lum contrast="20000"/>
              </a:blip>
              <a:srcRect l="8931" t="11536" r="11544" b="62209"/>
              <a:stretch/>
            </p:blipFill>
            <p:spPr>
              <a:xfrm>
                <a:off x="-108520" y="1635646"/>
                <a:ext cx="5324540" cy="2232248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9D7B4E-A732-49DE-83B6-967D25C2EC6B}"/>
                  </a:ext>
                </a:extLst>
              </p:cNvPr>
              <p:cNvSpPr/>
              <p:nvPr/>
            </p:nvSpPr>
            <p:spPr>
              <a:xfrm>
                <a:off x="1259632" y="1419622"/>
                <a:ext cx="144016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E4676F-4AB3-4C4F-AE1A-567B33396E84}"/>
                </a:ext>
              </a:extLst>
            </p:cNvPr>
            <p:cNvSpPr/>
            <p:nvPr/>
          </p:nvSpPr>
          <p:spPr>
            <a:xfrm>
              <a:off x="467544" y="3291830"/>
              <a:ext cx="216024" cy="7920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9474C562-CA76-4532-A26D-F195D27AD3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45" t="23954" r="13766" b="18556"/>
          <a:stretch/>
        </p:blipFill>
        <p:spPr>
          <a:xfrm>
            <a:off x="3347864" y="1320828"/>
            <a:ext cx="5688632" cy="3199856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F5EDCD49-2FA3-4F68-8847-A2AF37F9F9DC}"/>
              </a:ext>
            </a:extLst>
          </p:cNvPr>
          <p:cNvSpPr/>
          <p:nvPr/>
        </p:nvSpPr>
        <p:spPr>
          <a:xfrm>
            <a:off x="5364088" y="1635646"/>
            <a:ext cx="864096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115ECB8B-CA05-4974-9E06-98210F44C9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t="13785" r="51020" b="30383"/>
          <a:stretch/>
        </p:blipFill>
        <p:spPr>
          <a:xfrm>
            <a:off x="2277085" y="1376920"/>
            <a:ext cx="922711" cy="92271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8F4138D-A2C6-4B7B-82A6-807EAC57B592}"/>
              </a:ext>
            </a:extLst>
          </p:cNvPr>
          <p:cNvSpPr txBox="1"/>
          <p:nvPr/>
        </p:nvSpPr>
        <p:spPr>
          <a:xfrm>
            <a:off x="5364088" y="524733"/>
            <a:ext cx="2592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dirty="0">
                <a:solidFill>
                  <a:schemeClr val="tx1"/>
                </a:solidFill>
              </a:rPr>
              <a:t>(1st contact </a:t>
            </a:r>
            <a:r>
              <a:rPr lang="fr-FR" sz="1800" b="0" dirty="0" err="1">
                <a:solidFill>
                  <a:schemeClr val="tx1"/>
                </a:solidFill>
              </a:rPr>
              <a:t>diagnosis</a:t>
            </a:r>
            <a:r>
              <a:rPr lang="fr-FR" sz="1800" b="0" dirty="0">
                <a:solidFill>
                  <a:schemeClr val="tx1"/>
                </a:solidFill>
              </a:rPr>
              <a:t>)</a:t>
            </a:r>
            <a:endParaRPr lang="fr-FR" dirty="0"/>
          </a:p>
        </p:txBody>
      </p:sp>
      <p:pic>
        <p:nvPicPr>
          <p:cNvPr id="4" name="Graphique 3" descr="Pulsation">
            <a:extLst>
              <a:ext uri="{FF2B5EF4-FFF2-40B4-BE49-F238E27FC236}">
                <a16:creationId xmlns:a16="http://schemas.microsoft.com/office/drawing/2014/main" id="{1112F9DD-43D8-4860-AEDC-564EE9482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356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6692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185 L -0.00086 0.00185 C -0.00607 0.00308 -0.01111 0.00463 -0.01614 0.00493 C -0.01822 0.00524 -0.02031 0.0037 -0.02239 0.00339 C -0.03784 0.00216 -0.05329 0.00123 -0.06875 0.00031 C -0.07447 0.00123 -0.08003 0.00339 -0.08576 0.00339 L -0.13316 0.00185 C -0.14062 0.00123 -0.14791 -0.00062 -0.15538 -0.00124 C -0.16197 -0.00216 -0.16857 -0.00247 -0.175 -0.00278 L -0.20989 -0.00124 C -0.21163 -0.00124 -0.21354 -0.00031 -0.21527 0.00031 C -0.21649 0.00061 -0.21875 0.00185 -0.21875 0.00185 L -0.21614 0.00031 " pathEditMode="relative" ptsTypes="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AA85F-90EF-43B0-8717-52B6DBC532D9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8600" r="45373" b="22601"/>
          <a:stretch/>
        </p:blipFill>
        <p:spPr>
          <a:xfrm>
            <a:off x="1403647" y="987573"/>
            <a:ext cx="6284625" cy="40321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5FED635-2192-49CB-9496-81A54124E6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4" t="13785" r="3337" b="30383"/>
          <a:stretch/>
        </p:blipFill>
        <p:spPr>
          <a:xfrm>
            <a:off x="390901" y="2608258"/>
            <a:ext cx="1080120" cy="922711"/>
          </a:xfrm>
          <a:prstGeom prst="rect">
            <a:avLst/>
          </a:prstGeom>
        </p:spPr>
      </p:pic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A5697593-C641-4C0B-A498-1E9DED4BC7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12" y="142765"/>
            <a:ext cx="7343775" cy="576263"/>
          </a:xfrm>
        </p:spPr>
        <p:txBody>
          <a:bodyPr/>
          <a:lstStyle/>
          <a:p>
            <a:r>
              <a:rPr lang="fr-FR" sz="2800" b="0" dirty="0">
                <a:solidFill>
                  <a:schemeClr val="accent1"/>
                </a:solidFill>
              </a:rPr>
              <a:t>triage</a:t>
            </a:r>
            <a:r>
              <a:rPr lang="fr-FR" sz="2800" b="0" dirty="0"/>
              <a:t> of « </a:t>
            </a:r>
            <a:r>
              <a:rPr lang="fr-FR" sz="2800" b="0" dirty="0">
                <a:solidFill>
                  <a:schemeClr val="tx2"/>
                </a:solidFill>
              </a:rPr>
              <a:t>non ST-</a:t>
            </a:r>
            <a:r>
              <a:rPr lang="fr-FR" sz="2800" b="0" dirty="0" err="1">
                <a:solidFill>
                  <a:schemeClr val="tx2"/>
                </a:solidFill>
              </a:rPr>
              <a:t>elevation</a:t>
            </a:r>
            <a:r>
              <a:rPr lang="fr-FR" sz="2800" b="0" dirty="0">
                <a:solidFill>
                  <a:schemeClr val="tx2"/>
                </a:solidFill>
              </a:rPr>
              <a:t> »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EE3C13-2272-450D-ABE3-B7387DD2B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1" y="35271"/>
            <a:ext cx="731520" cy="73152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584BFD5-D798-4582-BE5A-CE608DD7F6A5}"/>
              </a:ext>
            </a:extLst>
          </p:cNvPr>
          <p:cNvSpPr txBox="1"/>
          <p:nvPr/>
        </p:nvSpPr>
        <p:spPr>
          <a:xfrm>
            <a:off x="5724128" y="483969"/>
            <a:ext cx="2592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dirty="0">
                <a:solidFill>
                  <a:schemeClr val="tx1"/>
                </a:solidFill>
              </a:rPr>
              <a:t>(on-site </a:t>
            </a:r>
            <a:r>
              <a:rPr lang="fr-FR" sz="1800" b="0" dirty="0" err="1">
                <a:solidFill>
                  <a:schemeClr val="tx1"/>
                </a:solidFill>
              </a:rPr>
              <a:t>diagnosis</a:t>
            </a:r>
            <a:r>
              <a:rPr lang="fr-FR" sz="1800" b="0" dirty="0">
                <a:solidFill>
                  <a:schemeClr val="tx1"/>
                </a:solidFill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3253277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F4AEBBF-5CF0-492F-AA2F-BCBB0332E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5" y="123478"/>
            <a:ext cx="8064896" cy="576064"/>
          </a:xfrm>
        </p:spPr>
        <p:txBody>
          <a:bodyPr/>
          <a:lstStyle/>
          <a:p>
            <a:r>
              <a:rPr lang="fr-FR" sz="2800" dirty="0">
                <a:solidFill>
                  <a:schemeClr val="tx2"/>
                </a:solidFill>
              </a:rPr>
              <a:t>Triage </a:t>
            </a:r>
            <a:r>
              <a:rPr lang="fr-FR" sz="2800" dirty="0" err="1">
                <a:solidFill>
                  <a:schemeClr val="tx2"/>
                </a:solidFill>
              </a:rPr>
              <a:t>with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>
                <a:solidFill>
                  <a:schemeClr val="accent1"/>
                </a:solidFill>
              </a:rPr>
              <a:t>single Hs </a:t>
            </a:r>
            <a:r>
              <a:rPr lang="fr-FR" sz="2800" dirty="0" err="1">
                <a:solidFill>
                  <a:schemeClr val="accent1"/>
                </a:solidFill>
              </a:rPr>
              <a:t>TnI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fr-FR" sz="2800" dirty="0" err="1">
                <a:solidFill>
                  <a:schemeClr val="tx2"/>
                </a:solidFill>
                <a:sym typeface="Wingdings" panose="05000000000000000000" pitchFamily="2" charset="2"/>
              </a:rPr>
              <a:t>pre-hospital</a:t>
            </a:r>
            <a:r>
              <a:rPr lang="fr-FR" sz="2800" dirty="0">
                <a:solidFill>
                  <a:schemeClr val="tx2"/>
                </a:solidFill>
                <a:sym typeface="Wingdings" panose="05000000000000000000" pitchFamily="2" charset="2"/>
              </a:rPr>
              <a:t> POC? </a:t>
            </a: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48E7BB-33B1-4930-A6D4-716939ABF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43558"/>
            <a:ext cx="4227934" cy="42279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8812B1F-6EBC-4BF4-BE08-43C6BF9F3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699542"/>
            <a:ext cx="3456384" cy="43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56924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05A61291-8A17-43D2-AA96-41AECCD8CC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601" y="123825"/>
            <a:ext cx="6696024" cy="576263"/>
          </a:xfrm>
        </p:spPr>
        <p:txBody>
          <a:bodyPr/>
          <a:lstStyle/>
          <a:p>
            <a:r>
              <a:rPr lang="fr-FR" sz="2800" dirty="0">
                <a:solidFill>
                  <a:schemeClr val="accent1"/>
                </a:solidFill>
              </a:rPr>
              <a:t>triage </a:t>
            </a:r>
            <a:r>
              <a:rPr lang="fr-FR" sz="2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sz="2800" dirty="0">
                <a:solidFill>
                  <a:schemeClr val="tx1"/>
                </a:solidFill>
              </a:rPr>
              <a:t> scores</a:t>
            </a:r>
            <a:endParaRPr lang="fr-FR" sz="2800" b="0" dirty="0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1C8B48F-0BBE-4D1E-9FE2-93DBFD09C8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 t="7833" r="14590" b="27288"/>
          <a:stretch/>
        </p:blipFill>
        <p:spPr>
          <a:xfrm>
            <a:off x="3778646" y="83304"/>
            <a:ext cx="1285586" cy="12241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1BF425F-D9A8-4E57-B9CC-FD23B8E615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0" b="22001"/>
          <a:stretch/>
        </p:blipFill>
        <p:spPr>
          <a:xfrm>
            <a:off x="107504" y="1312156"/>
            <a:ext cx="3930610" cy="334837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B072CDA-2596-4E69-AAA1-DD7F3AFBF2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37411" r="12374" b="34600"/>
          <a:stretch/>
        </p:blipFill>
        <p:spPr>
          <a:xfrm>
            <a:off x="4355976" y="1312156"/>
            <a:ext cx="3487028" cy="183458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BBCBA53-B5EF-43F4-8C6F-0F047405FDDB}"/>
              </a:ext>
            </a:extLst>
          </p:cNvPr>
          <p:cNvSpPr txBox="1"/>
          <p:nvPr/>
        </p:nvSpPr>
        <p:spPr>
          <a:xfrm>
            <a:off x="3779912" y="3297466"/>
            <a:ext cx="52565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3.3% of patients with MACE are ‘missed’ by the       HEART score in a meta-analysis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HEART score depends much on Tn test and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MACE 7.7% in the ESC 0/1-hour algorithm vs 1.1%   in the HEART score “low-risk” patients (p&lt;0.001)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6151AAE-11AC-4A9F-A004-C3C4B6854BC0}"/>
              </a:ext>
            </a:extLst>
          </p:cNvPr>
          <p:cNvSpPr txBox="1"/>
          <p:nvPr/>
        </p:nvSpPr>
        <p:spPr>
          <a:xfrm>
            <a:off x="1206926" y="1071620"/>
            <a:ext cx="1731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chemeClr val="tx1">
                    <a:lumMod val="50000"/>
                  </a:schemeClr>
                </a:solidFill>
              </a:rPr>
              <a:t>HEART score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078E0F8-C220-4931-9851-3E8FE84361EC}"/>
              </a:ext>
            </a:extLst>
          </p:cNvPr>
          <p:cNvSpPr txBox="1"/>
          <p:nvPr/>
        </p:nvSpPr>
        <p:spPr>
          <a:xfrm>
            <a:off x="6437565" y="4681835"/>
            <a:ext cx="2566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/>
              <a:t>P. Van den Berg et al. EHJ-ACC 2018</a:t>
            </a:r>
          </a:p>
          <a:p>
            <a:r>
              <a:rPr lang="fr-FR" sz="1100" i="1" dirty="0"/>
              <a:t>M. Cortes et al. EHJ-ACC 2020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EA468A-C01E-4109-A976-F92E5F3ADD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792089" cy="79208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54FCB46-23E8-47EF-9E1E-2F05C015AAC4}"/>
              </a:ext>
            </a:extLst>
          </p:cNvPr>
          <p:cNvSpPr txBox="1"/>
          <p:nvPr/>
        </p:nvSpPr>
        <p:spPr>
          <a:xfrm>
            <a:off x="5284641" y="481485"/>
            <a:ext cx="2592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dirty="0">
                <a:solidFill>
                  <a:schemeClr val="tx1"/>
                </a:solidFill>
              </a:rPr>
              <a:t>(</a:t>
            </a:r>
            <a:r>
              <a:rPr lang="fr-FR" sz="1800" b="0" dirty="0" err="1">
                <a:solidFill>
                  <a:schemeClr val="tx1"/>
                </a:solidFill>
              </a:rPr>
              <a:t>pre-hospital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diagnosis</a:t>
            </a:r>
            <a:r>
              <a:rPr lang="fr-FR" sz="1800" b="0" dirty="0">
                <a:solidFill>
                  <a:schemeClr val="tx1"/>
                </a:solidFill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5691736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E51D17B-277F-42F5-AF75-7DAB83A8B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7344816" cy="576064"/>
          </a:xfrm>
        </p:spPr>
        <p:txBody>
          <a:bodyPr/>
          <a:lstStyle/>
          <a:p>
            <a:r>
              <a:rPr lang="fr-FR" sz="3200" dirty="0" err="1"/>
              <a:t>Earlier</a:t>
            </a:r>
            <a:r>
              <a:rPr lang="fr-FR" sz="3200" dirty="0"/>
              <a:t> </a:t>
            </a:r>
            <a:r>
              <a:rPr lang="fr-FR" sz="3200" dirty="0" err="1"/>
              <a:t>than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first </a:t>
            </a:r>
            <a:r>
              <a:rPr lang="fr-FR" sz="3200" dirty="0" err="1">
                <a:solidFill>
                  <a:srgbClr val="FF0000"/>
                </a:solidFill>
              </a:rPr>
              <a:t>medical</a:t>
            </a:r>
            <a:r>
              <a:rPr lang="fr-FR" sz="3200" dirty="0">
                <a:solidFill>
                  <a:srgbClr val="FF0000"/>
                </a:solidFill>
              </a:rPr>
              <a:t> contact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14D49D6-C89A-465D-BD0D-EF4148E5B75E}"/>
              </a:ext>
            </a:extLst>
          </p:cNvPr>
          <p:cNvGrpSpPr/>
          <p:nvPr/>
        </p:nvGrpSpPr>
        <p:grpSpPr>
          <a:xfrm>
            <a:off x="3635896" y="826286"/>
            <a:ext cx="5649819" cy="4064974"/>
            <a:chOff x="4280651" y="955048"/>
            <a:chExt cx="4861048" cy="3526989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4F21EEA6-3F92-4CB4-8BE3-547539F62681}"/>
                </a:ext>
              </a:extLst>
            </p:cNvPr>
            <p:cNvGrpSpPr/>
            <p:nvPr/>
          </p:nvGrpSpPr>
          <p:grpSpPr>
            <a:xfrm>
              <a:off x="4280651" y="955048"/>
              <a:ext cx="4861048" cy="3204357"/>
              <a:chOff x="323528" y="915566"/>
              <a:chExt cx="5328592" cy="3529584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4E4E1D0C-0462-4669-8B9B-DC8ECC6EEC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528" y="915566"/>
                <a:ext cx="5114544" cy="3529584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4D47F4-9B2D-453E-86AE-89CF070EEE6E}"/>
                  </a:ext>
                </a:extLst>
              </p:cNvPr>
              <p:cNvSpPr/>
              <p:nvPr/>
            </p:nvSpPr>
            <p:spPr>
              <a:xfrm>
                <a:off x="3779912" y="3571091"/>
                <a:ext cx="1872208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2B461630-CBC8-4FF2-8737-6A7CFF121AE6}"/>
                </a:ext>
              </a:extLst>
            </p:cNvPr>
            <p:cNvSpPr txBox="1"/>
            <p:nvPr/>
          </p:nvSpPr>
          <p:spPr>
            <a:xfrm>
              <a:off x="5868144" y="4235816"/>
              <a:ext cx="29530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>
                  <a:solidFill>
                    <a:srgbClr val="000000"/>
                  </a:solidFill>
                </a:rPr>
                <a:t>Hulot JS and Montalescot G. </a:t>
              </a:r>
              <a:r>
                <a:rPr lang="fr-FR" sz="1000" b="1" dirty="0" err="1">
                  <a:solidFill>
                    <a:srgbClr val="000000"/>
                  </a:solidFill>
                </a:rPr>
                <a:t>Eur</a:t>
              </a:r>
              <a:r>
                <a:rPr lang="fr-FR" sz="1000" b="1" dirty="0">
                  <a:solidFill>
                    <a:srgbClr val="000000"/>
                  </a:solidFill>
                </a:rPr>
                <a:t> Heart J 2019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005CFB6-8FC7-4DCA-9D2D-9392CC9E56AF}"/>
                </a:ext>
              </a:extLst>
            </p:cNvPr>
            <p:cNvSpPr/>
            <p:nvPr/>
          </p:nvSpPr>
          <p:spPr>
            <a:xfrm>
              <a:off x="4590681" y="2499742"/>
              <a:ext cx="1189008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7A0DCC0C-36BD-41A4-A4A0-2A5E2C9F42FE}"/>
              </a:ext>
            </a:extLst>
          </p:cNvPr>
          <p:cNvGrpSpPr/>
          <p:nvPr/>
        </p:nvGrpSpPr>
        <p:grpSpPr>
          <a:xfrm>
            <a:off x="35495" y="1125784"/>
            <a:ext cx="5422867" cy="3777900"/>
            <a:chOff x="35496" y="1125784"/>
            <a:chExt cx="4752528" cy="3390183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A599858-48B7-4CFF-A8D6-44D8F281D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85" t="35730" r="1824" b="8718"/>
            <a:stretch/>
          </p:blipFill>
          <p:spPr>
            <a:xfrm>
              <a:off x="395536" y="2077441"/>
              <a:ext cx="2376264" cy="188009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153E353-9755-4A4C-B227-29C9A9F160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" t="90963" r="1824" b="760"/>
            <a:stretch/>
          </p:blipFill>
          <p:spPr>
            <a:xfrm>
              <a:off x="35496" y="4235816"/>
              <a:ext cx="4752528" cy="280151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0BE580B-9CF0-4B73-9DD7-F81F13DE38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9" t="12006" r="51681" b="64590"/>
            <a:stretch/>
          </p:blipFill>
          <p:spPr>
            <a:xfrm>
              <a:off x="899592" y="1125784"/>
              <a:ext cx="1800200" cy="792088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B11895FA-0638-4FB9-9107-62795F9AAC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t="13785" r="51020" b="30383"/>
          <a:stretch/>
        </p:blipFill>
        <p:spPr>
          <a:xfrm>
            <a:off x="3275856" y="1133796"/>
            <a:ext cx="922711" cy="92271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35043F7-46F1-4A85-844D-4E03723C8FCA}"/>
              </a:ext>
            </a:extLst>
          </p:cNvPr>
          <p:cNvSpPr txBox="1"/>
          <p:nvPr/>
        </p:nvSpPr>
        <p:spPr>
          <a:xfrm>
            <a:off x="6084168" y="466284"/>
            <a:ext cx="2122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dirty="0">
                <a:solidFill>
                  <a:schemeClr val="tx1"/>
                </a:solidFill>
              </a:rPr>
              <a:t>(self </a:t>
            </a:r>
            <a:r>
              <a:rPr lang="fr-FR" sz="1800" b="0" dirty="0" err="1">
                <a:solidFill>
                  <a:schemeClr val="tx1"/>
                </a:solidFill>
              </a:rPr>
              <a:t>diagnosis</a:t>
            </a:r>
            <a:r>
              <a:rPr lang="fr-FR" sz="1800" b="0" dirty="0">
                <a:solidFill>
                  <a:schemeClr val="tx1"/>
                </a:solidFill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2547653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1BB933B7-85C2-3740-B22A-3E817F6A1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5896" y="2283718"/>
            <a:ext cx="5436096" cy="576064"/>
          </a:xfrm>
        </p:spPr>
        <p:txBody>
          <a:bodyPr/>
          <a:lstStyle/>
          <a:p>
            <a:r>
              <a:rPr lang="en-GB" altLang="nl-NL" sz="2400" dirty="0"/>
              <a:t>Accurate is Better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E3BB1AF-2BFA-4A85-BD22-F9B1123677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1954"/>
            <a:ext cx="1379592" cy="1379592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4040245816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Contents Slide Master">
  <a:themeElements>
    <a:clrScheme name="Custom 6">
      <a:dk1>
        <a:srgbClr val="2765B0"/>
      </a:dk1>
      <a:lt1>
        <a:sysClr val="window" lastClr="FFFFFF"/>
      </a:lt1>
      <a:dk2>
        <a:srgbClr val="2765B0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Custom 2">
      <a:dk1>
        <a:srgbClr val="2765B0"/>
      </a:dk1>
      <a:lt1>
        <a:sysClr val="window" lastClr="FFFFFF"/>
      </a:lt1>
      <a:dk2>
        <a:srgbClr val="2765B0"/>
      </a:dk2>
      <a:lt2>
        <a:srgbClr val="EEECE1"/>
      </a:lt2>
      <a:accent1>
        <a:srgbClr val="EE1C25"/>
      </a:accent1>
      <a:accent2>
        <a:srgbClr val="EE1C25"/>
      </a:accent2>
      <a:accent3>
        <a:srgbClr val="EE1C25"/>
      </a:accent3>
      <a:accent4>
        <a:srgbClr val="EE1C25"/>
      </a:accent4>
      <a:accent5>
        <a:srgbClr val="EE1C25"/>
      </a:accent5>
      <a:accent6>
        <a:srgbClr val="EE1C2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0302 Rivaroxaban GMA Slide Template - update">
  <a:themeElements>
    <a:clrScheme name="Xarelto Colours 2015">
      <a:dk1>
        <a:srgbClr val="000000"/>
      </a:dk1>
      <a:lt1>
        <a:srgbClr val="FFFFFF"/>
      </a:lt1>
      <a:dk2>
        <a:srgbClr val="807F83"/>
      </a:dk2>
      <a:lt2>
        <a:srgbClr val="3961AC"/>
      </a:lt2>
      <a:accent1>
        <a:srgbClr val="EC008C"/>
      </a:accent1>
      <a:accent2>
        <a:srgbClr val="F2B646"/>
      </a:accent2>
      <a:accent3>
        <a:srgbClr val="3B8D86"/>
      </a:accent3>
      <a:accent4>
        <a:srgbClr val="907A63"/>
      </a:accent4>
      <a:accent5>
        <a:srgbClr val="1583A2"/>
      </a:accent5>
      <a:accent6>
        <a:srgbClr val="6F3130"/>
      </a:accent6>
      <a:hlink>
        <a:srgbClr val="87BFD7"/>
      </a:hlink>
      <a:folHlink>
        <a:srgbClr val="F15E22"/>
      </a:folHlink>
    </a:clrScheme>
    <a:fontScheme name="PowerPoint_XARELTO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algn="ctr">
          <a:solidFill>
            <a:schemeClr val="tx1"/>
          </a:solidFill>
          <a:miter lim="800000"/>
          <a:headEnd/>
          <a:tailEnd/>
        </a:ln>
        <a:effectLst/>
      </a:spPr>
      <a:bodyPr wrap="square" lIns="0" tIns="0" rIns="0" bIns="0" anchor="ctr">
        <a:noAutofit/>
      </a:bodyPr>
      <a:lstStyle>
        <a:defPPr algn="ctr">
          <a:defRPr sz="1600" dirty="0">
            <a:solidFill>
              <a:schemeClr val="tx1">
                <a:lumMod val="65000"/>
                <a:lumOff val="35000"/>
              </a:schemeClr>
            </a:solidFill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90000" tIns="46800" rIns="90000" bIns="46800" rtlCol="0" anchor="ctr">
        <a:spAutoFit/>
      </a:bodyPr>
      <a:lstStyle>
        <a:defPPr>
          <a:defRPr sz="1600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>
    <a:extraClrScheme>
      <a:clrScheme name="Xarelto Colours 2013">
        <a:dk1>
          <a:srgbClr val="000000"/>
        </a:dk1>
        <a:lt1>
          <a:srgbClr val="FFFFFF"/>
        </a:lt1>
        <a:dk2>
          <a:srgbClr val="807F83"/>
        </a:dk2>
        <a:lt2>
          <a:srgbClr val="4F2D7F"/>
        </a:lt2>
        <a:accent1>
          <a:srgbClr val="EC008C"/>
        </a:accent1>
        <a:accent2>
          <a:srgbClr val="F2B646"/>
        </a:accent2>
        <a:accent3>
          <a:srgbClr val="3B8D86"/>
        </a:accent3>
        <a:accent4>
          <a:srgbClr val="907A63"/>
        </a:accent4>
        <a:accent5>
          <a:srgbClr val="1583A2"/>
        </a:accent5>
        <a:accent6>
          <a:srgbClr val="6F3130"/>
        </a:accent6>
        <a:hlink>
          <a:srgbClr val="87BFD7"/>
        </a:hlink>
        <a:folHlink>
          <a:srgbClr val="F15E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mutató2" id="{F49D464A-6608-45C2-BA95-A820E44B09F6}" vid="{5596F325-ACF3-48D4-974F-DA7E814A62D8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9245</TotalTime>
  <Words>388</Words>
  <Application>Microsoft Office PowerPoint</Application>
  <PresentationFormat>Affichage à l'écran (16:9)</PresentationFormat>
  <Paragraphs>99</Paragraphs>
  <Slides>15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맑은 고딕</vt:lpstr>
      <vt:lpstr>Arial</vt:lpstr>
      <vt:lpstr>Symbol</vt:lpstr>
      <vt:lpstr>Times New Roman</vt:lpstr>
      <vt:lpstr>Wingdings</vt:lpstr>
      <vt:lpstr>Contents Slide Master</vt:lpstr>
      <vt:lpstr>Section Break Slide Master</vt:lpstr>
      <vt:lpstr>160302 Rivaroxaban GMA Slide Template - update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gmontalescot@outlook.com</cp:lastModifiedBy>
  <cp:revision>632</cp:revision>
  <dcterms:created xsi:type="dcterms:W3CDTF">2016-12-05T23:26:54Z</dcterms:created>
  <dcterms:modified xsi:type="dcterms:W3CDTF">2021-07-17T14:51:22Z</dcterms:modified>
</cp:coreProperties>
</file>