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027" r:id="rId2"/>
    <p:sldId id="1021" r:id="rId3"/>
    <p:sldId id="1055" r:id="rId4"/>
    <p:sldId id="1013" r:id="rId5"/>
    <p:sldId id="1051" r:id="rId6"/>
    <p:sldId id="1046" r:id="rId7"/>
    <p:sldId id="298" r:id="rId8"/>
    <p:sldId id="1031" r:id="rId9"/>
    <p:sldId id="1034" r:id="rId10"/>
    <p:sldId id="1037" r:id="rId11"/>
    <p:sldId id="1038" r:id="rId12"/>
    <p:sldId id="1039" r:id="rId13"/>
    <p:sldId id="1041" r:id="rId14"/>
    <p:sldId id="1042" r:id="rId15"/>
    <p:sldId id="1043" r:id="rId16"/>
    <p:sldId id="1052" r:id="rId17"/>
    <p:sldId id="1057" r:id="rId18"/>
    <p:sldId id="1045" r:id="rId1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ALESCOT" initials="M" lastIdx="6" clrIdx="0">
    <p:extLst>
      <p:ext uri="{19B8F6BF-5375-455C-9EA6-DF929625EA0E}">
        <p15:presenceInfo xmlns:p15="http://schemas.microsoft.com/office/powerpoint/2012/main" userId="MONTALESC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D6DCE5"/>
    <a:srgbClr val="FD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1176" autoAdjust="0"/>
  </p:normalViewPr>
  <p:slideViewPr>
    <p:cSldViewPr snapToGrid="0">
      <p:cViewPr varScale="1">
        <p:scale>
          <a:sx n="125" d="100"/>
          <a:sy n="125" d="100"/>
        </p:scale>
        <p:origin x="30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238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Firibastat 100mg BID</c:v>
                </c:pt>
                <c:pt idx="1">
                  <c:v>Firibastat 500 mg BID</c:v>
                </c:pt>
                <c:pt idx="2">
                  <c:v>Ramipril 5mg BID 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0.53</c:v>
                </c:pt>
                <c:pt idx="1">
                  <c:v>0.51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6-4A08-B588-8D5D6866067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Week 12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Firibastat 100mg BID</c:v>
                </c:pt>
                <c:pt idx="1">
                  <c:v>Firibastat 500 mg BID</c:v>
                </c:pt>
                <c:pt idx="2">
                  <c:v>Ramipril 5mg BID 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0.59</c:v>
                </c:pt>
                <c:pt idx="1">
                  <c:v>0.57999999999999996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C6-4A08-B588-8D5D686606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7656239"/>
        <c:axId val="267656655"/>
      </c:barChart>
      <c:catAx>
        <c:axId val="2676562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267656655"/>
        <c:crosses val="autoZero"/>
        <c:auto val="1"/>
        <c:lblAlgn val="ctr"/>
        <c:lblOffset val="100"/>
        <c:noMultiLvlLbl val="0"/>
      </c:catAx>
      <c:valAx>
        <c:axId val="267656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267656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948670694729371"/>
          <c:y val="0.77061168950349668"/>
          <c:w val="9.8983160956522917E-2"/>
          <c:h val="0.12652569417228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32688438642758"/>
          <c:y val="0.18505519466827211"/>
          <c:w val="0.63421669040539297"/>
          <c:h val="0.7206705159694440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Firibastat 100mgBID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Feuil1!$A$2:$A$5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42</c:v>
                </c:pt>
                <c:pt idx="3">
                  <c:v>84</c:v>
                </c:pt>
              </c:numCache>
            </c:numRef>
          </c:xVal>
          <c:yVal>
            <c:numRef>
              <c:f>Feuil1!$B$2:$B$5</c:f>
              <c:numCache>
                <c:formatCode>General</c:formatCode>
                <c:ptCount val="4"/>
                <c:pt idx="0">
                  <c:v>122.9</c:v>
                </c:pt>
                <c:pt idx="1">
                  <c:v>125.6</c:v>
                </c:pt>
                <c:pt idx="2">
                  <c:v>127.7</c:v>
                </c:pt>
                <c:pt idx="3">
                  <c:v>131.19999999999999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EA-40A6-A049-7104892971D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Firibastat 500mg BID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Feuil1!$A$2:$A$5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42</c:v>
                </c:pt>
                <c:pt idx="3">
                  <c:v>84</c:v>
                </c:pt>
              </c:numCache>
            </c:numRef>
          </c:xVal>
          <c:yVal>
            <c:numRef>
              <c:f>Feuil1!$C$2:$C$5</c:f>
              <c:numCache>
                <c:formatCode>General</c:formatCode>
                <c:ptCount val="4"/>
                <c:pt idx="0">
                  <c:v>121.8</c:v>
                </c:pt>
                <c:pt idx="1">
                  <c:v>126.2</c:v>
                </c:pt>
                <c:pt idx="2">
                  <c:v>127.8</c:v>
                </c:pt>
                <c:pt idx="3">
                  <c:v>127.9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EA-40A6-A049-7104892971D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Ramipril 5mg BID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Feuil1!$A$2:$A$5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42</c:v>
                </c:pt>
                <c:pt idx="3">
                  <c:v>84</c:v>
                </c:pt>
              </c:numCache>
            </c:numRef>
          </c:xVal>
          <c:yVal>
            <c:numRef>
              <c:f>Feuil1!$D$2:$D$5</c:f>
              <c:numCache>
                <c:formatCode>General</c:formatCode>
                <c:ptCount val="4"/>
                <c:pt idx="0">
                  <c:v>119.5</c:v>
                </c:pt>
                <c:pt idx="1">
                  <c:v>120.4</c:v>
                </c:pt>
                <c:pt idx="2">
                  <c:v>122.2</c:v>
                </c:pt>
                <c:pt idx="3">
                  <c:v>122.9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4EA-40A6-A049-710489297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2508832"/>
        <c:axId val="702530880"/>
      </c:scatterChart>
      <c:valAx>
        <c:axId val="70250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fr-FR" sz="1600" b="1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Days</a:t>
                </a:r>
                <a:r>
                  <a:rPr lang="fr-FR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41181201002290518"/>
              <c:y val="0.948045682658651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2530880"/>
        <c:crosses val="autoZero"/>
        <c:crossBetween val="midCat"/>
      </c:valAx>
      <c:valAx>
        <c:axId val="70253088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fr-FR" sz="1600" b="1" dirty="0" err="1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Systolic</a:t>
                </a:r>
                <a:r>
                  <a:rPr lang="fr-FR" sz="1600" b="1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 Blood Pressure (</a:t>
                </a:r>
                <a:r>
                  <a:rPr lang="fr-FR" sz="1600" b="1" dirty="0" err="1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mmHg</a:t>
                </a:r>
                <a:r>
                  <a:rPr lang="fr-FR" dirty="0">
                    <a:solidFill>
                      <a:schemeClr val="tx1"/>
                    </a:solidFill>
                    <a:latin typeface="Montserrat" panose="00000500000000000000" pitchFamily="2" charset="0"/>
                  </a:rPr>
                  <a:t>) </a:t>
                </a:r>
              </a:p>
            </c:rich>
          </c:tx>
          <c:layout>
            <c:manualLayout>
              <c:xMode val="edge"/>
              <c:yMode val="edge"/>
              <c:x val="4.199596198860487E-2"/>
              <c:y val="0.321857408562699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702508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99244163843859"/>
          <c:y val="0.5497642720135183"/>
          <c:w val="0.23752866103841352"/>
          <c:h val="0.13796061926769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0.17839</cdr:x>
      <cdr:y>0.89804</cdr:y>
    </cdr:from>
    <cdr:to>
      <cdr:x>0.23925</cdr:x>
      <cdr:y>0.94266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35EEA48A-FD54-4B4E-B540-E3A943356397}"/>
            </a:ext>
          </a:extLst>
        </cdr:cNvPr>
        <cdr:cNvSpPr txBox="1"/>
      </cdr:nvSpPr>
      <cdr:spPr>
        <a:xfrm xmlns:a="http://schemas.openxmlformats.org/drawingml/2006/main">
          <a:off x="1996003" y="4940333"/>
          <a:ext cx="680973" cy="245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200" b="1" dirty="0">
              <a:latin typeface="Montserrat" panose="00000500000000000000" pitchFamily="2" charset="0"/>
            </a:rPr>
            <a:t>14</a:t>
          </a:r>
        </a:p>
      </cdr:txBody>
    </cdr:sp>
  </cdr:relSizeAnchor>
  <cdr:relSizeAnchor xmlns:cdr="http://schemas.openxmlformats.org/drawingml/2006/chartDrawing">
    <cdr:from>
      <cdr:x>0.42431</cdr:x>
      <cdr:y>0.89804</cdr:y>
    </cdr:from>
    <cdr:to>
      <cdr:x>0.48517</cdr:x>
      <cdr:y>0.94266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CAE2951D-BC5E-4533-99CF-1F793979C239}"/>
            </a:ext>
          </a:extLst>
        </cdr:cNvPr>
        <cdr:cNvSpPr txBox="1"/>
      </cdr:nvSpPr>
      <cdr:spPr>
        <a:xfrm xmlns:a="http://schemas.openxmlformats.org/drawingml/2006/main">
          <a:off x="4747701" y="4940333"/>
          <a:ext cx="680973" cy="245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>
              <a:latin typeface="Montserrat" panose="00000500000000000000" pitchFamily="2" charset="0"/>
            </a:rPr>
            <a:t>42</a:t>
          </a:r>
        </a:p>
      </cdr:txBody>
    </cdr:sp>
  </cdr:relSizeAnchor>
  <cdr:relSizeAnchor xmlns:cdr="http://schemas.openxmlformats.org/drawingml/2006/chartDrawing">
    <cdr:from>
      <cdr:x>0.73686</cdr:x>
      <cdr:y>0.89804</cdr:y>
    </cdr:from>
    <cdr:to>
      <cdr:x>0.79772</cdr:x>
      <cdr:y>0.94266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CAE2951D-BC5E-4533-99CF-1F793979C239}"/>
            </a:ext>
          </a:extLst>
        </cdr:cNvPr>
        <cdr:cNvSpPr txBox="1"/>
      </cdr:nvSpPr>
      <cdr:spPr>
        <a:xfrm xmlns:a="http://schemas.openxmlformats.org/drawingml/2006/main">
          <a:off x="8244851" y="4940333"/>
          <a:ext cx="680973" cy="245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 dirty="0">
              <a:latin typeface="Montserrat" panose="00000500000000000000" pitchFamily="2" charset="0"/>
            </a:rPr>
            <a:t>84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8D7B0-CEA4-4662-B118-F4E4EC6FB60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30A67-64FC-48B7-BBC9-79E892111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45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A67-64FC-48B7-BBC9-79E89211156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75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1635013C-4EF5-4F6A-A762-D344BAE55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703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A67-64FC-48B7-BBC9-79E892111565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es notes 5">
            <a:extLst>
              <a:ext uri="{FF2B5EF4-FFF2-40B4-BE49-F238E27FC236}">
                <a16:creationId xmlns:a16="http://schemas.microsoft.com/office/drawing/2014/main" id="{F232EF65-A98D-42A3-A369-B994348E8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539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A67-64FC-48B7-BBC9-79E89211156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624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FB7F5CB5-CED0-49A1-9B92-C24298E40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7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A67-64FC-48B7-BBC9-79E89211156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564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A67-64FC-48B7-BBC9-79E89211156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28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A67-64FC-48B7-BBC9-79E89211156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970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A67-64FC-48B7-BBC9-79E89211156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219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A67-64FC-48B7-BBC9-79E89211156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92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3438"/>
            <a:ext cx="7402513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57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3438"/>
            <a:ext cx="7402513" cy="4165600"/>
          </a:xfrm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4674B6DA-3368-44C3-B52B-84E08EC12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4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3438"/>
            <a:ext cx="7402513" cy="4165600"/>
          </a:xfrm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095CB35B-A74F-482C-B155-CFDB01390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99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597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3438"/>
            <a:ext cx="7402513" cy="4165600"/>
          </a:xfrm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31CE4C69-C9FC-4A60-A972-CF747FF0B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29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77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3438"/>
            <a:ext cx="7402513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019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3438"/>
            <a:ext cx="7402513" cy="4165600"/>
          </a:xfrm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97CB35D7-7BC3-49EA-BA17-0C4E0A715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30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A6F4B-A5B1-4C75-88D6-C3E1C148A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776DC8-0C2E-476B-BCBF-E22A21FEA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F2499-1A8A-4849-8FEA-950D1462F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D6F5F3-CF93-4F75-8A8E-DC690E6E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66E94-F033-4FFF-9374-23E8606A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87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23CDF-011D-408C-AE14-E63BDEB1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F88E2A-9D5E-4304-BD47-4B2874CCD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51E087-7110-48A3-869B-A6F51C12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AE9B07-C0BB-46A7-8A3D-C2E6140B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19567E-FA5B-4BA3-B955-95ED3E8F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64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6EAD1F-181D-42E1-AFEE-802BD151B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76B1AF-69F9-4F1D-9C1F-B02A0573F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1B724-18BF-4CEE-A627-8BA80F47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A1B0B1-D3E1-4A90-8998-558B5A8D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CFEC2D-B429-4CF9-8842-E9D17E4F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48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91102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509279" y="1"/>
            <a:ext cx="10414000" cy="7065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19FCF-7AFA-4A63-BD9E-BF6FFFD7F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364" y="1353503"/>
            <a:ext cx="10414000" cy="34496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2404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A0B6F-8720-4C1E-B7A9-7536DC5E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05C19F-9257-4C96-A593-4FEB0D45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477C91-DCDF-4BA2-9025-8C763D66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053526-1960-4036-89B6-998AC914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906D56-2E39-46C2-B52D-C1ED91DE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16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F6390-CBC1-49F2-A81C-F62BA922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29FF30-2742-4D35-AE2E-C9D593057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725916-2A8B-476F-B637-DAEF0259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E59C15-F3BF-4F0A-A9E4-E81E1340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FB280-43F5-4916-909B-B1C4D7E9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4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628B8-2C55-4F2B-9F61-070CA45D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EE7AFD-78E3-4BE2-990A-9CBF9C362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AF49E7-3537-4862-A4D2-8B8901E1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A56A61-20DA-453A-ACA4-540C11E3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400F7D-18CF-4D3C-9743-F87FA16C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EDBA73-4E10-4F40-B5D2-C9AA9126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3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05186-7309-4845-B5E2-389969F7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1CB99B-2541-49E6-8A8C-A5F44CC9F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FDDB63-A3A5-459E-ABEF-510EC16FE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A57F69-64AF-4105-8914-118241311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9F029D-5607-4EBE-9B43-F31F098E2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DFFA2C-A9AE-4748-9826-137AD251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985849-110F-41A8-B238-68E78A13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237589-8CA6-4FAB-82CF-EDAA72B7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06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3D0D5-849C-41F6-AC6E-4AD76A75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DD41D4-380E-4C9E-BD08-C386EF29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2840AB-375B-49D0-B8D5-2C384F5E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DC62A4-0A95-4C3E-99DF-FD23BFA2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2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B94F94-2495-43C5-881C-669ADCEF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0DFDB8-0312-480C-BD6A-91F61BE2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2B0504-059D-4739-A9D7-F497A807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32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AAD45-BE48-4464-880F-3D4AFE55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9262C8-0B95-4264-A65A-1B0C8305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A9711F-6550-4EB2-852F-84565484B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C3DF41-E4B1-4FEF-9C75-101D51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FD3770-2C39-42B3-97C6-79BBA3F3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7AD02C-D1F1-4B97-919A-11388A97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6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0127A-27F0-4706-844C-1EEC38DC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B3ABA0-88C8-4EBA-B0A9-69BDA3227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7C13D2-29E9-434C-8E77-237AC5DF4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F22BEE-99EB-4F16-94AF-7B0DC490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CEC72C-D627-4F28-BCBE-694B939A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022249-5EAA-43B4-844C-E9C0FB72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93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EEC27F-2365-4C53-B1F8-95B31919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60C375-BFBF-4C0E-B623-F28D5B656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DB0942-E61C-4F09-AAE4-4E2DBA07F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5A70-0D70-4D2F-B23C-715EBCCACBF5}" type="datetimeFigureOut">
              <a:rPr lang="fr-FR" smtClean="0"/>
              <a:t>04/08/2021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1AAAA9-40E6-4410-8B7D-AE97DF69D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085F41-8637-463F-B3CB-F17D1BE91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5F830-E668-41AF-9CFB-11F9ED017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75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F2440D9-DA46-4779-B55C-2A674BF18A2C}"/>
              </a:ext>
            </a:extLst>
          </p:cNvPr>
          <p:cNvSpPr/>
          <p:nvPr/>
        </p:nvSpPr>
        <p:spPr>
          <a:xfrm>
            <a:off x="661555" y="2940362"/>
            <a:ext cx="718196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pic>
        <p:nvPicPr>
          <p:cNvPr id="3" name="Image 2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8B3D2A61-FF59-401C-BA17-7BF9C6204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"/>
          <a:stretch/>
        </p:blipFill>
        <p:spPr>
          <a:xfrm>
            <a:off x="6803193" y="3810131"/>
            <a:ext cx="5388807" cy="304193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8848C1E-371A-4A7E-B9C8-56FDF7743F75}"/>
              </a:ext>
            </a:extLst>
          </p:cNvPr>
          <p:cNvSpPr txBox="1"/>
          <p:nvPr/>
        </p:nvSpPr>
        <p:spPr>
          <a:xfrm>
            <a:off x="646756" y="5765754"/>
            <a:ext cx="62620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From the </a:t>
            </a:r>
            <a:r>
              <a:rPr lang="en-US" sz="1100" i="1" baseline="30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1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ACTION study group, </a:t>
            </a:r>
            <a:r>
              <a:rPr lang="en-US" sz="1100" i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Institut</a:t>
            </a:r>
            <a:r>
              <a:rPr lang="en-US" sz="11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100" i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Cardiologie</a:t>
            </a:r>
            <a:r>
              <a:rPr lang="en-US" sz="11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(APHP), Sorbonne University, INSERM UMRS 1166, </a:t>
            </a:r>
            <a:r>
              <a:rPr lang="en-US" sz="1100" i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Hôpital</a:t>
            </a:r>
            <a:r>
              <a:rPr lang="en-US" sz="11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Pitié-Salpêtrière</a:t>
            </a:r>
            <a:r>
              <a:rPr lang="en-US" sz="11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Paris, France; </a:t>
            </a:r>
            <a:r>
              <a:rPr lang="en-US" sz="1100" i="1" baseline="30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11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Duke University, Raleigh, USA; </a:t>
            </a:r>
            <a:r>
              <a:rPr lang="en-US" sz="1100" i="1" baseline="30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1100" i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Quantum-Genomics, Paris, France; </a:t>
            </a:r>
            <a:r>
              <a:rPr lang="en-US" sz="1100" i="1" baseline="30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US" sz="1100" i="1" dirty="0">
                <a:latin typeface="Montserrat" panose="00000500000000000000" pitchFamily="2" charset="0"/>
                <a:cs typeface="Times New Roman" panose="02020603050405020304" pitchFamily="18" charset="0"/>
              </a:rPr>
              <a:t>University Hospital </a:t>
            </a:r>
            <a:r>
              <a:rPr lang="en-US" sz="1100" i="1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Bellvitge</a:t>
            </a:r>
            <a:r>
              <a:rPr lang="en-US" sz="1100" i="1" dirty="0">
                <a:latin typeface="Montserrat" panose="00000500000000000000" pitchFamily="2" charset="0"/>
                <a:cs typeface="Times New Roman" panose="02020603050405020304" pitchFamily="18" charset="0"/>
              </a:rPr>
              <a:t>, Barcelona</a:t>
            </a:r>
            <a:r>
              <a:rPr lang="en-US" sz="900" b="0" i="1" dirty="0">
                <a:solidFill>
                  <a:srgbClr val="636D89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i="1" dirty="0">
                <a:latin typeface="Montserrat" panose="00000500000000000000" pitchFamily="2" charset="0"/>
                <a:cs typeface="Times New Roman" panose="02020603050405020304" pitchFamily="18" charset="0"/>
              </a:rPr>
              <a:t>Spain;</a:t>
            </a:r>
            <a:r>
              <a:rPr lang="en-US" sz="1100" i="1" baseline="30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100" i="1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Vivantes</a:t>
            </a:r>
            <a:r>
              <a:rPr lang="en-US" sz="1100" i="1" dirty="0">
                <a:latin typeface="Montserrat" panose="00000500000000000000" pitchFamily="2" charset="0"/>
                <a:cs typeface="Times New Roman" panose="02020603050405020304" pitchFamily="18" charset="0"/>
              </a:rPr>
              <a:t>, Berlin, Germany; </a:t>
            </a:r>
            <a:r>
              <a:rPr lang="en-US" sz="1100" i="1" baseline="30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1100" i="1" dirty="0">
                <a:latin typeface="Montserrat" panose="00000500000000000000" pitchFamily="2" charset="0"/>
                <a:cs typeface="Times New Roman" panose="02020603050405020304" pitchFamily="18" charset="0"/>
              </a:rPr>
              <a:t>Brigham and Women Hospital, Harvard University, Boston, USA.</a:t>
            </a:r>
            <a:endParaRPr lang="fr-FR" sz="1100" i="1" dirty="0">
              <a:latin typeface="Montserrat" panose="00000500000000000000" pitchFamily="2" charset="0"/>
            </a:endParaRPr>
          </a:p>
        </p:txBody>
      </p:sp>
      <p:sp>
        <p:nvSpPr>
          <p:cNvPr id="22" name="Google Shape;17;p2">
            <a:extLst>
              <a:ext uri="{FF2B5EF4-FFF2-40B4-BE49-F238E27FC236}">
                <a16:creationId xmlns:a16="http://schemas.microsoft.com/office/drawing/2014/main" id="{8A282A76-298A-4A26-811A-C580C5485ACE}"/>
              </a:ext>
            </a:extLst>
          </p:cNvPr>
          <p:cNvSpPr/>
          <p:nvPr/>
        </p:nvSpPr>
        <p:spPr>
          <a:xfrm>
            <a:off x="-944" y="1064518"/>
            <a:ext cx="578907" cy="627891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5F3867-837E-4F2F-907F-18842B0A41F1}"/>
              </a:ext>
            </a:extLst>
          </p:cNvPr>
          <p:cNvSpPr/>
          <p:nvPr/>
        </p:nvSpPr>
        <p:spPr>
          <a:xfrm>
            <a:off x="646756" y="-1688"/>
            <a:ext cx="1082617" cy="6529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A06BA3-8E19-4EA0-8C1C-0358B0408718}"/>
              </a:ext>
            </a:extLst>
          </p:cNvPr>
          <p:cNvSpPr/>
          <p:nvPr/>
        </p:nvSpPr>
        <p:spPr>
          <a:xfrm>
            <a:off x="-1" y="-1688"/>
            <a:ext cx="1082617" cy="1068413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7F1DFB0-60E4-409C-B183-B7D968EFC9FF}"/>
              </a:ext>
            </a:extLst>
          </p:cNvPr>
          <p:cNvSpPr txBox="1"/>
          <p:nvPr/>
        </p:nvSpPr>
        <p:spPr>
          <a:xfrm>
            <a:off x="820615" y="1679202"/>
            <a:ext cx="97067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Brain Aminopeptidase A Inhibition with </a:t>
            </a:r>
            <a:r>
              <a:rPr lang="en-US" sz="2800" b="1" dirty="0" err="1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Firibastat</a:t>
            </a:r>
            <a:r>
              <a:rPr lang="en-US" sz="2800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Prevent Left Ventricular Dysfunction after Acute Myocardial Infarction</a:t>
            </a:r>
            <a:endParaRPr lang="fr-FR" sz="2000" dirty="0">
              <a:solidFill>
                <a:schemeClr val="tx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E139E48-0C2D-4F74-9B44-BEEA6C5205C4}"/>
              </a:ext>
            </a:extLst>
          </p:cNvPr>
          <p:cNvSpPr txBox="1"/>
          <p:nvPr/>
        </p:nvSpPr>
        <p:spPr>
          <a:xfrm>
            <a:off x="737478" y="3032895"/>
            <a:ext cx="8640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3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RESULTS OF THE QUORUM TRIAL</a:t>
            </a:r>
            <a:endParaRPr lang="fr-FR" sz="2800" spc="3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9" name="Google Shape;173;p11">
            <a:extLst>
              <a:ext uri="{FF2B5EF4-FFF2-40B4-BE49-F238E27FC236}">
                <a16:creationId xmlns:a16="http://schemas.microsoft.com/office/drawing/2014/main" id="{87CFFBAB-D73D-44C6-A6B2-F16A0C1C6264}"/>
              </a:ext>
            </a:extLst>
          </p:cNvPr>
          <p:cNvGrpSpPr/>
          <p:nvPr/>
        </p:nvGrpSpPr>
        <p:grpSpPr>
          <a:xfrm rot="8289442" flipH="1">
            <a:off x="485210" y="-267444"/>
            <a:ext cx="2055107" cy="1645619"/>
            <a:chOff x="7831502" y="4009858"/>
            <a:chExt cx="3325954" cy="2663245"/>
          </a:xfrm>
        </p:grpSpPr>
        <p:sp>
          <p:nvSpPr>
            <p:cNvPr id="33" name="Google Shape;177;p11">
              <a:extLst>
                <a:ext uri="{FF2B5EF4-FFF2-40B4-BE49-F238E27FC236}">
                  <a16:creationId xmlns:a16="http://schemas.microsoft.com/office/drawing/2014/main" id="{4EF2F898-86DC-42EB-A140-27E06F69BD13}"/>
                </a:ext>
              </a:extLst>
            </p:cNvPr>
            <p:cNvSpPr/>
            <p:nvPr/>
          </p:nvSpPr>
          <p:spPr>
            <a:xfrm rot="19031809">
              <a:off x="8133767" y="4678822"/>
              <a:ext cx="807967" cy="80796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74;p11">
              <a:extLst>
                <a:ext uri="{FF2B5EF4-FFF2-40B4-BE49-F238E27FC236}">
                  <a16:creationId xmlns:a16="http://schemas.microsoft.com/office/drawing/2014/main" id="{80A75660-AB0A-4D86-B1CA-1A2175B775A5}"/>
                </a:ext>
              </a:extLst>
            </p:cNvPr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75;p11">
              <a:extLst>
                <a:ext uri="{FF2B5EF4-FFF2-40B4-BE49-F238E27FC236}">
                  <a16:creationId xmlns:a16="http://schemas.microsoft.com/office/drawing/2014/main" id="{BE10D050-C235-4FE1-860E-678C8CA1BC88}"/>
                </a:ext>
              </a:extLst>
            </p:cNvPr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76;p11">
              <a:extLst>
                <a:ext uri="{FF2B5EF4-FFF2-40B4-BE49-F238E27FC236}">
                  <a16:creationId xmlns:a16="http://schemas.microsoft.com/office/drawing/2014/main" id="{B4DF4499-9F7B-43DD-96CD-ABB0293B745F}"/>
                </a:ext>
              </a:extLst>
            </p:cNvPr>
            <p:cNvSpPr/>
            <p:nvPr/>
          </p:nvSpPr>
          <p:spPr>
            <a:xfrm rot="19031809">
              <a:off x="9045096" y="4009858"/>
              <a:ext cx="807967" cy="807967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78;p11">
              <a:extLst>
                <a:ext uri="{FF2B5EF4-FFF2-40B4-BE49-F238E27FC236}">
                  <a16:creationId xmlns:a16="http://schemas.microsoft.com/office/drawing/2014/main" id="{FE4BCEEA-B569-4F2B-AD06-73395450F6B9}"/>
                </a:ext>
              </a:extLst>
            </p:cNvPr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79;p11">
              <a:extLst>
                <a:ext uri="{FF2B5EF4-FFF2-40B4-BE49-F238E27FC236}">
                  <a16:creationId xmlns:a16="http://schemas.microsoft.com/office/drawing/2014/main" id="{17242BB8-93AC-4E15-B934-F05B240CC945}"/>
                </a:ext>
              </a:extLst>
            </p:cNvPr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C589212-FD7D-495D-9892-85CA1E71D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481" y="1359372"/>
            <a:ext cx="897795" cy="454709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4FF3A80E-4B9A-41A5-9FC3-2B249D124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46" y="477182"/>
            <a:ext cx="1062830" cy="53931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7105DDC6-1F09-48B0-BB27-BE876666C785}"/>
              </a:ext>
            </a:extLst>
          </p:cNvPr>
          <p:cNvSpPr txBox="1"/>
          <p:nvPr/>
        </p:nvSpPr>
        <p:spPr>
          <a:xfrm>
            <a:off x="646756" y="4510322"/>
            <a:ext cx="8558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Gilles </a:t>
            </a:r>
            <a:r>
              <a:rPr lang="en-US" b="1" u="sng" dirty="0" err="1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Montalescot</a:t>
            </a:r>
            <a:r>
              <a:rPr lang="en-US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MD,</a:t>
            </a:r>
            <a:r>
              <a:rPr lang="en-US" baseline="30000" dirty="0" err="1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John Alexander</a:t>
            </a:r>
            <a:r>
              <a:rPr lang="en-US" baseline="30000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en-US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Fabrice Balavoine</a:t>
            </a:r>
            <a:r>
              <a:rPr lang="en-US" baseline="30000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Bruno </a:t>
            </a:r>
            <a:r>
              <a:rPr lang="en-US" dirty="0" err="1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Besse</a:t>
            </a:r>
            <a:r>
              <a:rPr lang="en-US" baseline="30000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Angel Cequier-Fillat</a:t>
            </a:r>
            <a:r>
              <a:rPr lang="en-US" baseline="30000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en-US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Harald Darius</a:t>
            </a:r>
            <a:r>
              <a:rPr lang="en-US" baseline="30000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Scott Solomon</a:t>
            </a:r>
            <a:r>
              <a:rPr lang="en-US" baseline="30000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</a:t>
            </a:r>
            <a:r>
              <a:rPr lang="en-US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 behalf of the QUORUM investigators</a:t>
            </a:r>
            <a:endParaRPr lang="fr-FR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745565-B65C-44CD-87C2-0D828AA288D7}"/>
              </a:ext>
            </a:extLst>
          </p:cNvPr>
          <p:cNvCxnSpPr>
            <a:cxnSpLocks/>
          </p:cNvCxnSpPr>
          <p:nvPr/>
        </p:nvCxnSpPr>
        <p:spPr>
          <a:xfrm>
            <a:off x="847722" y="2669921"/>
            <a:ext cx="7592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CBF1B060-BEBC-4217-AE2F-1C2E954F0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46" y="2156961"/>
            <a:ext cx="1255420" cy="69508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5823DB0-F285-4F85-93EA-6219768F43BD}"/>
              </a:ext>
            </a:extLst>
          </p:cNvPr>
          <p:cNvSpPr txBox="1"/>
          <p:nvPr/>
        </p:nvSpPr>
        <p:spPr>
          <a:xfrm>
            <a:off x="723410" y="3633009"/>
            <a:ext cx="718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</a:t>
            </a:r>
            <a:r>
              <a:rPr lang="fr-FR" dirty="0"/>
              <a:t>antum Genomics </a:t>
            </a:r>
            <a:r>
              <a:rPr lang="fr-FR" dirty="0" err="1"/>
              <a:t>Firibastat</a:t>
            </a:r>
            <a:r>
              <a:rPr lang="fr-FR" dirty="0"/>
              <a:t> </a:t>
            </a:r>
            <a:r>
              <a:rPr lang="fr-FR" b="1" dirty="0"/>
              <a:t>o</a:t>
            </a:r>
            <a:r>
              <a:rPr lang="fr-FR" dirty="0"/>
              <a:t>r </a:t>
            </a:r>
            <a:r>
              <a:rPr lang="fr-FR" b="1" dirty="0"/>
              <a:t>R</a:t>
            </a:r>
            <a:r>
              <a:rPr lang="fr-FR" dirty="0"/>
              <a:t>amipril </a:t>
            </a:r>
            <a:r>
              <a:rPr lang="fr-FR" dirty="0" err="1"/>
              <a:t>after</a:t>
            </a:r>
            <a:r>
              <a:rPr lang="fr-FR" dirty="0"/>
              <a:t> Ac</a:t>
            </a:r>
            <a:r>
              <a:rPr lang="fr-FR" b="1" dirty="0"/>
              <a:t>u</a:t>
            </a:r>
            <a:r>
              <a:rPr lang="fr-FR" dirty="0"/>
              <a:t>te </a:t>
            </a:r>
            <a:r>
              <a:rPr lang="fr-FR" b="1" dirty="0" err="1"/>
              <a:t>M</a:t>
            </a:r>
            <a:r>
              <a:rPr lang="fr-FR" dirty="0" err="1"/>
              <a:t>yocardial</a:t>
            </a:r>
            <a:r>
              <a:rPr lang="fr-FR" dirty="0"/>
              <a:t> </a:t>
            </a:r>
            <a:r>
              <a:rPr lang="fr-FR" dirty="0" err="1"/>
              <a:t>Infarction</a:t>
            </a:r>
            <a:r>
              <a:rPr lang="fr-FR" dirty="0"/>
              <a:t> for Prevention of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Ventricular</a:t>
            </a:r>
            <a:r>
              <a:rPr lang="fr-FR" dirty="0"/>
              <a:t> </a:t>
            </a:r>
            <a:r>
              <a:rPr lang="fr-FR" dirty="0" err="1"/>
              <a:t>Dysfunction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2524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;p2">
            <a:extLst>
              <a:ext uri="{FF2B5EF4-FFF2-40B4-BE49-F238E27FC236}">
                <a16:creationId xmlns:a16="http://schemas.microsoft.com/office/drawing/2014/main" id="{BEB75D33-F851-41AB-BAAB-285E9B34D20A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9E258F-DCD6-48EF-AD71-5C3E9E920647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DFDC3B-8395-4808-A1B4-CBD8611DBC15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8" name="Shape 125">
            <a:extLst>
              <a:ext uri="{FF2B5EF4-FFF2-40B4-BE49-F238E27FC236}">
                <a16:creationId xmlns:a16="http://schemas.microsoft.com/office/drawing/2014/main" id="{EC02DFA4-E541-4635-B04B-D99C08C0F0D5}"/>
              </a:ext>
            </a:extLst>
          </p:cNvPr>
          <p:cNvSpPr txBox="1">
            <a:spLocks/>
          </p:cNvSpPr>
          <p:nvPr/>
        </p:nvSpPr>
        <p:spPr>
          <a:xfrm>
            <a:off x="861662" y="484155"/>
            <a:ext cx="6476860" cy="643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Primary Endpoint</a:t>
            </a:r>
            <a:endParaRPr lang="fr-FR" sz="4400" i="0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52A4DB33-9431-4F37-9CCA-AAD19BDDA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525473"/>
              </p:ext>
            </p:extLst>
          </p:nvPr>
        </p:nvGraphicFramePr>
        <p:xfrm>
          <a:off x="399185" y="1772569"/>
          <a:ext cx="8299937" cy="410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92BA7F33-23B8-4D15-98EE-5F8433AC715D}"/>
              </a:ext>
            </a:extLst>
          </p:cNvPr>
          <p:cNvSpPr txBox="1"/>
          <p:nvPr/>
        </p:nvSpPr>
        <p:spPr>
          <a:xfrm>
            <a:off x="876652" y="1078942"/>
            <a:ext cx="1109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Change </a:t>
            </a:r>
            <a:r>
              <a:rPr lang="fr-FR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from</a:t>
            </a:r>
            <a:r>
              <a:rPr lang="fr-FR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baseline</a:t>
            </a:r>
            <a:r>
              <a:rPr lang="fr-FR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to 12 </a:t>
            </a:r>
            <a:r>
              <a:rPr lang="fr-FR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weeks</a:t>
            </a:r>
            <a:r>
              <a:rPr lang="fr-FR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fr-FR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Left</a:t>
            </a:r>
            <a:r>
              <a:rPr lang="fr-FR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Ventricular</a:t>
            </a:r>
            <a:r>
              <a:rPr lang="fr-FR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Ejection Fraction (LVEF) </a:t>
            </a:r>
            <a:r>
              <a:rPr lang="fr-FR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assessed</a:t>
            </a:r>
            <a:r>
              <a:rPr lang="fr-FR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by </a:t>
            </a:r>
            <a:r>
              <a:rPr lang="fr-FR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cardiac</a:t>
            </a:r>
            <a:r>
              <a:rPr lang="fr-FR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MRI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4C1DC6A-F863-4DAB-AC67-1DF1697C8CA1}"/>
              </a:ext>
            </a:extLst>
          </p:cNvPr>
          <p:cNvSpPr txBox="1"/>
          <p:nvPr/>
        </p:nvSpPr>
        <p:spPr>
          <a:xfrm>
            <a:off x="9518415" y="6601968"/>
            <a:ext cx="26620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Results of the Quorum study - 2021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47A6F3F-A50D-45B1-91D1-7B7C330A6544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25;p2">
            <a:extLst>
              <a:ext uri="{FF2B5EF4-FFF2-40B4-BE49-F238E27FC236}">
                <a16:creationId xmlns:a16="http://schemas.microsoft.com/office/drawing/2014/main" id="{F33E3D70-8DE1-4949-9712-ECC71A4E4AA1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5;p2">
            <a:extLst>
              <a:ext uri="{FF2B5EF4-FFF2-40B4-BE49-F238E27FC236}">
                <a16:creationId xmlns:a16="http://schemas.microsoft.com/office/drawing/2014/main" id="{2902BD13-D9EC-483F-957D-C87AAEC299DD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5;p2">
            <a:extLst>
              <a:ext uri="{FF2B5EF4-FFF2-40B4-BE49-F238E27FC236}">
                <a16:creationId xmlns:a16="http://schemas.microsoft.com/office/drawing/2014/main" id="{B1E7711C-BC52-456C-AA60-C463E6F8AEF0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5;p2">
            <a:extLst>
              <a:ext uri="{FF2B5EF4-FFF2-40B4-BE49-F238E27FC236}">
                <a16:creationId xmlns:a16="http://schemas.microsoft.com/office/drawing/2014/main" id="{E9C50544-E38B-45F5-95A3-426544C65360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AA3D907-F106-4A34-9D82-FFB590F73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ABB6F3DB-9BAF-4CF5-8277-3F6B5AB2C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72302"/>
              </p:ext>
            </p:extLst>
          </p:nvPr>
        </p:nvGraphicFramePr>
        <p:xfrm>
          <a:off x="7421572" y="1660319"/>
          <a:ext cx="454567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224">
                  <a:extLst>
                    <a:ext uri="{9D8B030D-6E8A-4147-A177-3AD203B41FA5}">
                      <a16:colId xmlns:a16="http://schemas.microsoft.com/office/drawing/2014/main" val="3333074706"/>
                    </a:ext>
                  </a:extLst>
                </a:gridCol>
                <a:gridCol w="1515224">
                  <a:extLst>
                    <a:ext uri="{9D8B030D-6E8A-4147-A177-3AD203B41FA5}">
                      <a16:colId xmlns:a16="http://schemas.microsoft.com/office/drawing/2014/main" val="3014613655"/>
                    </a:ext>
                  </a:extLst>
                </a:gridCol>
                <a:gridCol w="1515224">
                  <a:extLst>
                    <a:ext uri="{9D8B030D-6E8A-4147-A177-3AD203B41FA5}">
                      <a16:colId xmlns:a16="http://schemas.microsoft.com/office/drawing/2014/main" val="3019081646"/>
                    </a:ext>
                  </a:extLst>
                </a:gridCol>
              </a:tblGrid>
              <a:tr h="18730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Montserrat" panose="00000500000000000000"/>
                        </a:rPr>
                        <a:t>Adjusted</a:t>
                      </a:r>
                      <a:r>
                        <a:rPr lang="fr-FR" sz="1600" dirty="0">
                          <a:latin typeface="Montserrat" panose="00000500000000000000"/>
                        </a:rPr>
                        <a:t> change </a:t>
                      </a:r>
                      <a:r>
                        <a:rPr lang="fr-FR" sz="1600" dirty="0" err="1">
                          <a:latin typeface="Montserrat" panose="00000500000000000000"/>
                        </a:rPr>
                        <a:t>from</a:t>
                      </a:r>
                      <a:r>
                        <a:rPr lang="fr-FR" sz="1600" dirty="0">
                          <a:latin typeface="Montserrat" panose="00000500000000000000"/>
                        </a:rPr>
                        <a:t> </a:t>
                      </a:r>
                      <a:r>
                        <a:rPr lang="fr-FR" sz="1600" dirty="0" err="1">
                          <a:latin typeface="Montserrat" panose="00000500000000000000"/>
                        </a:rPr>
                        <a:t>baseline</a:t>
                      </a:r>
                      <a:r>
                        <a:rPr lang="fr-FR" sz="1600" dirty="0">
                          <a:latin typeface="Montserrat" panose="00000500000000000000"/>
                        </a:rPr>
                        <a:t> in LVEF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872809"/>
                  </a:ext>
                </a:extLst>
              </a:tr>
              <a:tr h="31703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latin typeface="Montserrat" panose="00000500000000000000"/>
                        </a:rPr>
                        <a:t>Firibastat</a:t>
                      </a:r>
                      <a:r>
                        <a:rPr lang="fr-FR" sz="1600" dirty="0">
                          <a:latin typeface="Montserrat" panose="00000500000000000000"/>
                        </a:rPr>
                        <a:t> 100mg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Montserrat" panose="00000500000000000000"/>
                        </a:rPr>
                        <a:t>Firibastat 500mg BID</a:t>
                      </a:r>
                    </a:p>
                    <a:p>
                      <a:pPr algn="ctr"/>
                      <a:endParaRPr lang="fr-FR" sz="1600" dirty="0">
                        <a:latin typeface="Montserrat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Montserrat" panose="00000500000000000000"/>
                        </a:rPr>
                        <a:t>Ramipril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Montserrat" panose="00000500000000000000"/>
                        </a:rPr>
                        <a:t>5mg BID</a:t>
                      </a:r>
                    </a:p>
                    <a:p>
                      <a:pPr algn="ctr"/>
                      <a:endParaRPr lang="fr-FR" sz="1600" dirty="0">
                        <a:latin typeface="Montserrat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39158"/>
                  </a:ext>
                </a:extLst>
              </a:tr>
              <a:tr h="18730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ontserrat" panose="00000500000000000000"/>
                        </a:rPr>
                        <a:t>5.62</a:t>
                      </a:r>
                      <a:r>
                        <a:rPr lang="fr-FR" sz="1600" dirty="0">
                          <a:latin typeface="Montserrat" panose="00000500000000000000"/>
                          <a:cs typeface="Calibri" panose="020F0502020204030204" pitchFamily="34" charset="0"/>
                        </a:rPr>
                        <a:t>±1.16</a:t>
                      </a:r>
                      <a:endParaRPr lang="fr-FR" sz="1600" dirty="0">
                        <a:latin typeface="Montserrat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ontserrat" panose="00000500000000000000"/>
                        </a:rPr>
                        <a:t>5.31</a:t>
                      </a:r>
                      <a:r>
                        <a:rPr lang="fr-FR" sz="1600" dirty="0">
                          <a:latin typeface="Montserrat" panose="00000500000000000000"/>
                          <a:cs typeface="Calibri" panose="020F0502020204030204" pitchFamily="34" charset="0"/>
                        </a:rPr>
                        <a:t>±1.11</a:t>
                      </a:r>
                      <a:endParaRPr lang="fr-FR" sz="1600" dirty="0">
                        <a:latin typeface="Montserrat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ontserrat" panose="00000500000000000000"/>
                        </a:rPr>
                        <a:t>5.66</a:t>
                      </a:r>
                      <a:r>
                        <a:rPr lang="fr-FR" sz="1600" dirty="0">
                          <a:latin typeface="Montserrat" panose="00000500000000000000"/>
                          <a:cs typeface="Calibri" panose="020F0502020204030204" pitchFamily="34" charset="0"/>
                        </a:rPr>
                        <a:t>±1.12</a:t>
                      </a:r>
                      <a:endParaRPr lang="fr-FR" sz="1600" dirty="0">
                        <a:latin typeface="Montserrat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84509"/>
                  </a:ext>
                </a:extLst>
              </a:tr>
              <a:tr h="187301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Montserrat" panose="0000050000000000000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ontserrat" panose="00000500000000000000"/>
                        </a:rPr>
                        <a:t>p=0.789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02473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1095EE03-060D-4B2D-BC6B-AF290C6636B5}"/>
              </a:ext>
            </a:extLst>
          </p:cNvPr>
          <p:cNvSpPr txBox="1"/>
          <p:nvPr/>
        </p:nvSpPr>
        <p:spPr>
          <a:xfrm rot="16200000">
            <a:off x="-728964" y="2997940"/>
            <a:ext cx="1863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Montserrat" panose="00000500000000000000" pitchFamily="2" charset="0"/>
              </a:rPr>
              <a:t>LVEF (%)</a:t>
            </a:r>
          </a:p>
        </p:txBody>
      </p:sp>
    </p:spTree>
    <p:extLst>
      <p:ext uri="{BB962C8B-B14F-4D97-AF65-F5344CB8AC3E}">
        <p14:creationId xmlns:p14="http://schemas.microsoft.com/office/powerpoint/2010/main" val="108187700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6AC28933-F7D8-48A4-9E9D-39707F62797C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233DD-AE34-4099-BDDC-355554159A94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A11DA-618F-4B51-BECD-E230AB3F1C53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1" name="Shape 125">
            <a:extLst>
              <a:ext uri="{FF2B5EF4-FFF2-40B4-BE49-F238E27FC236}">
                <a16:creationId xmlns:a16="http://schemas.microsoft.com/office/drawing/2014/main" id="{3343DB87-94B5-491F-AA75-0BABED817F91}"/>
              </a:ext>
            </a:extLst>
          </p:cNvPr>
          <p:cNvSpPr txBox="1">
            <a:spLocks/>
          </p:cNvSpPr>
          <p:nvPr/>
        </p:nvSpPr>
        <p:spPr>
          <a:xfrm>
            <a:off x="861662" y="484155"/>
            <a:ext cx="6476860" cy="643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Other MRI Parameters</a:t>
            </a:r>
            <a:br>
              <a:rPr lang="en-US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</a:br>
            <a:r>
              <a:rPr lang="en-US" sz="32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(change from baseline)</a:t>
            </a:r>
            <a:endParaRPr lang="fr-FR" sz="4400" i="0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49D6CD3-E700-4811-80A1-48B0A4510D74}"/>
              </a:ext>
            </a:extLst>
          </p:cNvPr>
          <p:cNvGrpSpPr/>
          <p:nvPr/>
        </p:nvGrpSpPr>
        <p:grpSpPr>
          <a:xfrm>
            <a:off x="690538" y="2058564"/>
            <a:ext cx="10556865" cy="4051776"/>
            <a:chOff x="781978" y="2058564"/>
            <a:chExt cx="10556865" cy="405177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88912D9-8CD8-49AA-897F-043BF9DCDE34}"/>
                </a:ext>
              </a:extLst>
            </p:cNvPr>
            <p:cNvSpPr/>
            <p:nvPr/>
          </p:nvSpPr>
          <p:spPr>
            <a:xfrm>
              <a:off x="870170" y="2072425"/>
              <a:ext cx="2612916" cy="402716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B244F558-9230-43F0-A0AE-FD4D181A3F5D}"/>
                </a:ext>
              </a:extLst>
            </p:cNvPr>
            <p:cNvCxnSpPr>
              <a:cxnSpLocks/>
            </p:cNvCxnSpPr>
            <p:nvPr/>
          </p:nvCxnSpPr>
          <p:spPr>
            <a:xfrm>
              <a:off x="781978" y="5325906"/>
              <a:ext cx="10548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FD80C8-2470-467F-801D-7DA63C51EEB0}"/>
                </a:ext>
              </a:extLst>
            </p:cNvPr>
            <p:cNvSpPr/>
            <p:nvPr/>
          </p:nvSpPr>
          <p:spPr>
            <a:xfrm>
              <a:off x="8717423" y="2072425"/>
              <a:ext cx="2621420" cy="91441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E64E04-3C52-4A9A-88CC-366FFF1A0E7D}"/>
                </a:ext>
              </a:extLst>
            </p:cNvPr>
            <p:cNvSpPr/>
            <p:nvPr/>
          </p:nvSpPr>
          <p:spPr>
            <a:xfrm>
              <a:off x="3480249" y="2072425"/>
              <a:ext cx="2612916" cy="9144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69CA8F-649B-4C76-9741-C5D567793FCF}"/>
                </a:ext>
              </a:extLst>
            </p:cNvPr>
            <p:cNvSpPr/>
            <p:nvPr/>
          </p:nvSpPr>
          <p:spPr>
            <a:xfrm>
              <a:off x="6088077" y="2072425"/>
              <a:ext cx="2629345" cy="9144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61083F0-982E-42DF-9BAA-529EEB35BCCA}"/>
                </a:ext>
              </a:extLst>
            </p:cNvPr>
            <p:cNvCxnSpPr>
              <a:cxnSpLocks/>
            </p:cNvCxnSpPr>
            <p:nvPr/>
          </p:nvCxnSpPr>
          <p:spPr>
            <a:xfrm>
              <a:off x="861662" y="2986839"/>
              <a:ext cx="9415545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8A09308F-B972-410C-9B4D-37C3AAF4D8DF}"/>
                </a:ext>
              </a:extLst>
            </p:cNvPr>
            <p:cNvCxnSpPr>
              <a:cxnSpLocks/>
            </p:cNvCxnSpPr>
            <p:nvPr/>
          </p:nvCxnSpPr>
          <p:spPr>
            <a:xfrm>
              <a:off x="781978" y="3790749"/>
              <a:ext cx="10548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6B979DA-B417-4D06-9F80-36B903263C6B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3" y="4570463"/>
              <a:ext cx="10476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6D0F06A-DE00-4775-94C7-1921205B55C3}"/>
                </a:ext>
              </a:extLst>
            </p:cNvPr>
            <p:cNvCxnSpPr>
              <a:cxnSpLocks/>
            </p:cNvCxnSpPr>
            <p:nvPr/>
          </p:nvCxnSpPr>
          <p:spPr>
            <a:xfrm>
              <a:off x="6088078" y="2058564"/>
              <a:ext cx="0" cy="403200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916AF29-344F-4D97-B4B3-FE657B61472F}"/>
                </a:ext>
              </a:extLst>
            </p:cNvPr>
            <p:cNvCxnSpPr>
              <a:cxnSpLocks/>
            </p:cNvCxnSpPr>
            <p:nvPr/>
          </p:nvCxnSpPr>
          <p:spPr>
            <a:xfrm>
              <a:off x="8717423" y="2068136"/>
              <a:ext cx="0" cy="403200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9B21080-5518-40C3-8175-17A6051B1C9D}"/>
                </a:ext>
              </a:extLst>
            </p:cNvPr>
            <p:cNvSpPr txBox="1"/>
            <p:nvPr/>
          </p:nvSpPr>
          <p:spPr>
            <a:xfrm>
              <a:off x="3481840" y="2099123"/>
              <a:ext cx="2598980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Firibastat</a:t>
              </a:r>
              <a:br>
                <a:rPr lang="en-US" sz="20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100mg BID</a:t>
              </a:r>
              <a:b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N=72</a:t>
              </a:r>
              <a:endParaRPr lang="fr-F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8C2D31D-FC34-4001-842D-69BB32455BE6}"/>
                </a:ext>
              </a:extLst>
            </p:cNvPr>
            <p:cNvSpPr txBox="1"/>
            <p:nvPr/>
          </p:nvSpPr>
          <p:spPr>
            <a:xfrm>
              <a:off x="6100424" y="2082580"/>
              <a:ext cx="2624257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Firibastat</a:t>
              </a:r>
              <a:br>
                <a:rPr lang="en-US" sz="20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500mg BID</a:t>
              </a:r>
              <a:b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N=77</a:t>
              </a:r>
              <a:endParaRPr lang="fr-FR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8DDB8FA-055C-49C4-BB37-746F6614C353}"/>
                </a:ext>
              </a:extLst>
            </p:cNvPr>
            <p:cNvSpPr txBox="1"/>
            <p:nvPr/>
          </p:nvSpPr>
          <p:spPr>
            <a:xfrm>
              <a:off x="8731940" y="2087267"/>
              <a:ext cx="2575296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Ramipril</a:t>
              </a:r>
              <a:br>
                <a:rPr lang="en-US" sz="20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5mg BID</a:t>
              </a:r>
              <a:b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N=80</a:t>
              </a:r>
              <a:endParaRPr lang="fr-FR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324A559-B8E5-4395-9EE4-27485A1F3F7E}"/>
                </a:ext>
              </a:extLst>
            </p:cNvPr>
            <p:cNvSpPr txBox="1"/>
            <p:nvPr/>
          </p:nvSpPr>
          <p:spPr>
            <a:xfrm>
              <a:off x="1046884" y="3062476"/>
              <a:ext cx="2308543" cy="668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Left ventricular ejection fraction (%) </a:t>
              </a:r>
              <a:endParaRPr lang="fr-FR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27C13A0-A69F-4588-B904-65CF0AE9A062}"/>
                </a:ext>
              </a:extLst>
            </p:cNvPr>
            <p:cNvSpPr txBox="1"/>
            <p:nvPr/>
          </p:nvSpPr>
          <p:spPr>
            <a:xfrm>
              <a:off x="1046884" y="3855892"/>
              <a:ext cx="2308543" cy="671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End-diastolic Volume (mL) 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6F3638E-98FE-4BF7-880E-87697CA06006}"/>
                </a:ext>
              </a:extLst>
            </p:cNvPr>
            <p:cNvSpPr txBox="1"/>
            <p:nvPr/>
          </p:nvSpPr>
          <p:spPr>
            <a:xfrm>
              <a:off x="1046884" y="4621599"/>
              <a:ext cx="2308543" cy="671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End-systolic Volume (mL)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F2D59B0-AADD-4B49-B64C-8151937FF446}"/>
                </a:ext>
              </a:extLst>
            </p:cNvPr>
            <p:cNvSpPr txBox="1"/>
            <p:nvPr/>
          </p:nvSpPr>
          <p:spPr>
            <a:xfrm>
              <a:off x="1046884" y="5488692"/>
              <a:ext cx="2308543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Infarct Mass (g)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C75562-97EF-4955-9E2B-EB12591DDC53}"/>
                </a:ext>
              </a:extLst>
            </p:cNvPr>
            <p:cNvSpPr/>
            <p:nvPr/>
          </p:nvSpPr>
          <p:spPr>
            <a:xfrm>
              <a:off x="861662" y="2066949"/>
              <a:ext cx="10474347" cy="4043391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6E77422-F71E-4C96-800B-FEF68DA4A7FB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25;p2">
            <a:extLst>
              <a:ext uri="{FF2B5EF4-FFF2-40B4-BE49-F238E27FC236}">
                <a16:creationId xmlns:a16="http://schemas.microsoft.com/office/drawing/2014/main" id="{EB13C8AC-46CF-47FA-9794-9F09D329699E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5;p2">
            <a:extLst>
              <a:ext uri="{FF2B5EF4-FFF2-40B4-BE49-F238E27FC236}">
                <a16:creationId xmlns:a16="http://schemas.microsoft.com/office/drawing/2014/main" id="{6ADD0F68-A358-4633-86F3-3196A75AE100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5;p2">
            <a:extLst>
              <a:ext uri="{FF2B5EF4-FFF2-40B4-BE49-F238E27FC236}">
                <a16:creationId xmlns:a16="http://schemas.microsoft.com/office/drawing/2014/main" id="{C685CBC9-DA92-4044-9796-10235716BA26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5;p2">
            <a:extLst>
              <a:ext uri="{FF2B5EF4-FFF2-40B4-BE49-F238E27FC236}">
                <a16:creationId xmlns:a16="http://schemas.microsoft.com/office/drawing/2014/main" id="{DBF0832C-1A12-47B3-8D1D-78D46E83FCD6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125">
            <a:extLst>
              <a:ext uri="{FF2B5EF4-FFF2-40B4-BE49-F238E27FC236}">
                <a16:creationId xmlns:a16="http://schemas.microsoft.com/office/drawing/2014/main" id="{3D6D0CB3-DAE5-493A-9B25-8FBFABBC8438}"/>
              </a:ext>
            </a:extLst>
          </p:cNvPr>
          <p:cNvSpPr txBox="1">
            <a:spLocks/>
          </p:cNvSpPr>
          <p:nvPr/>
        </p:nvSpPr>
        <p:spPr>
          <a:xfrm>
            <a:off x="3426422" y="326378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+5.62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±1.2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Shape 125">
            <a:extLst>
              <a:ext uri="{FF2B5EF4-FFF2-40B4-BE49-F238E27FC236}">
                <a16:creationId xmlns:a16="http://schemas.microsoft.com/office/drawing/2014/main" id="{B451484A-EAD5-4BB9-9B1A-EB557ED302B2}"/>
              </a:ext>
            </a:extLst>
          </p:cNvPr>
          <p:cNvSpPr txBox="1">
            <a:spLocks/>
          </p:cNvSpPr>
          <p:nvPr/>
        </p:nvSpPr>
        <p:spPr>
          <a:xfrm>
            <a:off x="3426422" y="403459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+14.17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±4.50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Shape 125">
            <a:extLst>
              <a:ext uri="{FF2B5EF4-FFF2-40B4-BE49-F238E27FC236}">
                <a16:creationId xmlns:a16="http://schemas.microsoft.com/office/drawing/2014/main" id="{BECD1D3A-9480-4C67-963D-FF4864DCA14B}"/>
              </a:ext>
            </a:extLst>
          </p:cNvPr>
          <p:cNvSpPr txBox="1">
            <a:spLocks/>
          </p:cNvSpPr>
          <p:nvPr/>
        </p:nvSpPr>
        <p:spPr>
          <a:xfrm>
            <a:off x="3426422" y="480540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-0.45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±3.34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4" name="Shape 125">
            <a:extLst>
              <a:ext uri="{FF2B5EF4-FFF2-40B4-BE49-F238E27FC236}">
                <a16:creationId xmlns:a16="http://schemas.microsoft.com/office/drawing/2014/main" id="{AED94E25-A4FA-4D95-861E-9E6C230D3BE0}"/>
              </a:ext>
            </a:extLst>
          </p:cNvPr>
          <p:cNvSpPr txBox="1">
            <a:spLocks/>
          </p:cNvSpPr>
          <p:nvPr/>
        </p:nvSpPr>
        <p:spPr>
          <a:xfrm>
            <a:off x="3426422" y="557622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+22.75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±2.72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9" name="Shape 125">
            <a:extLst>
              <a:ext uri="{FF2B5EF4-FFF2-40B4-BE49-F238E27FC236}">
                <a16:creationId xmlns:a16="http://schemas.microsoft.com/office/drawing/2014/main" id="{14A4A17F-CD39-46DD-9AA8-86D4E9A5401F}"/>
              </a:ext>
            </a:extLst>
          </p:cNvPr>
          <p:cNvSpPr txBox="1">
            <a:spLocks/>
          </p:cNvSpPr>
          <p:nvPr/>
        </p:nvSpPr>
        <p:spPr>
          <a:xfrm>
            <a:off x="6031414" y="326378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+5.31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±1.10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Shape 125">
            <a:extLst>
              <a:ext uri="{FF2B5EF4-FFF2-40B4-BE49-F238E27FC236}">
                <a16:creationId xmlns:a16="http://schemas.microsoft.com/office/drawing/2014/main" id="{D2B18FBF-72DF-4A04-AF2E-B35CBDB80726}"/>
              </a:ext>
            </a:extLst>
          </p:cNvPr>
          <p:cNvSpPr txBox="1">
            <a:spLocks/>
          </p:cNvSpPr>
          <p:nvPr/>
        </p:nvSpPr>
        <p:spPr>
          <a:xfrm>
            <a:off x="6031414" y="403459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+12.66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±4.28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1" name="Shape 125">
            <a:extLst>
              <a:ext uri="{FF2B5EF4-FFF2-40B4-BE49-F238E27FC236}">
                <a16:creationId xmlns:a16="http://schemas.microsoft.com/office/drawing/2014/main" id="{2B90E213-FFFC-4AE9-B892-8EC83A111ABB}"/>
              </a:ext>
            </a:extLst>
          </p:cNvPr>
          <p:cNvSpPr txBox="1">
            <a:spLocks/>
          </p:cNvSpPr>
          <p:nvPr/>
        </p:nvSpPr>
        <p:spPr>
          <a:xfrm>
            <a:off x="6031414" y="480540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-0.40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±3.19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2" name="Shape 125">
            <a:extLst>
              <a:ext uri="{FF2B5EF4-FFF2-40B4-BE49-F238E27FC236}">
                <a16:creationId xmlns:a16="http://schemas.microsoft.com/office/drawing/2014/main" id="{B50F4CA5-2CAB-4B0A-8318-8892486332A0}"/>
              </a:ext>
            </a:extLst>
          </p:cNvPr>
          <p:cNvSpPr txBox="1">
            <a:spLocks/>
          </p:cNvSpPr>
          <p:nvPr/>
        </p:nvSpPr>
        <p:spPr>
          <a:xfrm>
            <a:off x="6031414" y="557622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+27.19±2.79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3" name="Shape 125">
            <a:extLst>
              <a:ext uri="{FF2B5EF4-FFF2-40B4-BE49-F238E27FC236}">
                <a16:creationId xmlns:a16="http://schemas.microsoft.com/office/drawing/2014/main" id="{9F3C86E7-1043-475E-9526-BB25D9996C10}"/>
              </a:ext>
            </a:extLst>
          </p:cNvPr>
          <p:cNvSpPr txBox="1">
            <a:spLocks/>
          </p:cNvSpPr>
          <p:nvPr/>
        </p:nvSpPr>
        <p:spPr>
          <a:xfrm>
            <a:off x="8705243" y="326378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+5.66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±1.12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4" name="Shape 125">
            <a:extLst>
              <a:ext uri="{FF2B5EF4-FFF2-40B4-BE49-F238E27FC236}">
                <a16:creationId xmlns:a16="http://schemas.microsoft.com/office/drawing/2014/main" id="{42A6C8E5-40AC-4F2E-BCC1-46CCE65A9096}"/>
              </a:ext>
            </a:extLst>
          </p:cNvPr>
          <p:cNvSpPr txBox="1">
            <a:spLocks/>
          </p:cNvSpPr>
          <p:nvPr/>
        </p:nvSpPr>
        <p:spPr>
          <a:xfrm>
            <a:off x="8705243" y="403459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+9.36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±4.34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5" name="Shape 125">
            <a:extLst>
              <a:ext uri="{FF2B5EF4-FFF2-40B4-BE49-F238E27FC236}">
                <a16:creationId xmlns:a16="http://schemas.microsoft.com/office/drawing/2014/main" id="{53B3CCE9-A7F1-4A2A-BA39-DBBEE0015C7C}"/>
              </a:ext>
            </a:extLst>
          </p:cNvPr>
          <p:cNvSpPr txBox="1">
            <a:spLocks/>
          </p:cNvSpPr>
          <p:nvPr/>
        </p:nvSpPr>
        <p:spPr>
          <a:xfrm>
            <a:off x="8705243" y="480540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-3.13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±3.24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6" name="Shape 125">
            <a:extLst>
              <a:ext uri="{FF2B5EF4-FFF2-40B4-BE49-F238E27FC236}">
                <a16:creationId xmlns:a16="http://schemas.microsoft.com/office/drawing/2014/main" id="{7F472B1B-7819-4ED5-ABD5-3BB39FC7054C}"/>
              </a:ext>
            </a:extLst>
          </p:cNvPr>
          <p:cNvSpPr txBox="1">
            <a:spLocks/>
          </p:cNvSpPr>
          <p:nvPr/>
        </p:nvSpPr>
        <p:spPr>
          <a:xfrm>
            <a:off x="8705243" y="557622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+27.15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±2.59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5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EA4B206-3BB4-4C8C-80CC-B0B4F673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979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6AC28933-F7D8-48A4-9E9D-39707F62797C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233DD-AE34-4099-BDDC-355554159A94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A11DA-618F-4B51-BECD-E230AB3F1C53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1" name="Shape 125">
            <a:extLst>
              <a:ext uri="{FF2B5EF4-FFF2-40B4-BE49-F238E27FC236}">
                <a16:creationId xmlns:a16="http://schemas.microsoft.com/office/drawing/2014/main" id="{3343DB87-94B5-491F-AA75-0BABED817F91}"/>
              </a:ext>
            </a:extLst>
          </p:cNvPr>
          <p:cNvSpPr txBox="1">
            <a:spLocks/>
          </p:cNvSpPr>
          <p:nvPr/>
        </p:nvSpPr>
        <p:spPr>
          <a:xfrm>
            <a:off x="1214919" y="153034"/>
            <a:ext cx="8148538" cy="9102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Major Adverse Cardiac Events </a:t>
            </a:r>
            <a:r>
              <a:rPr lang="en-US" sz="3600" i="0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(MACE - </a:t>
            </a:r>
            <a:r>
              <a:rPr lang="en-US" sz="3200" i="0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Centrally adjudicated) </a:t>
            </a:r>
            <a:endParaRPr lang="fr-FR" sz="4000" i="0" dirty="0">
              <a:solidFill>
                <a:schemeClr val="accent1">
                  <a:lumMod val="50000"/>
                  <a:lumOff val="5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5C3F73C-7B6A-44AF-92CC-26D9B5A7281B}"/>
              </a:ext>
            </a:extLst>
          </p:cNvPr>
          <p:cNvGrpSpPr/>
          <p:nvPr/>
        </p:nvGrpSpPr>
        <p:grpSpPr>
          <a:xfrm>
            <a:off x="571610" y="1323486"/>
            <a:ext cx="10556865" cy="4051776"/>
            <a:chOff x="781978" y="2058564"/>
            <a:chExt cx="10556865" cy="405177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88912D9-8CD8-49AA-897F-043BF9DCDE34}"/>
                </a:ext>
              </a:extLst>
            </p:cNvPr>
            <p:cNvSpPr/>
            <p:nvPr/>
          </p:nvSpPr>
          <p:spPr>
            <a:xfrm>
              <a:off x="870170" y="2072425"/>
              <a:ext cx="2612916" cy="402716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B244F558-9230-43F0-A0AE-FD4D181A3F5D}"/>
                </a:ext>
              </a:extLst>
            </p:cNvPr>
            <p:cNvCxnSpPr>
              <a:cxnSpLocks/>
            </p:cNvCxnSpPr>
            <p:nvPr/>
          </p:nvCxnSpPr>
          <p:spPr>
            <a:xfrm>
              <a:off x="781978" y="5325906"/>
              <a:ext cx="10548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FD80C8-2470-467F-801D-7DA63C51EEB0}"/>
                </a:ext>
              </a:extLst>
            </p:cNvPr>
            <p:cNvSpPr/>
            <p:nvPr/>
          </p:nvSpPr>
          <p:spPr>
            <a:xfrm>
              <a:off x="8709502" y="2072425"/>
              <a:ext cx="2629341" cy="91441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E64E04-3C52-4A9A-88CC-366FFF1A0E7D}"/>
                </a:ext>
              </a:extLst>
            </p:cNvPr>
            <p:cNvSpPr/>
            <p:nvPr/>
          </p:nvSpPr>
          <p:spPr>
            <a:xfrm>
              <a:off x="3480249" y="2072425"/>
              <a:ext cx="2612916" cy="9144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69CA8F-649B-4C76-9741-C5D567793FCF}"/>
                </a:ext>
              </a:extLst>
            </p:cNvPr>
            <p:cNvSpPr/>
            <p:nvPr/>
          </p:nvSpPr>
          <p:spPr>
            <a:xfrm>
              <a:off x="6088078" y="2072425"/>
              <a:ext cx="2626510" cy="9144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61083F0-982E-42DF-9BAA-529EEB35BCCA}"/>
                </a:ext>
              </a:extLst>
            </p:cNvPr>
            <p:cNvCxnSpPr>
              <a:cxnSpLocks/>
            </p:cNvCxnSpPr>
            <p:nvPr/>
          </p:nvCxnSpPr>
          <p:spPr>
            <a:xfrm>
              <a:off x="861662" y="2986839"/>
              <a:ext cx="9415545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8A09308F-B972-410C-9B4D-37C3AAF4D8DF}"/>
                </a:ext>
              </a:extLst>
            </p:cNvPr>
            <p:cNvCxnSpPr>
              <a:cxnSpLocks/>
            </p:cNvCxnSpPr>
            <p:nvPr/>
          </p:nvCxnSpPr>
          <p:spPr>
            <a:xfrm>
              <a:off x="781978" y="3790749"/>
              <a:ext cx="10548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6B979DA-B417-4D06-9F80-36B903263C6B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3" y="4570463"/>
              <a:ext cx="10476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6D0F06A-DE00-4775-94C7-1921205B55C3}"/>
                </a:ext>
              </a:extLst>
            </p:cNvPr>
            <p:cNvCxnSpPr>
              <a:cxnSpLocks/>
            </p:cNvCxnSpPr>
            <p:nvPr/>
          </p:nvCxnSpPr>
          <p:spPr>
            <a:xfrm>
              <a:off x="6088078" y="2058564"/>
              <a:ext cx="0" cy="403200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916AF29-344F-4D97-B4B3-FE657B61472F}"/>
                </a:ext>
              </a:extLst>
            </p:cNvPr>
            <p:cNvCxnSpPr>
              <a:cxnSpLocks/>
            </p:cNvCxnSpPr>
            <p:nvPr/>
          </p:nvCxnSpPr>
          <p:spPr>
            <a:xfrm>
              <a:off x="8717423" y="2068136"/>
              <a:ext cx="0" cy="403200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324A559-B8E5-4395-9EE4-27485A1F3F7E}"/>
                </a:ext>
              </a:extLst>
            </p:cNvPr>
            <p:cNvSpPr txBox="1"/>
            <p:nvPr/>
          </p:nvSpPr>
          <p:spPr>
            <a:xfrm>
              <a:off x="963601" y="3047998"/>
              <a:ext cx="2439226" cy="1109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Major Cardiac Events</a:t>
              </a:r>
            </a:p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subjects (</a:t>
              </a:r>
              <a:r>
                <a:rPr lang="en-US" b="1" i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n</a:t>
              </a:r>
              <a:r>
                <a:rPr lang="en-US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,%)</a:t>
              </a:r>
              <a:endParaRPr lang="en-US" b="1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27C13A0-A69F-4588-B904-65CF0AE9A062}"/>
                </a:ext>
              </a:extLst>
            </p:cNvPr>
            <p:cNvSpPr txBox="1"/>
            <p:nvPr/>
          </p:nvSpPr>
          <p:spPr>
            <a:xfrm>
              <a:off x="1067825" y="3897543"/>
              <a:ext cx="2300227" cy="607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  <a:t>Cardiovascular </a:t>
              </a:r>
              <a:br>
                <a:rPr lang="en-US" sz="1600" b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600" b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  <a:t>Deaths (</a:t>
              </a:r>
              <a:r>
                <a:rPr lang="en-US" sz="1600" b="1" i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  <a:t>n</a:t>
              </a:r>
              <a:r>
                <a:rPr lang="en-US" sz="1600" b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  <a:t>)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6F3638E-98FE-4BF7-880E-87697CA06006}"/>
                </a:ext>
              </a:extLst>
            </p:cNvPr>
            <p:cNvSpPr txBox="1"/>
            <p:nvPr/>
          </p:nvSpPr>
          <p:spPr>
            <a:xfrm>
              <a:off x="1377866" y="4782334"/>
              <a:ext cx="2024961" cy="344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  <a:t>New MI (</a:t>
              </a:r>
              <a:r>
                <a:rPr lang="en-US" sz="1600" b="1" i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  <a:t>n</a:t>
              </a:r>
              <a:r>
                <a:rPr lang="en-US" sz="1600" b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  <a:t>)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F2D59B0-AADD-4B49-B64C-8151937FF446}"/>
                </a:ext>
              </a:extLst>
            </p:cNvPr>
            <p:cNvSpPr txBox="1"/>
            <p:nvPr/>
          </p:nvSpPr>
          <p:spPr>
            <a:xfrm>
              <a:off x="1343091" y="5436417"/>
              <a:ext cx="2024961" cy="607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  <a:t>Cardiac Hospitalizations (</a:t>
              </a:r>
              <a:r>
                <a:rPr lang="en-US" sz="1600" b="1" i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  <a:t>n</a:t>
              </a:r>
              <a:r>
                <a:rPr lang="en-US" sz="1600" b="1" dirty="0">
                  <a:solidFill>
                    <a:schemeClr val="accent1">
                      <a:lumMod val="25000"/>
                      <a:lumOff val="75000"/>
                    </a:schemeClr>
                  </a:solidFill>
                  <a:effectLst/>
                  <a:latin typeface="Montserrat" panose="00000500000000000000" pitchFamily="2" charset="0"/>
                </a:rPr>
                <a:t>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C75562-97EF-4955-9E2B-EB12591DDC53}"/>
                </a:ext>
              </a:extLst>
            </p:cNvPr>
            <p:cNvSpPr/>
            <p:nvPr/>
          </p:nvSpPr>
          <p:spPr>
            <a:xfrm>
              <a:off x="861662" y="2066949"/>
              <a:ext cx="10474347" cy="4043391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8578412A-44A9-473F-A713-88F2E4AFE56D}"/>
              </a:ext>
            </a:extLst>
          </p:cNvPr>
          <p:cNvSpPr txBox="1"/>
          <p:nvPr/>
        </p:nvSpPr>
        <p:spPr>
          <a:xfrm>
            <a:off x="976385" y="6271237"/>
            <a:ext cx="932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latin typeface="Montserrat" panose="00000500000000000000" pitchFamily="2" charset="0"/>
              </a:rPr>
              <a:t>All </a:t>
            </a:r>
            <a:r>
              <a:rPr lang="fr-FR" sz="1600" i="1" dirty="0" err="1">
                <a:latin typeface="Montserrat" panose="00000500000000000000" pitchFamily="2" charset="0"/>
              </a:rPr>
              <a:t>MACEs</a:t>
            </a:r>
            <a:r>
              <a:rPr lang="fr-FR" sz="1600" i="1" dirty="0">
                <a:latin typeface="Montserrat" panose="00000500000000000000" pitchFamily="2" charset="0"/>
              </a:rPr>
              <a:t> have been </a:t>
            </a:r>
            <a:r>
              <a:rPr lang="fr-FR" sz="1600" i="1" dirty="0" err="1">
                <a:latin typeface="Montserrat" panose="00000500000000000000" pitchFamily="2" charset="0"/>
              </a:rPr>
              <a:t>reviewed</a:t>
            </a:r>
            <a:r>
              <a:rPr lang="fr-FR" sz="1600" i="1" dirty="0">
                <a:latin typeface="Montserrat" panose="00000500000000000000" pitchFamily="2" charset="0"/>
              </a:rPr>
              <a:t> and </a:t>
            </a:r>
            <a:r>
              <a:rPr lang="fr-FR" sz="1600" i="1" dirty="0" err="1">
                <a:latin typeface="Montserrat" panose="00000500000000000000" pitchFamily="2" charset="0"/>
              </a:rPr>
              <a:t>validated</a:t>
            </a:r>
            <a:r>
              <a:rPr lang="fr-FR" sz="1600" i="1" dirty="0">
                <a:latin typeface="Montserrat" panose="00000500000000000000" pitchFamily="2" charset="0"/>
              </a:rPr>
              <a:t> by an </a:t>
            </a:r>
            <a:r>
              <a:rPr lang="fr-FR" sz="1600" i="1" dirty="0" err="1">
                <a:latin typeface="Montserrat" panose="00000500000000000000" pitchFamily="2" charset="0"/>
              </a:rPr>
              <a:t>independant</a:t>
            </a:r>
            <a:r>
              <a:rPr lang="fr-FR" sz="1600" i="1" dirty="0">
                <a:latin typeface="Montserrat" panose="00000500000000000000" pitchFamily="2" charset="0"/>
              </a:rPr>
              <a:t> </a:t>
            </a:r>
            <a:r>
              <a:rPr lang="fr-FR" sz="1600" i="1" dirty="0" err="1">
                <a:latin typeface="Montserrat" panose="00000500000000000000" pitchFamily="2" charset="0"/>
              </a:rPr>
              <a:t>review</a:t>
            </a:r>
            <a:r>
              <a:rPr lang="fr-FR" sz="1600" i="1" dirty="0">
                <a:latin typeface="Montserrat" panose="00000500000000000000" pitchFamily="2" charset="0"/>
              </a:rPr>
              <a:t> </a:t>
            </a:r>
            <a:r>
              <a:rPr lang="fr-FR" sz="1600" i="1" dirty="0" err="1">
                <a:latin typeface="Montserrat" panose="00000500000000000000" pitchFamily="2" charset="0"/>
              </a:rPr>
              <a:t>committee</a:t>
            </a:r>
            <a:r>
              <a:rPr lang="fr-FR" sz="1600" i="1" dirty="0">
                <a:latin typeface="Montserrat" panose="00000500000000000000" pitchFamily="2" charset="0"/>
              </a:rPr>
              <a:t>  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0FDBB93-7736-4276-91F4-26822BDAAC33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25;p2">
            <a:extLst>
              <a:ext uri="{FF2B5EF4-FFF2-40B4-BE49-F238E27FC236}">
                <a16:creationId xmlns:a16="http://schemas.microsoft.com/office/drawing/2014/main" id="{300A91CC-2F19-41FD-9309-6F5A960A9994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5;p2">
            <a:extLst>
              <a:ext uri="{FF2B5EF4-FFF2-40B4-BE49-F238E27FC236}">
                <a16:creationId xmlns:a16="http://schemas.microsoft.com/office/drawing/2014/main" id="{68001CF2-DD32-483A-9220-ABF8ABA5C5A4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5;p2">
            <a:extLst>
              <a:ext uri="{FF2B5EF4-FFF2-40B4-BE49-F238E27FC236}">
                <a16:creationId xmlns:a16="http://schemas.microsoft.com/office/drawing/2014/main" id="{67E3C19B-4197-4911-A2B7-932BCDC05852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5;p2">
            <a:extLst>
              <a:ext uri="{FF2B5EF4-FFF2-40B4-BE49-F238E27FC236}">
                <a16:creationId xmlns:a16="http://schemas.microsoft.com/office/drawing/2014/main" id="{46D04DA4-6EA5-4102-9F3E-F673B54A8E6A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125">
            <a:extLst>
              <a:ext uri="{FF2B5EF4-FFF2-40B4-BE49-F238E27FC236}">
                <a16:creationId xmlns:a16="http://schemas.microsoft.com/office/drawing/2014/main" id="{740D788B-ACA8-4BE6-8484-D470F9941479}"/>
              </a:ext>
            </a:extLst>
          </p:cNvPr>
          <p:cNvSpPr txBox="1">
            <a:spLocks/>
          </p:cNvSpPr>
          <p:nvPr/>
        </p:nvSpPr>
        <p:spPr>
          <a:xfrm>
            <a:off x="3287085" y="2459626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10  </a:t>
            </a:r>
          </a:p>
          <a:p>
            <a:pPr algn="r">
              <a:spcBef>
                <a:spcPts val="300"/>
              </a:spcBef>
            </a:pPr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8 (8.2%)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0" name="Shape 125">
            <a:extLst>
              <a:ext uri="{FF2B5EF4-FFF2-40B4-BE49-F238E27FC236}">
                <a16:creationId xmlns:a16="http://schemas.microsoft.com/office/drawing/2014/main" id="{6D53165F-7A1D-4BD4-95B4-77492E53CCF5}"/>
              </a:ext>
            </a:extLst>
          </p:cNvPr>
          <p:cNvSpPr txBox="1">
            <a:spLocks/>
          </p:cNvSpPr>
          <p:nvPr/>
        </p:nvSpPr>
        <p:spPr>
          <a:xfrm>
            <a:off x="3287085" y="334937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 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Shape 125">
            <a:extLst>
              <a:ext uri="{FF2B5EF4-FFF2-40B4-BE49-F238E27FC236}">
                <a16:creationId xmlns:a16="http://schemas.microsoft.com/office/drawing/2014/main" id="{ECD0C1E8-94E4-4056-880C-256D7D84DAE5}"/>
              </a:ext>
            </a:extLst>
          </p:cNvPr>
          <p:cNvSpPr txBox="1">
            <a:spLocks/>
          </p:cNvSpPr>
          <p:nvPr/>
        </p:nvSpPr>
        <p:spPr>
          <a:xfrm>
            <a:off x="3287085" y="412018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3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Shape 125">
            <a:extLst>
              <a:ext uri="{FF2B5EF4-FFF2-40B4-BE49-F238E27FC236}">
                <a16:creationId xmlns:a16="http://schemas.microsoft.com/office/drawing/2014/main" id="{6928B14D-213F-432D-97D0-52257FE1CF6F}"/>
              </a:ext>
            </a:extLst>
          </p:cNvPr>
          <p:cNvSpPr txBox="1">
            <a:spLocks/>
          </p:cNvSpPr>
          <p:nvPr/>
        </p:nvSpPr>
        <p:spPr>
          <a:xfrm>
            <a:off x="3287085" y="489100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7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Shape 125">
            <a:extLst>
              <a:ext uri="{FF2B5EF4-FFF2-40B4-BE49-F238E27FC236}">
                <a16:creationId xmlns:a16="http://schemas.microsoft.com/office/drawing/2014/main" id="{19846E69-439F-4D39-BD05-75C713EAF498}"/>
              </a:ext>
            </a:extLst>
          </p:cNvPr>
          <p:cNvSpPr txBox="1">
            <a:spLocks/>
          </p:cNvSpPr>
          <p:nvPr/>
        </p:nvSpPr>
        <p:spPr>
          <a:xfrm>
            <a:off x="5892077" y="2482475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8</a:t>
            </a:r>
          </a:p>
          <a:p>
            <a:pPr algn="r">
              <a:spcBef>
                <a:spcPts val="300"/>
              </a:spcBef>
            </a:pPr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6 (6.1%)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4" name="Shape 125">
            <a:extLst>
              <a:ext uri="{FF2B5EF4-FFF2-40B4-BE49-F238E27FC236}">
                <a16:creationId xmlns:a16="http://schemas.microsoft.com/office/drawing/2014/main" id="{94BFBA1B-94F5-426F-8802-F09E4A26A407}"/>
              </a:ext>
            </a:extLst>
          </p:cNvPr>
          <p:cNvSpPr txBox="1">
            <a:spLocks/>
          </p:cNvSpPr>
          <p:nvPr/>
        </p:nvSpPr>
        <p:spPr>
          <a:xfrm>
            <a:off x="5892077" y="334937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5" name="Shape 125">
            <a:extLst>
              <a:ext uri="{FF2B5EF4-FFF2-40B4-BE49-F238E27FC236}">
                <a16:creationId xmlns:a16="http://schemas.microsoft.com/office/drawing/2014/main" id="{BB016907-51A2-4D06-A33C-B465FF0186A6}"/>
              </a:ext>
            </a:extLst>
          </p:cNvPr>
          <p:cNvSpPr txBox="1">
            <a:spLocks/>
          </p:cNvSpPr>
          <p:nvPr/>
        </p:nvSpPr>
        <p:spPr>
          <a:xfrm>
            <a:off x="5892077" y="412018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6" name="Shape 125">
            <a:extLst>
              <a:ext uri="{FF2B5EF4-FFF2-40B4-BE49-F238E27FC236}">
                <a16:creationId xmlns:a16="http://schemas.microsoft.com/office/drawing/2014/main" id="{D7CD3D39-3ED8-40EA-B17B-FAC9127FF6AE}"/>
              </a:ext>
            </a:extLst>
          </p:cNvPr>
          <p:cNvSpPr txBox="1">
            <a:spLocks/>
          </p:cNvSpPr>
          <p:nvPr/>
        </p:nvSpPr>
        <p:spPr>
          <a:xfrm>
            <a:off x="5892077" y="489100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8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7" name="Shape 125">
            <a:extLst>
              <a:ext uri="{FF2B5EF4-FFF2-40B4-BE49-F238E27FC236}">
                <a16:creationId xmlns:a16="http://schemas.microsoft.com/office/drawing/2014/main" id="{B849E28D-CC81-4389-958B-D025BD0A4BA7}"/>
              </a:ext>
            </a:extLst>
          </p:cNvPr>
          <p:cNvSpPr txBox="1">
            <a:spLocks/>
          </p:cNvSpPr>
          <p:nvPr/>
        </p:nvSpPr>
        <p:spPr>
          <a:xfrm>
            <a:off x="8551377" y="2490299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6</a:t>
            </a:r>
          </a:p>
          <a:p>
            <a:pPr algn="r">
              <a:spcAft>
                <a:spcPts val="300"/>
              </a:spcAft>
            </a:pPr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5 (5.1%)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8" name="Shape 125">
            <a:extLst>
              <a:ext uri="{FF2B5EF4-FFF2-40B4-BE49-F238E27FC236}">
                <a16:creationId xmlns:a16="http://schemas.microsoft.com/office/drawing/2014/main" id="{E6FD439F-2C5F-48B8-AD6B-D69F6308EAA5}"/>
              </a:ext>
            </a:extLst>
          </p:cNvPr>
          <p:cNvSpPr txBox="1">
            <a:spLocks/>
          </p:cNvSpPr>
          <p:nvPr/>
        </p:nvSpPr>
        <p:spPr>
          <a:xfrm>
            <a:off x="8565906" y="334937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9" name="Shape 125">
            <a:extLst>
              <a:ext uri="{FF2B5EF4-FFF2-40B4-BE49-F238E27FC236}">
                <a16:creationId xmlns:a16="http://schemas.microsoft.com/office/drawing/2014/main" id="{C49209C9-FF0B-4413-A72E-B24C7485C9C0}"/>
              </a:ext>
            </a:extLst>
          </p:cNvPr>
          <p:cNvSpPr txBox="1">
            <a:spLocks/>
          </p:cNvSpPr>
          <p:nvPr/>
        </p:nvSpPr>
        <p:spPr>
          <a:xfrm>
            <a:off x="8565906" y="412018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3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Shape 125">
            <a:extLst>
              <a:ext uri="{FF2B5EF4-FFF2-40B4-BE49-F238E27FC236}">
                <a16:creationId xmlns:a16="http://schemas.microsoft.com/office/drawing/2014/main" id="{DF102381-A8FA-4689-A29C-A4E946B48EF0}"/>
              </a:ext>
            </a:extLst>
          </p:cNvPr>
          <p:cNvSpPr txBox="1">
            <a:spLocks/>
          </p:cNvSpPr>
          <p:nvPr/>
        </p:nvSpPr>
        <p:spPr>
          <a:xfrm>
            <a:off x="8565906" y="489100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327A66D-E764-4945-A177-67AA51332837}"/>
              </a:ext>
            </a:extLst>
          </p:cNvPr>
          <p:cNvSpPr txBox="1"/>
          <p:nvPr/>
        </p:nvSpPr>
        <p:spPr>
          <a:xfrm>
            <a:off x="3251063" y="1413903"/>
            <a:ext cx="259898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Firibastat</a:t>
            </a:r>
            <a:br>
              <a:rPr lang="en-US" sz="20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100mg BID</a:t>
            </a:r>
            <a:b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N=98</a:t>
            </a:r>
            <a:endParaRPr lang="fr-FR" sz="16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155A89C-C14A-444D-ADFB-C04B4FB6E5B6}"/>
              </a:ext>
            </a:extLst>
          </p:cNvPr>
          <p:cNvSpPr txBox="1"/>
          <p:nvPr/>
        </p:nvSpPr>
        <p:spPr>
          <a:xfrm>
            <a:off x="5869647" y="1397360"/>
            <a:ext cx="2624257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Firibastat</a:t>
            </a:r>
            <a:br>
              <a:rPr lang="en-US" sz="20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500mg BID</a:t>
            </a:r>
            <a:b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N=98</a:t>
            </a:r>
            <a:endParaRPr lang="fr-FR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54CF9D1-E715-46FD-87BB-A8907B614A61}"/>
              </a:ext>
            </a:extLst>
          </p:cNvPr>
          <p:cNvSpPr txBox="1"/>
          <p:nvPr/>
        </p:nvSpPr>
        <p:spPr>
          <a:xfrm>
            <a:off x="8501163" y="1402047"/>
            <a:ext cx="257529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Ramipril</a:t>
            </a:r>
            <a:br>
              <a:rPr lang="en-US" sz="20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5mg BID</a:t>
            </a:r>
            <a:b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N=98</a:t>
            </a:r>
            <a:endParaRPr lang="fr-FR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61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565275-3736-4D7D-895D-E8F999AA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347101C-8904-4F93-BCAF-9BA81E960EC0}"/>
              </a:ext>
            </a:extLst>
          </p:cNvPr>
          <p:cNvSpPr txBox="1"/>
          <p:nvPr/>
        </p:nvSpPr>
        <p:spPr>
          <a:xfrm>
            <a:off x="1042757" y="5634446"/>
            <a:ext cx="910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 MACE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 as </a:t>
            </a:r>
            <a:r>
              <a:rPr lang="fr-FR" dirty="0" err="1"/>
              <a:t>treatment-related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6250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A53B00C9-B3BB-4D11-9F4C-B2FD01B02F16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25">
            <a:extLst>
              <a:ext uri="{FF2B5EF4-FFF2-40B4-BE49-F238E27FC236}">
                <a16:creationId xmlns:a16="http://schemas.microsoft.com/office/drawing/2014/main" id="{2F593A60-A150-4F6D-9D63-31BD1668F9AF}"/>
              </a:ext>
            </a:extLst>
          </p:cNvPr>
          <p:cNvSpPr txBox="1">
            <a:spLocks/>
          </p:cNvSpPr>
          <p:nvPr/>
        </p:nvSpPr>
        <p:spPr>
          <a:xfrm>
            <a:off x="1115839" y="256031"/>
            <a:ext cx="8701655" cy="9102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Safety</a:t>
            </a:r>
            <a:br>
              <a:rPr lang="en-US" sz="32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</a:br>
            <a:r>
              <a:rPr lang="en-US" sz="3200" i="0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Systolic Blood Pressure</a:t>
            </a:r>
            <a:endParaRPr lang="fr-FR" sz="3200" i="0" dirty="0">
              <a:solidFill>
                <a:schemeClr val="accent1">
                  <a:lumMod val="50000"/>
                  <a:lumOff val="5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451E371-8C37-493F-A3EF-E450F6353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284375"/>
              </p:ext>
            </p:extLst>
          </p:nvPr>
        </p:nvGraphicFramePr>
        <p:xfrm>
          <a:off x="596428" y="842603"/>
          <a:ext cx="11189171" cy="550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558D8A0-40BE-401A-AE66-E4EE7B4E59F8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B9CC8C-DA3C-4B8E-A336-AA289B3EDAC8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E905C41-D161-44AF-A3C0-C77138D37A7F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5;p2">
            <a:extLst>
              <a:ext uri="{FF2B5EF4-FFF2-40B4-BE49-F238E27FC236}">
                <a16:creationId xmlns:a16="http://schemas.microsoft.com/office/drawing/2014/main" id="{6A388C71-F1FA-409D-B6B7-FE7D07EF0F58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5;p2">
            <a:extLst>
              <a:ext uri="{FF2B5EF4-FFF2-40B4-BE49-F238E27FC236}">
                <a16:creationId xmlns:a16="http://schemas.microsoft.com/office/drawing/2014/main" id="{C032BE85-C0AC-4B87-B6C6-189463E54FA9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;p2">
            <a:extLst>
              <a:ext uri="{FF2B5EF4-FFF2-40B4-BE49-F238E27FC236}">
                <a16:creationId xmlns:a16="http://schemas.microsoft.com/office/drawing/2014/main" id="{A240A89D-81DF-4050-8B52-57E39D8DFBEE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;p2">
            <a:extLst>
              <a:ext uri="{FF2B5EF4-FFF2-40B4-BE49-F238E27FC236}">
                <a16:creationId xmlns:a16="http://schemas.microsoft.com/office/drawing/2014/main" id="{48B4F9CD-CD02-40E1-A818-EC2CB0D81B23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6A21E6-D245-4A9C-B37E-49D6B6BD6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236066F-207F-47DE-A541-37D64EE44ABE}"/>
              </a:ext>
            </a:extLst>
          </p:cNvPr>
          <p:cNvSpPr txBox="1"/>
          <p:nvPr/>
        </p:nvSpPr>
        <p:spPr>
          <a:xfrm>
            <a:off x="5547360" y="406690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p=NS</a:t>
            </a:r>
          </a:p>
          <a:p>
            <a:pPr algn="ctr"/>
            <a:r>
              <a:rPr lang="fr-FR" sz="1400" dirty="0"/>
              <a:t>Firibastat (2 doses) vs </a:t>
            </a:r>
            <a:r>
              <a:rPr lang="fr-FR" sz="1400" dirty="0" err="1"/>
              <a:t>ramipril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6961610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3EB215C-6F6E-4ADD-A57C-7DF519FDB766}"/>
              </a:ext>
            </a:extLst>
          </p:cNvPr>
          <p:cNvGrpSpPr/>
          <p:nvPr/>
        </p:nvGrpSpPr>
        <p:grpSpPr>
          <a:xfrm>
            <a:off x="690538" y="2058564"/>
            <a:ext cx="10556865" cy="4051776"/>
            <a:chOff x="781978" y="2058564"/>
            <a:chExt cx="10556865" cy="405177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88912D9-8CD8-49AA-897F-043BF9DCDE34}"/>
                </a:ext>
              </a:extLst>
            </p:cNvPr>
            <p:cNvSpPr/>
            <p:nvPr/>
          </p:nvSpPr>
          <p:spPr>
            <a:xfrm>
              <a:off x="870170" y="2072425"/>
              <a:ext cx="2612916" cy="402716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B244F558-9230-43F0-A0AE-FD4D181A3F5D}"/>
                </a:ext>
              </a:extLst>
            </p:cNvPr>
            <p:cNvCxnSpPr>
              <a:cxnSpLocks/>
            </p:cNvCxnSpPr>
            <p:nvPr/>
          </p:nvCxnSpPr>
          <p:spPr>
            <a:xfrm>
              <a:off x="781978" y="5325906"/>
              <a:ext cx="10548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FD80C8-2470-467F-801D-7DA63C51EEB0}"/>
                </a:ext>
              </a:extLst>
            </p:cNvPr>
            <p:cNvSpPr/>
            <p:nvPr/>
          </p:nvSpPr>
          <p:spPr>
            <a:xfrm>
              <a:off x="8717423" y="2072425"/>
              <a:ext cx="2621420" cy="91441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E64E04-3C52-4A9A-88CC-366FFF1A0E7D}"/>
                </a:ext>
              </a:extLst>
            </p:cNvPr>
            <p:cNvSpPr/>
            <p:nvPr/>
          </p:nvSpPr>
          <p:spPr>
            <a:xfrm>
              <a:off x="3480249" y="2072425"/>
              <a:ext cx="2612916" cy="9144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69CA8F-649B-4C76-9741-C5D567793FCF}"/>
                </a:ext>
              </a:extLst>
            </p:cNvPr>
            <p:cNvSpPr/>
            <p:nvPr/>
          </p:nvSpPr>
          <p:spPr>
            <a:xfrm>
              <a:off x="6088077" y="2072425"/>
              <a:ext cx="2629345" cy="9144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61083F0-982E-42DF-9BAA-529EEB35BCCA}"/>
                </a:ext>
              </a:extLst>
            </p:cNvPr>
            <p:cNvCxnSpPr>
              <a:cxnSpLocks/>
            </p:cNvCxnSpPr>
            <p:nvPr/>
          </p:nvCxnSpPr>
          <p:spPr>
            <a:xfrm>
              <a:off x="861662" y="2986839"/>
              <a:ext cx="9415545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8A09308F-B972-410C-9B4D-37C3AAF4D8DF}"/>
                </a:ext>
              </a:extLst>
            </p:cNvPr>
            <p:cNvCxnSpPr>
              <a:cxnSpLocks/>
            </p:cNvCxnSpPr>
            <p:nvPr/>
          </p:nvCxnSpPr>
          <p:spPr>
            <a:xfrm>
              <a:off x="781978" y="3790749"/>
              <a:ext cx="10548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6B979DA-B417-4D06-9F80-36B903263C6B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3" y="4570463"/>
              <a:ext cx="10476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6D0F06A-DE00-4775-94C7-1921205B55C3}"/>
                </a:ext>
              </a:extLst>
            </p:cNvPr>
            <p:cNvCxnSpPr>
              <a:cxnSpLocks/>
            </p:cNvCxnSpPr>
            <p:nvPr/>
          </p:nvCxnSpPr>
          <p:spPr>
            <a:xfrm>
              <a:off x="6088078" y="2058564"/>
              <a:ext cx="0" cy="403200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916AF29-344F-4D97-B4B3-FE657B61472F}"/>
                </a:ext>
              </a:extLst>
            </p:cNvPr>
            <p:cNvCxnSpPr>
              <a:cxnSpLocks/>
            </p:cNvCxnSpPr>
            <p:nvPr/>
          </p:nvCxnSpPr>
          <p:spPr>
            <a:xfrm>
              <a:off x="8717423" y="2068136"/>
              <a:ext cx="0" cy="403200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9B21080-5518-40C3-8175-17A6051B1C9D}"/>
                </a:ext>
              </a:extLst>
            </p:cNvPr>
            <p:cNvSpPr txBox="1"/>
            <p:nvPr/>
          </p:nvSpPr>
          <p:spPr>
            <a:xfrm>
              <a:off x="4182772" y="2149834"/>
              <a:ext cx="1337460" cy="83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Firibastat</a:t>
              </a:r>
              <a:b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100mg BID</a:t>
              </a:r>
              <a:b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N=98</a:t>
              </a:r>
              <a:endParaRPr lang="fr-F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8C2D31D-FC34-4001-842D-69BB32455BE6}"/>
                </a:ext>
              </a:extLst>
            </p:cNvPr>
            <p:cNvSpPr txBox="1"/>
            <p:nvPr/>
          </p:nvSpPr>
          <p:spPr>
            <a:xfrm>
              <a:off x="6739227" y="2149834"/>
              <a:ext cx="1337460" cy="83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Firibastat</a:t>
              </a:r>
              <a:b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500mg BID</a:t>
              </a:r>
              <a:b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N=98</a:t>
              </a:r>
              <a:endParaRPr lang="fr-F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8DDB8FA-055C-49C4-BB37-746F6614C353}"/>
                </a:ext>
              </a:extLst>
            </p:cNvPr>
            <p:cNvSpPr txBox="1"/>
            <p:nvPr/>
          </p:nvSpPr>
          <p:spPr>
            <a:xfrm>
              <a:off x="9379984" y="2154138"/>
              <a:ext cx="1337460" cy="83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Ramipril</a:t>
              </a:r>
              <a:b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5mg BID</a:t>
              </a:r>
              <a:b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N=98</a:t>
              </a:r>
              <a:endParaRPr lang="fr-F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324A559-B8E5-4395-9EE4-27485A1F3F7E}"/>
                </a:ext>
              </a:extLst>
            </p:cNvPr>
            <p:cNvSpPr txBox="1"/>
            <p:nvPr/>
          </p:nvSpPr>
          <p:spPr>
            <a:xfrm>
              <a:off x="1079713" y="3232404"/>
              <a:ext cx="2254719" cy="344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Sodium 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(</a:t>
              </a:r>
              <a:r>
                <a:rPr lang="en-US" sz="1600" dirty="0" err="1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mEq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/L)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27C13A0-A69F-4588-B904-65CF0AE9A062}"/>
                </a:ext>
              </a:extLst>
            </p:cNvPr>
            <p:cNvSpPr txBox="1"/>
            <p:nvPr/>
          </p:nvSpPr>
          <p:spPr>
            <a:xfrm>
              <a:off x="1079713" y="3871061"/>
              <a:ext cx="2254719" cy="607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Potassium 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(</a:t>
              </a:r>
              <a:r>
                <a:rPr lang="en-US" sz="1600" dirty="0" err="1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mEq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/L)</a:t>
              </a:r>
            </a:p>
            <a:p>
              <a:pPr algn="r">
                <a:lnSpc>
                  <a:spcPct val="107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Hyperkaliemia, n (%) </a:t>
              </a:r>
              <a:endParaRPr lang="en-US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6F3638E-98FE-4BF7-880E-87697CA06006}"/>
                </a:ext>
              </a:extLst>
            </p:cNvPr>
            <p:cNvSpPr txBox="1"/>
            <p:nvPr/>
          </p:nvSpPr>
          <p:spPr>
            <a:xfrm>
              <a:off x="844840" y="4654585"/>
              <a:ext cx="2460489" cy="607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eGFR 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(mL/min/m²)</a:t>
              </a:r>
            </a:p>
            <a:p>
              <a:pPr algn="r">
                <a:lnSpc>
                  <a:spcPct val="107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Renal adverse events, n (%)</a:t>
              </a:r>
              <a:endParaRPr lang="en-US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F2D59B0-AADD-4B49-B64C-8151937FF446}"/>
                </a:ext>
              </a:extLst>
            </p:cNvPr>
            <p:cNvSpPr txBox="1"/>
            <p:nvPr/>
          </p:nvSpPr>
          <p:spPr>
            <a:xfrm>
              <a:off x="1079713" y="5554474"/>
              <a:ext cx="2254719" cy="344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Blood Glucose 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(mmol/L)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C75562-97EF-4955-9E2B-EB12591DDC53}"/>
                </a:ext>
              </a:extLst>
            </p:cNvPr>
            <p:cNvSpPr/>
            <p:nvPr/>
          </p:nvSpPr>
          <p:spPr>
            <a:xfrm>
              <a:off x="861662" y="2066949"/>
              <a:ext cx="10474347" cy="4043391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Google Shape;17;p2">
            <a:extLst>
              <a:ext uri="{FF2B5EF4-FFF2-40B4-BE49-F238E27FC236}">
                <a16:creationId xmlns:a16="http://schemas.microsoft.com/office/drawing/2014/main" id="{FE3AB295-DC56-44A1-8A48-51E3E8BB04EC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125">
            <a:extLst>
              <a:ext uri="{FF2B5EF4-FFF2-40B4-BE49-F238E27FC236}">
                <a16:creationId xmlns:a16="http://schemas.microsoft.com/office/drawing/2014/main" id="{D8D15CEC-A7BE-4C9C-9924-DAEF19D67850}"/>
              </a:ext>
            </a:extLst>
          </p:cNvPr>
          <p:cNvSpPr txBox="1">
            <a:spLocks/>
          </p:cNvSpPr>
          <p:nvPr/>
        </p:nvSpPr>
        <p:spPr>
          <a:xfrm>
            <a:off x="861661" y="484154"/>
            <a:ext cx="8701655" cy="9102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Safety</a:t>
            </a:r>
            <a:br>
              <a:rPr lang="en-US" sz="40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</a:br>
            <a:r>
              <a:rPr lang="en-US" sz="2800" i="0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Change from baseline in laboratory tests </a:t>
            </a:r>
            <a:endParaRPr lang="fr-FR" sz="4000" i="0" dirty="0">
              <a:solidFill>
                <a:schemeClr val="accent1">
                  <a:lumMod val="50000"/>
                  <a:lumOff val="5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9627E9-7E6C-4DDD-B101-60E71EB4C83F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9EEFFE-AC08-494A-B572-10102755CAF9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639DFE6-737E-4DA9-B076-36AFAF8A4F02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25;p2">
            <a:extLst>
              <a:ext uri="{FF2B5EF4-FFF2-40B4-BE49-F238E27FC236}">
                <a16:creationId xmlns:a16="http://schemas.microsoft.com/office/drawing/2014/main" id="{9A7DA6DA-124D-43F0-B439-F1E556539E9D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5;p2">
            <a:extLst>
              <a:ext uri="{FF2B5EF4-FFF2-40B4-BE49-F238E27FC236}">
                <a16:creationId xmlns:a16="http://schemas.microsoft.com/office/drawing/2014/main" id="{90E9EAD4-60B5-43E2-A141-DA0E08466F33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5;p2">
            <a:extLst>
              <a:ext uri="{FF2B5EF4-FFF2-40B4-BE49-F238E27FC236}">
                <a16:creationId xmlns:a16="http://schemas.microsoft.com/office/drawing/2014/main" id="{6BF21FB3-9528-4438-B44B-DB2CF7943ECD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5;p2">
            <a:extLst>
              <a:ext uri="{FF2B5EF4-FFF2-40B4-BE49-F238E27FC236}">
                <a16:creationId xmlns:a16="http://schemas.microsoft.com/office/drawing/2014/main" id="{F9BE30B3-2B92-43C0-9065-9CB41352A6FB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125">
            <a:extLst>
              <a:ext uri="{FF2B5EF4-FFF2-40B4-BE49-F238E27FC236}">
                <a16:creationId xmlns:a16="http://schemas.microsoft.com/office/drawing/2014/main" id="{1CB5AD60-7546-4B4E-8333-EFD47EEC2F43}"/>
              </a:ext>
            </a:extLst>
          </p:cNvPr>
          <p:cNvSpPr txBox="1">
            <a:spLocks/>
          </p:cNvSpPr>
          <p:nvPr/>
        </p:nvSpPr>
        <p:spPr>
          <a:xfrm>
            <a:off x="3426422" y="326378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2.28±2.83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8" name="Shape 125">
            <a:extLst>
              <a:ext uri="{FF2B5EF4-FFF2-40B4-BE49-F238E27FC236}">
                <a16:creationId xmlns:a16="http://schemas.microsoft.com/office/drawing/2014/main" id="{9FC8330F-1EC5-49FF-B0E0-E4D20A355EA9}"/>
              </a:ext>
            </a:extLst>
          </p:cNvPr>
          <p:cNvSpPr txBox="1">
            <a:spLocks/>
          </p:cNvSpPr>
          <p:nvPr/>
        </p:nvSpPr>
        <p:spPr>
          <a:xfrm>
            <a:off x="3408546" y="388167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0.21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±0.46</a:t>
            </a:r>
          </a:p>
          <a:p>
            <a:pPr algn="r"/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1 (1%)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9" name="Shape 125">
            <a:extLst>
              <a:ext uri="{FF2B5EF4-FFF2-40B4-BE49-F238E27FC236}">
                <a16:creationId xmlns:a16="http://schemas.microsoft.com/office/drawing/2014/main" id="{BE2AAEA6-957E-4603-8E8F-F363DC0FD9E7}"/>
              </a:ext>
            </a:extLst>
          </p:cNvPr>
          <p:cNvSpPr txBox="1">
            <a:spLocks/>
          </p:cNvSpPr>
          <p:nvPr/>
        </p:nvSpPr>
        <p:spPr>
          <a:xfrm>
            <a:off x="3445849" y="466629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-4.76±12.65</a:t>
            </a:r>
          </a:p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 (0%)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0" name="Shape 125">
            <a:extLst>
              <a:ext uri="{FF2B5EF4-FFF2-40B4-BE49-F238E27FC236}">
                <a16:creationId xmlns:a16="http://schemas.microsoft.com/office/drawing/2014/main" id="{0065F4DB-FBD1-4EBC-BEC6-9D19764CF708}"/>
              </a:ext>
            </a:extLst>
          </p:cNvPr>
          <p:cNvSpPr txBox="1">
            <a:spLocks/>
          </p:cNvSpPr>
          <p:nvPr/>
        </p:nvSpPr>
        <p:spPr>
          <a:xfrm>
            <a:off x="3426422" y="557622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-1.29±1.72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Shape 125">
            <a:extLst>
              <a:ext uri="{FF2B5EF4-FFF2-40B4-BE49-F238E27FC236}">
                <a16:creationId xmlns:a16="http://schemas.microsoft.com/office/drawing/2014/main" id="{30E5ADDF-CCCD-4E65-8503-2506A8E39110}"/>
              </a:ext>
            </a:extLst>
          </p:cNvPr>
          <p:cNvSpPr txBox="1">
            <a:spLocks/>
          </p:cNvSpPr>
          <p:nvPr/>
        </p:nvSpPr>
        <p:spPr>
          <a:xfrm>
            <a:off x="6031414" y="326378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1.93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±3.28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Shape 125">
            <a:extLst>
              <a:ext uri="{FF2B5EF4-FFF2-40B4-BE49-F238E27FC236}">
                <a16:creationId xmlns:a16="http://schemas.microsoft.com/office/drawing/2014/main" id="{EBDC99C7-DCC1-4787-AD5D-41B861223A48}"/>
              </a:ext>
            </a:extLst>
          </p:cNvPr>
          <p:cNvSpPr txBox="1">
            <a:spLocks/>
          </p:cNvSpPr>
          <p:nvPr/>
        </p:nvSpPr>
        <p:spPr>
          <a:xfrm>
            <a:off x="6015904" y="3865651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0.28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±0.44</a:t>
            </a:r>
          </a:p>
          <a:p>
            <a:pPr algn="r"/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2 (2%)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Shape 125">
            <a:extLst>
              <a:ext uri="{FF2B5EF4-FFF2-40B4-BE49-F238E27FC236}">
                <a16:creationId xmlns:a16="http://schemas.microsoft.com/office/drawing/2014/main" id="{A296861B-CFB1-4A65-9343-8487BE787E1D}"/>
              </a:ext>
            </a:extLst>
          </p:cNvPr>
          <p:cNvSpPr txBox="1">
            <a:spLocks/>
          </p:cNvSpPr>
          <p:nvPr/>
        </p:nvSpPr>
        <p:spPr>
          <a:xfrm>
            <a:off x="6031414" y="465723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-5.22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±14.51</a:t>
            </a:r>
          </a:p>
          <a:p>
            <a:pPr algn="r"/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4 (4%)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4" name="Shape 125">
            <a:extLst>
              <a:ext uri="{FF2B5EF4-FFF2-40B4-BE49-F238E27FC236}">
                <a16:creationId xmlns:a16="http://schemas.microsoft.com/office/drawing/2014/main" id="{93426277-11D9-4D76-A3F2-5237497AAF9E}"/>
              </a:ext>
            </a:extLst>
          </p:cNvPr>
          <p:cNvSpPr txBox="1">
            <a:spLocks/>
          </p:cNvSpPr>
          <p:nvPr/>
        </p:nvSpPr>
        <p:spPr>
          <a:xfrm>
            <a:off x="6031414" y="557622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-1.59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±2.90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5" name="Shape 125">
            <a:extLst>
              <a:ext uri="{FF2B5EF4-FFF2-40B4-BE49-F238E27FC236}">
                <a16:creationId xmlns:a16="http://schemas.microsoft.com/office/drawing/2014/main" id="{CACA10B8-00C9-4084-BCEB-C48F9F0491B0}"/>
              </a:ext>
            </a:extLst>
          </p:cNvPr>
          <p:cNvSpPr txBox="1">
            <a:spLocks/>
          </p:cNvSpPr>
          <p:nvPr/>
        </p:nvSpPr>
        <p:spPr>
          <a:xfrm>
            <a:off x="8705243" y="326378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2.07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±2.94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6" name="Shape 125">
            <a:extLst>
              <a:ext uri="{FF2B5EF4-FFF2-40B4-BE49-F238E27FC236}">
                <a16:creationId xmlns:a16="http://schemas.microsoft.com/office/drawing/2014/main" id="{FBA4A1DD-70B0-46EC-8192-B4892FDA0FBF}"/>
              </a:ext>
            </a:extLst>
          </p:cNvPr>
          <p:cNvSpPr txBox="1">
            <a:spLocks/>
          </p:cNvSpPr>
          <p:nvPr/>
        </p:nvSpPr>
        <p:spPr>
          <a:xfrm>
            <a:off x="8705243" y="386479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0.31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±0.56</a:t>
            </a:r>
          </a:p>
          <a:p>
            <a:pPr algn="r"/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3 (3%)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7" name="Shape 125">
            <a:extLst>
              <a:ext uri="{FF2B5EF4-FFF2-40B4-BE49-F238E27FC236}">
                <a16:creationId xmlns:a16="http://schemas.microsoft.com/office/drawing/2014/main" id="{6130439B-94F2-44C1-B6D4-542927B781C6}"/>
              </a:ext>
            </a:extLst>
          </p:cNvPr>
          <p:cNvSpPr txBox="1">
            <a:spLocks/>
          </p:cNvSpPr>
          <p:nvPr/>
        </p:nvSpPr>
        <p:spPr>
          <a:xfrm>
            <a:off x="8691067" y="4662536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-6.08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±13.55</a:t>
            </a:r>
          </a:p>
          <a:p>
            <a:pPr algn="r"/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5 (5%)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8" name="Shape 125">
            <a:extLst>
              <a:ext uri="{FF2B5EF4-FFF2-40B4-BE49-F238E27FC236}">
                <a16:creationId xmlns:a16="http://schemas.microsoft.com/office/drawing/2014/main" id="{3ECDC365-385B-469C-9D5E-B5E7548069A2}"/>
              </a:ext>
            </a:extLst>
          </p:cNvPr>
          <p:cNvSpPr txBox="1">
            <a:spLocks/>
          </p:cNvSpPr>
          <p:nvPr/>
        </p:nvSpPr>
        <p:spPr>
          <a:xfrm>
            <a:off x="8705243" y="557622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-1.79</a:t>
            </a:r>
            <a:r>
              <a:rPr lang="en-US" sz="1800" i="0" dirty="0">
                <a:latin typeface="Calibri" panose="020F0502020204030204" pitchFamily="34" charset="0"/>
                <a:cs typeface="Calibri" panose="020F0502020204030204" pitchFamily="34" charset="0"/>
              </a:rPr>
              <a:t>±3.01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9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0FBF61-80BE-4711-AED9-26CDE3ACB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22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17;p2">
            <a:extLst>
              <a:ext uri="{FF2B5EF4-FFF2-40B4-BE49-F238E27FC236}">
                <a16:creationId xmlns:a16="http://schemas.microsoft.com/office/drawing/2014/main" id="{FE3AB295-DC56-44A1-8A48-51E3E8BB04EC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125">
            <a:extLst>
              <a:ext uri="{FF2B5EF4-FFF2-40B4-BE49-F238E27FC236}">
                <a16:creationId xmlns:a16="http://schemas.microsoft.com/office/drawing/2014/main" id="{D8D15CEC-A7BE-4C9C-9924-DAEF19D67850}"/>
              </a:ext>
            </a:extLst>
          </p:cNvPr>
          <p:cNvSpPr txBox="1">
            <a:spLocks/>
          </p:cNvSpPr>
          <p:nvPr/>
        </p:nvSpPr>
        <p:spPr>
          <a:xfrm>
            <a:off x="861661" y="484154"/>
            <a:ext cx="8701655" cy="9102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Safety </a:t>
            </a:r>
            <a:br>
              <a:rPr lang="en-US" sz="40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</a:br>
            <a:r>
              <a:rPr lang="en-US" sz="2800" i="0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Adverse Events (AE) </a:t>
            </a:r>
            <a:endParaRPr lang="fr-FR" sz="4000" i="0" dirty="0">
              <a:solidFill>
                <a:schemeClr val="accent1">
                  <a:lumMod val="50000"/>
                  <a:lumOff val="5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9627E9-7E6C-4DDD-B101-60E71EB4C83F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9EEFFE-AC08-494A-B572-10102755CAF9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758131A-467F-46D0-9008-E834B3895A22}"/>
              </a:ext>
            </a:extLst>
          </p:cNvPr>
          <p:cNvGrpSpPr/>
          <p:nvPr/>
        </p:nvGrpSpPr>
        <p:grpSpPr>
          <a:xfrm>
            <a:off x="708826" y="1651884"/>
            <a:ext cx="10637649" cy="3753524"/>
            <a:chOff x="781978" y="1926205"/>
            <a:chExt cx="10556865" cy="371137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B8E80B6-D5FD-4A6C-A745-897FA1D494FE}"/>
                </a:ext>
              </a:extLst>
            </p:cNvPr>
            <p:cNvSpPr/>
            <p:nvPr/>
          </p:nvSpPr>
          <p:spPr>
            <a:xfrm>
              <a:off x="3446598" y="2831201"/>
              <a:ext cx="7875231" cy="460435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 panose="00000500000000000000" pitchFamily="2" charset="0"/>
              </a:endParaRP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A838058D-53BD-4594-8545-70DD9BC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82742" y="2371119"/>
              <a:ext cx="0" cy="326646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072543A-C4B2-41A1-9F24-2255CE7B8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4275" y="2380375"/>
              <a:ext cx="3800" cy="325033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6D0F06A-DE00-4775-94C7-1921205B55C3}"/>
                </a:ext>
              </a:extLst>
            </p:cNvPr>
            <p:cNvCxnSpPr>
              <a:cxnSpLocks/>
            </p:cNvCxnSpPr>
            <p:nvPr/>
          </p:nvCxnSpPr>
          <p:spPr>
            <a:xfrm>
              <a:off x="4784208" y="2380295"/>
              <a:ext cx="0" cy="32572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88912D9-8CD8-49AA-897F-043BF9DCDE34}"/>
                </a:ext>
              </a:extLst>
            </p:cNvPr>
            <p:cNvSpPr/>
            <p:nvPr/>
          </p:nvSpPr>
          <p:spPr>
            <a:xfrm>
              <a:off x="870170" y="1926205"/>
              <a:ext cx="2612916" cy="370449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B244F558-9230-43F0-A0AE-FD4D181A3F5D}"/>
                </a:ext>
              </a:extLst>
            </p:cNvPr>
            <p:cNvCxnSpPr>
              <a:cxnSpLocks/>
            </p:cNvCxnSpPr>
            <p:nvPr/>
          </p:nvCxnSpPr>
          <p:spPr>
            <a:xfrm>
              <a:off x="781978" y="5630704"/>
              <a:ext cx="10548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FD80C8-2470-467F-801D-7DA63C51EEB0}"/>
                </a:ext>
              </a:extLst>
            </p:cNvPr>
            <p:cNvSpPr/>
            <p:nvPr/>
          </p:nvSpPr>
          <p:spPr>
            <a:xfrm>
              <a:off x="8710771" y="1936958"/>
              <a:ext cx="2628072" cy="91441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E64E04-3C52-4A9A-88CC-366FFF1A0E7D}"/>
                </a:ext>
              </a:extLst>
            </p:cNvPr>
            <p:cNvSpPr/>
            <p:nvPr/>
          </p:nvSpPr>
          <p:spPr>
            <a:xfrm>
              <a:off x="3483085" y="1936958"/>
              <a:ext cx="2610079" cy="9144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69CA8F-649B-4C76-9741-C5D567793FCF}"/>
                </a:ext>
              </a:extLst>
            </p:cNvPr>
            <p:cNvSpPr/>
            <p:nvPr/>
          </p:nvSpPr>
          <p:spPr>
            <a:xfrm>
              <a:off x="6093165" y="1936958"/>
              <a:ext cx="2621423" cy="9144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61083F0-982E-42DF-9BAA-529EEB35BCCA}"/>
                </a:ext>
              </a:extLst>
            </p:cNvPr>
            <p:cNvCxnSpPr>
              <a:cxnSpLocks/>
            </p:cNvCxnSpPr>
            <p:nvPr/>
          </p:nvCxnSpPr>
          <p:spPr>
            <a:xfrm>
              <a:off x="861662" y="3291637"/>
              <a:ext cx="10476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8A09308F-B972-410C-9B4D-37C3AAF4D8DF}"/>
                </a:ext>
              </a:extLst>
            </p:cNvPr>
            <p:cNvCxnSpPr>
              <a:cxnSpLocks/>
            </p:cNvCxnSpPr>
            <p:nvPr/>
          </p:nvCxnSpPr>
          <p:spPr>
            <a:xfrm>
              <a:off x="781978" y="4095547"/>
              <a:ext cx="10548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6B979DA-B417-4D06-9F80-36B903263C6B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3" y="4875261"/>
              <a:ext cx="10476000" cy="0"/>
            </a:xfrm>
            <a:prstGeom prst="line">
              <a:avLst/>
            </a:prstGeom>
            <a:ln w="3175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916AF29-344F-4D97-B4B3-FE657B61472F}"/>
                </a:ext>
              </a:extLst>
            </p:cNvPr>
            <p:cNvCxnSpPr>
              <a:cxnSpLocks/>
            </p:cNvCxnSpPr>
            <p:nvPr/>
          </p:nvCxnSpPr>
          <p:spPr>
            <a:xfrm>
              <a:off x="8717423" y="1939800"/>
              <a:ext cx="1853" cy="3690905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9B21080-5518-40C3-8175-17A6051B1C9D}"/>
                </a:ext>
              </a:extLst>
            </p:cNvPr>
            <p:cNvSpPr txBox="1"/>
            <p:nvPr/>
          </p:nvSpPr>
          <p:spPr>
            <a:xfrm>
              <a:off x="4152292" y="2007842"/>
              <a:ext cx="1337460" cy="83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Firibastat</a:t>
              </a:r>
              <a:b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100mg BID</a:t>
              </a:r>
              <a:b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N=98</a:t>
              </a:r>
              <a:endParaRPr lang="fr-F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8C2D31D-FC34-4001-842D-69BB32455BE6}"/>
                </a:ext>
              </a:extLst>
            </p:cNvPr>
            <p:cNvSpPr txBox="1"/>
            <p:nvPr/>
          </p:nvSpPr>
          <p:spPr>
            <a:xfrm>
              <a:off x="6739227" y="2014367"/>
              <a:ext cx="1337460" cy="83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Firibastat</a:t>
              </a:r>
              <a:b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500mg BID</a:t>
              </a:r>
              <a:b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N=98</a:t>
              </a:r>
              <a:endParaRPr lang="fr-F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8DDB8FA-055C-49C4-BB37-746F6614C353}"/>
                </a:ext>
              </a:extLst>
            </p:cNvPr>
            <p:cNvSpPr txBox="1"/>
            <p:nvPr/>
          </p:nvSpPr>
          <p:spPr>
            <a:xfrm>
              <a:off x="9379984" y="2018671"/>
              <a:ext cx="1337460" cy="83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Ramipril</a:t>
              </a:r>
              <a:br>
                <a:rPr lang="en-US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5mg BID</a:t>
              </a:r>
              <a:b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N=98</a:t>
              </a:r>
              <a:endParaRPr lang="fr-F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324A559-B8E5-4395-9EE4-27485A1F3F7E}"/>
                </a:ext>
              </a:extLst>
            </p:cNvPr>
            <p:cNvSpPr txBox="1"/>
            <p:nvPr/>
          </p:nvSpPr>
          <p:spPr>
            <a:xfrm>
              <a:off x="1056402" y="3523810"/>
              <a:ext cx="2205525" cy="71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All Adverse Events</a:t>
              </a:r>
            </a:p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endParaRPr lang="en-US" sz="16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27C13A0-A69F-4588-B904-65CF0AE9A062}"/>
                </a:ext>
              </a:extLst>
            </p:cNvPr>
            <p:cNvSpPr txBox="1"/>
            <p:nvPr/>
          </p:nvSpPr>
          <p:spPr>
            <a:xfrm>
              <a:off x="1044499" y="4320838"/>
              <a:ext cx="2205525" cy="344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Related Adverse Events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6F3638E-98FE-4BF7-880E-87697CA06006}"/>
                </a:ext>
              </a:extLst>
            </p:cNvPr>
            <p:cNvSpPr txBox="1"/>
            <p:nvPr/>
          </p:nvSpPr>
          <p:spPr>
            <a:xfrm>
              <a:off x="1056402" y="4980970"/>
              <a:ext cx="2205525" cy="607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Serious </a:t>
              </a:r>
              <a:r>
                <a:rPr lang="en-US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R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elated Adverse Events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C75562-97EF-4955-9E2B-EB12591DDC53}"/>
                </a:ext>
              </a:extLst>
            </p:cNvPr>
            <p:cNvSpPr/>
            <p:nvPr/>
          </p:nvSpPr>
          <p:spPr>
            <a:xfrm>
              <a:off x="861662" y="1936959"/>
              <a:ext cx="10474347" cy="3700624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885039DE-84BD-4402-BA46-262635FA0D5A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6093165" y="1947161"/>
              <a:ext cx="5671" cy="369042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BC978AE-B13C-49C1-ABA9-A20F4AE7A360}"/>
                </a:ext>
              </a:extLst>
            </p:cNvPr>
            <p:cNvSpPr txBox="1"/>
            <p:nvPr/>
          </p:nvSpPr>
          <p:spPr>
            <a:xfrm>
              <a:off x="3465295" y="2959618"/>
              <a:ext cx="1300646" cy="30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Montserrat" panose="00000500000000000000" pitchFamily="2" charset="0"/>
                </a:rPr>
                <a:t>Events</a:t>
              </a:r>
              <a:endParaRPr lang="fr-FR" sz="12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4B19D14-C11C-4959-9DDC-0272397E1D95}"/>
                </a:ext>
              </a:extLst>
            </p:cNvPr>
            <p:cNvSpPr txBox="1"/>
            <p:nvPr/>
          </p:nvSpPr>
          <p:spPr>
            <a:xfrm>
              <a:off x="4752528" y="2963565"/>
              <a:ext cx="1300646" cy="309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Montserrat" panose="00000500000000000000" pitchFamily="2" charset="0"/>
                </a:rPr>
                <a:t>Patients (n, %)</a:t>
              </a:r>
              <a:endParaRPr lang="fr-FR" sz="12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DCF272A8-AF8D-4D76-A67D-67E7B8814C33}"/>
                </a:ext>
              </a:extLst>
            </p:cNvPr>
            <p:cNvSpPr txBox="1"/>
            <p:nvPr/>
          </p:nvSpPr>
          <p:spPr>
            <a:xfrm>
              <a:off x="6053629" y="2961526"/>
              <a:ext cx="1300646" cy="30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Montserrat" panose="00000500000000000000" pitchFamily="2" charset="0"/>
                </a:rPr>
                <a:t>Events</a:t>
              </a:r>
              <a:endParaRPr lang="fr-FR" sz="12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9883F6F4-382B-47E1-8D68-A7F67120A3E0}"/>
                </a:ext>
              </a:extLst>
            </p:cNvPr>
            <p:cNvSpPr txBox="1"/>
            <p:nvPr/>
          </p:nvSpPr>
          <p:spPr>
            <a:xfrm>
              <a:off x="7403486" y="2966561"/>
              <a:ext cx="1300646" cy="30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Montserrat" panose="00000500000000000000" pitchFamily="2" charset="0"/>
                </a:rPr>
                <a:t>Patients (n, %)</a:t>
              </a:r>
              <a:endParaRPr lang="fr-FR" sz="12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B6C51578-D267-4452-8B44-09244D5DC3CC}"/>
                </a:ext>
              </a:extLst>
            </p:cNvPr>
            <p:cNvSpPr txBox="1"/>
            <p:nvPr/>
          </p:nvSpPr>
          <p:spPr>
            <a:xfrm>
              <a:off x="8712751" y="2959618"/>
              <a:ext cx="1300646" cy="30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Montserrat" panose="00000500000000000000" pitchFamily="2" charset="0"/>
                </a:rPr>
                <a:t>Events</a:t>
              </a:r>
              <a:endParaRPr lang="fr-FR" sz="12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002D5DE0-97FD-4F22-AB45-645F45769BB9}"/>
                </a:ext>
              </a:extLst>
            </p:cNvPr>
            <p:cNvSpPr txBox="1"/>
            <p:nvPr/>
          </p:nvSpPr>
          <p:spPr>
            <a:xfrm>
              <a:off x="9994269" y="2964653"/>
              <a:ext cx="1300646" cy="30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Montserrat" panose="00000500000000000000" pitchFamily="2" charset="0"/>
                </a:rPr>
                <a:t>Patients (n, %)</a:t>
              </a:r>
              <a:endParaRPr lang="fr-FR" sz="12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endParaRPr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BFF3B3A9-5FBC-4230-AD01-4CA0C018F1D7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Google Shape;25;p2">
            <a:extLst>
              <a:ext uri="{FF2B5EF4-FFF2-40B4-BE49-F238E27FC236}">
                <a16:creationId xmlns:a16="http://schemas.microsoft.com/office/drawing/2014/main" id="{DD25672A-3475-477F-81A8-BEA8EC6B3A6F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5;p2">
            <a:extLst>
              <a:ext uri="{FF2B5EF4-FFF2-40B4-BE49-F238E27FC236}">
                <a16:creationId xmlns:a16="http://schemas.microsoft.com/office/drawing/2014/main" id="{EDFC8E47-43C0-40FC-A82A-EA2456BA32B9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5;p2">
            <a:extLst>
              <a:ext uri="{FF2B5EF4-FFF2-40B4-BE49-F238E27FC236}">
                <a16:creationId xmlns:a16="http://schemas.microsoft.com/office/drawing/2014/main" id="{D023098E-8800-4F60-AB49-7696287D4AE5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5;p2">
            <a:extLst>
              <a:ext uri="{FF2B5EF4-FFF2-40B4-BE49-F238E27FC236}">
                <a16:creationId xmlns:a16="http://schemas.microsoft.com/office/drawing/2014/main" id="{6C8076F2-CDB6-43C0-AD26-147E7CDCEF07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125">
            <a:extLst>
              <a:ext uri="{FF2B5EF4-FFF2-40B4-BE49-F238E27FC236}">
                <a16:creationId xmlns:a16="http://schemas.microsoft.com/office/drawing/2014/main" id="{60FD92C2-6190-4EA8-96FB-BBBA3B5C83E3}"/>
              </a:ext>
            </a:extLst>
          </p:cNvPr>
          <p:cNvSpPr txBox="1">
            <a:spLocks/>
          </p:cNvSpPr>
          <p:nvPr/>
        </p:nvSpPr>
        <p:spPr>
          <a:xfrm>
            <a:off x="4788249" y="3263780"/>
            <a:ext cx="1249282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49 (50%)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5" name="Shape 125">
            <a:extLst>
              <a:ext uri="{FF2B5EF4-FFF2-40B4-BE49-F238E27FC236}">
                <a16:creationId xmlns:a16="http://schemas.microsoft.com/office/drawing/2014/main" id="{559B3797-D2DE-4D13-83F3-8290F1437EBC}"/>
              </a:ext>
            </a:extLst>
          </p:cNvPr>
          <p:cNvSpPr txBox="1">
            <a:spLocks/>
          </p:cNvSpPr>
          <p:nvPr/>
        </p:nvSpPr>
        <p:spPr>
          <a:xfrm>
            <a:off x="5019553" y="4015065"/>
            <a:ext cx="1002492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15 (16%)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6" name="Shape 125">
            <a:extLst>
              <a:ext uri="{FF2B5EF4-FFF2-40B4-BE49-F238E27FC236}">
                <a16:creationId xmlns:a16="http://schemas.microsoft.com/office/drawing/2014/main" id="{E0046B7D-A253-4DC6-A0FF-B7163046203D}"/>
              </a:ext>
            </a:extLst>
          </p:cNvPr>
          <p:cNvSpPr txBox="1">
            <a:spLocks/>
          </p:cNvSpPr>
          <p:nvPr/>
        </p:nvSpPr>
        <p:spPr>
          <a:xfrm>
            <a:off x="4978439" y="4825260"/>
            <a:ext cx="1002492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 (0%)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8" name="Shape 125">
            <a:extLst>
              <a:ext uri="{FF2B5EF4-FFF2-40B4-BE49-F238E27FC236}">
                <a16:creationId xmlns:a16="http://schemas.microsoft.com/office/drawing/2014/main" id="{BD108D89-651F-456B-8EAE-B9CC97803216}"/>
              </a:ext>
            </a:extLst>
          </p:cNvPr>
          <p:cNvSpPr txBox="1">
            <a:spLocks/>
          </p:cNvSpPr>
          <p:nvPr/>
        </p:nvSpPr>
        <p:spPr>
          <a:xfrm>
            <a:off x="7364608" y="3263780"/>
            <a:ext cx="1202471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63 (64%)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9" name="Shape 125">
            <a:extLst>
              <a:ext uri="{FF2B5EF4-FFF2-40B4-BE49-F238E27FC236}">
                <a16:creationId xmlns:a16="http://schemas.microsoft.com/office/drawing/2014/main" id="{AD56EC17-DB55-4F1C-B686-63B94502E928}"/>
              </a:ext>
            </a:extLst>
          </p:cNvPr>
          <p:cNvSpPr txBox="1">
            <a:spLocks/>
          </p:cNvSpPr>
          <p:nvPr/>
        </p:nvSpPr>
        <p:spPr>
          <a:xfrm>
            <a:off x="7486793" y="4043275"/>
            <a:ext cx="1080286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21 (21%)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0" name="Shape 125">
            <a:extLst>
              <a:ext uri="{FF2B5EF4-FFF2-40B4-BE49-F238E27FC236}">
                <a16:creationId xmlns:a16="http://schemas.microsoft.com/office/drawing/2014/main" id="{D906D23C-C754-4935-9D7B-1933D97C0C39}"/>
              </a:ext>
            </a:extLst>
          </p:cNvPr>
          <p:cNvSpPr txBox="1">
            <a:spLocks/>
          </p:cNvSpPr>
          <p:nvPr/>
        </p:nvSpPr>
        <p:spPr>
          <a:xfrm>
            <a:off x="7545511" y="4777032"/>
            <a:ext cx="1033617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 (1%)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2" name="Shape 125">
            <a:extLst>
              <a:ext uri="{FF2B5EF4-FFF2-40B4-BE49-F238E27FC236}">
                <a16:creationId xmlns:a16="http://schemas.microsoft.com/office/drawing/2014/main" id="{E1D8FDC4-4C9A-416B-9049-24519138C84A}"/>
              </a:ext>
            </a:extLst>
          </p:cNvPr>
          <p:cNvSpPr txBox="1">
            <a:spLocks/>
          </p:cNvSpPr>
          <p:nvPr/>
        </p:nvSpPr>
        <p:spPr>
          <a:xfrm>
            <a:off x="10077450" y="3263780"/>
            <a:ext cx="1041273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54 (55%)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3" name="Shape 125">
            <a:extLst>
              <a:ext uri="{FF2B5EF4-FFF2-40B4-BE49-F238E27FC236}">
                <a16:creationId xmlns:a16="http://schemas.microsoft.com/office/drawing/2014/main" id="{6C7D9F86-3B8B-40C3-B8B6-5B489E3AE9E9}"/>
              </a:ext>
            </a:extLst>
          </p:cNvPr>
          <p:cNvSpPr txBox="1">
            <a:spLocks/>
          </p:cNvSpPr>
          <p:nvPr/>
        </p:nvSpPr>
        <p:spPr>
          <a:xfrm>
            <a:off x="10003619" y="4024450"/>
            <a:ext cx="1115104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15 (15%)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4" name="Shape 125">
            <a:extLst>
              <a:ext uri="{FF2B5EF4-FFF2-40B4-BE49-F238E27FC236}">
                <a16:creationId xmlns:a16="http://schemas.microsoft.com/office/drawing/2014/main" id="{01C26BA9-6405-4C17-A7D1-510A069A991C}"/>
              </a:ext>
            </a:extLst>
          </p:cNvPr>
          <p:cNvSpPr txBox="1">
            <a:spLocks/>
          </p:cNvSpPr>
          <p:nvPr/>
        </p:nvSpPr>
        <p:spPr>
          <a:xfrm>
            <a:off x="10077450" y="4805408"/>
            <a:ext cx="1041273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 (1%)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6" name="Shape 125">
            <a:extLst>
              <a:ext uri="{FF2B5EF4-FFF2-40B4-BE49-F238E27FC236}">
                <a16:creationId xmlns:a16="http://schemas.microsoft.com/office/drawing/2014/main" id="{64F04FB4-7D05-4C06-9234-7008795493AD}"/>
              </a:ext>
            </a:extLst>
          </p:cNvPr>
          <p:cNvSpPr txBox="1">
            <a:spLocks/>
          </p:cNvSpPr>
          <p:nvPr/>
        </p:nvSpPr>
        <p:spPr>
          <a:xfrm>
            <a:off x="3938611" y="3263780"/>
            <a:ext cx="614967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99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7" name="Shape 125">
            <a:extLst>
              <a:ext uri="{FF2B5EF4-FFF2-40B4-BE49-F238E27FC236}">
                <a16:creationId xmlns:a16="http://schemas.microsoft.com/office/drawing/2014/main" id="{03BF0AF4-C353-4589-B005-4235143AE05E}"/>
              </a:ext>
            </a:extLst>
          </p:cNvPr>
          <p:cNvSpPr txBox="1">
            <a:spLocks/>
          </p:cNvSpPr>
          <p:nvPr/>
        </p:nvSpPr>
        <p:spPr>
          <a:xfrm>
            <a:off x="3938611" y="4034594"/>
            <a:ext cx="614967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24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8" name="Shape 125">
            <a:extLst>
              <a:ext uri="{FF2B5EF4-FFF2-40B4-BE49-F238E27FC236}">
                <a16:creationId xmlns:a16="http://schemas.microsoft.com/office/drawing/2014/main" id="{AD819613-B3C3-4035-B85F-D43DEAD0AEAB}"/>
              </a:ext>
            </a:extLst>
          </p:cNvPr>
          <p:cNvSpPr txBox="1">
            <a:spLocks/>
          </p:cNvSpPr>
          <p:nvPr/>
        </p:nvSpPr>
        <p:spPr>
          <a:xfrm>
            <a:off x="3938611" y="4805408"/>
            <a:ext cx="614967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0" name="Shape 125">
            <a:extLst>
              <a:ext uri="{FF2B5EF4-FFF2-40B4-BE49-F238E27FC236}">
                <a16:creationId xmlns:a16="http://schemas.microsoft.com/office/drawing/2014/main" id="{9E8061D9-989F-41FA-A7B5-BAD4BBB5D301}"/>
              </a:ext>
            </a:extLst>
          </p:cNvPr>
          <p:cNvSpPr txBox="1">
            <a:spLocks/>
          </p:cNvSpPr>
          <p:nvPr/>
        </p:nvSpPr>
        <p:spPr>
          <a:xfrm>
            <a:off x="6543603" y="3263780"/>
            <a:ext cx="614967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129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1" name="Shape 125">
            <a:extLst>
              <a:ext uri="{FF2B5EF4-FFF2-40B4-BE49-F238E27FC236}">
                <a16:creationId xmlns:a16="http://schemas.microsoft.com/office/drawing/2014/main" id="{89D73B83-8B21-4DDB-8347-699BE943FCC3}"/>
              </a:ext>
            </a:extLst>
          </p:cNvPr>
          <p:cNvSpPr txBox="1">
            <a:spLocks/>
          </p:cNvSpPr>
          <p:nvPr/>
        </p:nvSpPr>
        <p:spPr>
          <a:xfrm>
            <a:off x="6543603" y="4034594"/>
            <a:ext cx="614967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28 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2" name="Shape 125">
            <a:extLst>
              <a:ext uri="{FF2B5EF4-FFF2-40B4-BE49-F238E27FC236}">
                <a16:creationId xmlns:a16="http://schemas.microsoft.com/office/drawing/2014/main" id="{9A00C32B-A68B-4A3C-8098-ACF8D2ADDA9B}"/>
              </a:ext>
            </a:extLst>
          </p:cNvPr>
          <p:cNvSpPr txBox="1">
            <a:spLocks/>
          </p:cNvSpPr>
          <p:nvPr/>
        </p:nvSpPr>
        <p:spPr>
          <a:xfrm>
            <a:off x="6543603" y="4805408"/>
            <a:ext cx="614967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4" name="Shape 125">
            <a:extLst>
              <a:ext uri="{FF2B5EF4-FFF2-40B4-BE49-F238E27FC236}">
                <a16:creationId xmlns:a16="http://schemas.microsoft.com/office/drawing/2014/main" id="{6D2D91C6-D118-473C-8970-3C1A8E83451A}"/>
              </a:ext>
            </a:extLst>
          </p:cNvPr>
          <p:cNvSpPr txBox="1">
            <a:spLocks/>
          </p:cNvSpPr>
          <p:nvPr/>
        </p:nvSpPr>
        <p:spPr>
          <a:xfrm>
            <a:off x="9217432" y="3263780"/>
            <a:ext cx="614967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133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5" name="Shape 125">
            <a:extLst>
              <a:ext uri="{FF2B5EF4-FFF2-40B4-BE49-F238E27FC236}">
                <a16:creationId xmlns:a16="http://schemas.microsoft.com/office/drawing/2014/main" id="{B6E3F13D-5583-457C-B99E-2AF5BF97DBD3}"/>
              </a:ext>
            </a:extLst>
          </p:cNvPr>
          <p:cNvSpPr txBox="1">
            <a:spLocks/>
          </p:cNvSpPr>
          <p:nvPr/>
        </p:nvSpPr>
        <p:spPr>
          <a:xfrm>
            <a:off x="9217432" y="4034594"/>
            <a:ext cx="614967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26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6" name="Shape 125">
            <a:extLst>
              <a:ext uri="{FF2B5EF4-FFF2-40B4-BE49-F238E27FC236}">
                <a16:creationId xmlns:a16="http://schemas.microsoft.com/office/drawing/2014/main" id="{E31521E6-419C-4369-B4DF-C1DD5C302E62}"/>
              </a:ext>
            </a:extLst>
          </p:cNvPr>
          <p:cNvSpPr txBox="1">
            <a:spLocks/>
          </p:cNvSpPr>
          <p:nvPr/>
        </p:nvSpPr>
        <p:spPr>
          <a:xfrm>
            <a:off x="9217432" y="4805408"/>
            <a:ext cx="614967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 	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8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0D97F5A-E1BF-4793-9B96-EA3DDEA3A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697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6AC28933-F7D8-48A4-9E9D-39707F62797C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233DD-AE34-4099-BDDC-355554159A94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A11DA-618F-4B51-BECD-E230AB3F1C53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1" name="Shape 125">
            <a:extLst>
              <a:ext uri="{FF2B5EF4-FFF2-40B4-BE49-F238E27FC236}">
                <a16:creationId xmlns:a16="http://schemas.microsoft.com/office/drawing/2014/main" id="{3343DB87-94B5-491F-AA75-0BABED817F91}"/>
              </a:ext>
            </a:extLst>
          </p:cNvPr>
          <p:cNvSpPr txBox="1">
            <a:spLocks/>
          </p:cNvSpPr>
          <p:nvPr/>
        </p:nvSpPr>
        <p:spPr>
          <a:xfrm>
            <a:off x="1114820" y="44449"/>
            <a:ext cx="11032179" cy="9102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Allergic Skin reactions (related or potentially related) </a:t>
            </a:r>
          </a:p>
          <a:p>
            <a:r>
              <a:rPr lang="en-US" sz="2800" i="0" dirty="0">
                <a:solidFill>
                  <a:schemeClr val="accent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(centrally adjudicated) </a:t>
            </a:r>
            <a:endParaRPr lang="fr-FR" sz="2800" i="0" dirty="0">
              <a:solidFill>
                <a:schemeClr val="accent1">
                  <a:lumMod val="50000"/>
                  <a:lumOff val="5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8912D9-8CD8-49AA-897F-043BF9DCDE34}"/>
              </a:ext>
            </a:extLst>
          </p:cNvPr>
          <p:cNvSpPr/>
          <p:nvPr/>
        </p:nvSpPr>
        <p:spPr>
          <a:xfrm>
            <a:off x="635855" y="1225403"/>
            <a:ext cx="2599317" cy="41388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244F558-9230-43F0-A0AE-FD4D181A3F5D}"/>
              </a:ext>
            </a:extLst>
          </p:cNvPr>
          <p:cNvCxnSpPr>
            <a:cxnSpLocks/>
          </p:cNvCxnSpPr>
          <p:nvPr/>
        </p:nvCxnSpPr>
        <p:spPr>
          <a:xfrm>
            <a:off x="620233" y="4074466"/>
            <a:ext cx="1054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1FD80C8-2470-467F-801D-7DA63C51EEB0}"/>
              </a:ext>
            </a:extLst>
          </p:cNvPr>
          <p:cNvSpPr/>
          <p:nvPr/>
        </p:nvSpPr>
        <p:spPr>
          <a:xfrm>
            <a:off x="8475187" y="1225403"/>
            <a:ext cx="2629341" cy="91441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64E04-3C52-4A9A-88CC-366FFF1A0E7D}"/>
              </a:ext>
            </a:extLst>
          </p:cNvPr>
          <p:cNvSpPr/>
          <p:nvPr/>
        </p:nvSpPr>
        <p:spPr>
          <a:xfrm>
            <a:off x="3245934" y="1225403"/>
            <a:ext cx="2612916" cy="91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69CA8F-649B-4C76-9741-C5D567793FCF}"/>
              </a:ext>
            </a:extLst>
          </p:cNvPr>
          <p:cNvSpPr/>
          <p:nvPr/>
        </p:nvSpPr>
        <p:spPr>
          <a:xfrm>
            <a:off x="5853763" y="1225403"/>
            <a:ext cx="2626510" cy="9144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61083F0-982E-42DF-9BAA-529EEB35BCCA}"/>
              </a:ext>
            </a:extLst>
          </p:cNvPr>
          <p:cNvCxnSpPr>
            <a:cxnSpLocks/>
          </p:cNvCxnSpPr>
          <p:nvPr/>
        </p:nvCxnSpPr>
        <p:spPr>
          <a:xfrm>
            <a:off x="620233" y="2139817"/>
            <a:ext cx="9415545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A09308F-B972-410C-9B4D-37C3AAF4D8DF}"/>
              </a:ext>
            </a:extLst>
          </p:cNvPr>
          <p:cNvCxnSpPr>
            <a:cxnSpLocks/>
          </p:cNvCxnSpPr>
          <p:nvPr/>
        </p:nvCxnSpPr>
        <p:spPr>
          <a:xfrm>
            <a:off x="627347" y="2683751"/>
            <a:ext cx="10477181" cy="0"/>
          </a:xfrm>
          <a:prstGeom prst="line">
            <a:avLst/>
          </a:prstGeom>
          <a:ln w="3810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6B979DA-B417-4D06-9F80-36B903263C6B}"/>
              </a:ext>
            </a:extLst>
          </p:cNvPr>
          <p:cNvCxnSpPr>
            <a:cxnSpLocks/>
          </p:cNvCxnSpPr>
          <p:nvPr/>
        </p:nvCxnSpPr>
        <p:spPr>
          <a:xfrm>
            <a:off x="620233" y="3429583"/>
            <a:ext cx="10476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6D0F06A-DE00-4775-94C7-1921205B55C3}"/>
              </a:ext>
            </a:extLst>
          </p:cNvPr>
          <p:cNvCxnSpPr>
            <a:cxnSpLocks/>
          </p:cNvCxnSpPr>
          <p:nvPr/>
        </p:nvCxnSpPr>
        <p:spPr>
          <a:xfrm>
            <a:off x="5853763" y="1211542"/>
            <a:ext cx="0" cy="415269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916AF29-344F-4D97-B4B3-FE657B61472F}"/>
              </a:ext>
            </a:extLst>
          </p:cNvPr>
          <p:cNvCxnSpPr>
            <a:cxnSpLocks/>
          </p:cNvCxnSpPr>
          <p:nvPr/>
        </p:nvCxnSpPr>
        <p:spPr>
          <a:xfrm>
            <a:off x="8483108" y="1221114"/>
            <a:ext cx="0" cy="414311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79B21080-5518-40C3-8175-17A6051B1C9D}"/>
              </a:ext>
            </a:extLst>
          </p:cNvPr>
          <p:cNvSpPr txBox="1"/>
          <p:nvPr/>
        </p:nvSpPr>
        <p:spPr>
          <a:xfrm>
            <a:off x="3917977" y="1296287"/>
            <a:ext cx="1337460" cy="83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Firibastat</a:t>
            </a:r>
            <a:br>
              <a:rPr lang="en-US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100mg BID</a:t>
            </a:r>
            <a:b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N=98</a:t>
            </a:r>
            <a:endParaRPr lang="fr-FR" sz="16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8C2D31D-FC34-4001-842D-69BB32455BE6}"/>
              </a:ext>
            </a:extLst>
          </p:cNvPr>
          <p:cNvSpPr txBox="1"/>
          <p:nvPr/>
        </p:nvSpPr>
        <p:spPr>
          <a:xfrm>
            <a:off x="6504912" y="1302812"/>
            <a:ext cx="1337460" cy="83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Firibastat</a:t>
            </a:r>
            <a:br>
              <a:rPr lang="en-US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500mg BID</a:t>
            </a:r>
            <a:b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N=98</a:t>
            </a:r>
            <a:endParaRPr lang="fr-FR" sz="16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8DDB8FA-055C-49C4-BB37-746F6614C353}"/>
              </a:ext>
            </a:extLst>
          </p:cNvPr>
          <p:cNvSpPr txBox="1"/>
          <p:nvPr/>
        </p:nvSpPr>
        <p:spPr>
          <a:xfrm>
            <a:off x="9145669" y="1307116"/>
            <a:ext cx="1337460" cy="83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Ramipril</a:t>
            </a:r>
            <a:br>
              <a:rPr lang="en-US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5mg BID</a:t>
            </a:r>
            <a:b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N=98</a:t>
            </a:r>
            <a:endParaRPr lang="fr-FR" sz="16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324A559-B8E5-4395-9EE4-27485A1F3F7E}"/>
              </a:ext>
            </a:extLst>
          </p:cNvPr>
          <p:cNvSpPr txBox="1"/>
          <p:nvPr/>
        </p:nvSpPr>
        <p:spPr>
          <a:xfrm>
            <a:off x="520062" y="2171636"/>
            <a:ext cx="261291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Allergic Skin reactions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27C13A0-A69F-4588-B904-65CF0AE9A062}"/>
              </a:ext>
            </a:extLst>
          </p:cNvPr>
          <p:cNvSpPr txBox="1"/>
          <p:nvPr/>
        </p:nvSpPr>
        <p:spPr>
          <a:xfrm>
            <a:off x="850262" y="2843006"/>
            <a:ext cx="2300227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accent1">
                    <a:lumMod val="25000"/>
                    <a:lumOff val="75000"/>
                  </a:schemeClr>
                </a:solidFill>
                <a:latin typeface="Montserrat" panose="00000500000000000000" pitchFamily="2" charset="0"/>
              </a:rPr>
              <a:t>Maculo-papular rash and generalized rash</a:t>
            </a:r>
            <a:endParaRPr lang="en-US" sz="1400" b="1" dirty="0">
              <a:solidFill>
                <a:schemeClr val="accent1">
                  <a:lumMod val="25000"/>
                  <a:lumOff val="75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6F3638E-98FE-4BF7-880E-87697CA06006}"/>
              </a:ext>
            </a:extLst>
          </p:cNvPr>
          <p:cNvSpPr txBox="1"/>
          <p:nvPr/>
        </p:nvSpPr>
        <p:spPr>
          <a:xfrm>
            <a:off x="1090306" y="3639929"/>
            <a:ext cx="2024961" cy="30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accent1">
                    <a:lumMod val="25000"/>
                    <a:lumOff val="75000"/>
                  </a:schemeClr>
                </a:solidFill>
                <a:effectLst/>
                <a:latin typeface="Montserrat" panose="00000500000000000000" pitchFamily="2" charset="0"/>
              </a:rPr>
              <a:t>Pruritus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F2D59B0-AADD-4B49-B64C-8151937FF446}"/>
              </a:ext>
            </a:extLst>
          </p:cNvPr>
          <p:cNvSpPr txBox="1"/>
          <p:nvPr/>
        </p:nvSpPr>
        <p:spPr>
          <a:xfrm>
            <a:off x="1125528" y="4240582"/>
            <a:ext cx="2024961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accent1">
                    <a:lumMod val="25000"/>
                    <a:lumOff val="75000"/>
                  </a:schemeClr>
                </a:solidFill>
                <a:effectLst/>
                <a:latin typeface="Montserrat" panose="00000500000000000000" pitchFamily="2" charset="0"/>
              </a:rPr>
              <a:t>Angioedema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C75562-97EF-4955-9E2B-EB12591DDC53}"/>
              </a:ext>
            </a:extLst>
          </p:cNvPr>
          <p:cNvSpPr/>
          <p:nvPr/>
        </p:nvSpPr>
        <p:spPr>
          <a:xfrm>
            <a:off x="627347" y="1219928"/>
            <a:ext cx="10474347" cy="415269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578412A-44A9-473F-A713-88F2E4AFE56D}"/>
              </a:ext>
            </a:extLst>
          </p:cNvPr>
          <p:cNvSpPr txBox="1"/>
          <p:nvPr/>
        </p:nvSpPr>
        <p:spPr>
          <a:xfrm>
            <a:off x="-26712" y="6021883"/>
            <a:ext cx="101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latin typeface="Montserrat" panose="00000500000000000000" pitchFamily="2" charset="0"/>
              </a:rPr>
              <a:t>All skin </a:t>
            </a:r>
            <a:r>
              <a:rPr lang="fr-FR" sz="1600" i="1" dirty="0" err="1">
                <a:latin typeface="Montserrat" panose="00000500000000000000" pitchFamily="2" charset="0"/>
              </a:rPr>
              <a:t>reactions</a:t>
            </a:r>
            <a:r>
              <a:rPr lang="fr-FR" sz="1600" i="1" dirty="0">
                <a:latin typeface="Montserrat" panose="00000500000000000000" pitchFamily="2" charset="0"/>
              </a:rPr>
              <a:t>  have been </a:t>
            </a:r>
            <a:r>
              <a:rPr lang="fr-FR" sz="1600" i="1" dirty="0" err="1">
                <a:latin typeface="Montserrat" panose="00000500000000000000" pitchFamily="2" charset="0"/>
              </a:rPr>
              <a:t>reviewed</a:t>
            </a:r>
            <a:r>
              <a:rPr lang="fr-FR" sz="1600" i="1" dirty="0">
                <a:latin typeface="Montserrat" panose="00000500000000000000" pitchFamily="2" charset="0"/>
              </a:rPr>
              <a:t> and </a:t>
            </a:r>
            <a:r>
              <a:rPr lang="fr-FR" sz="1600" i="1" dirty="0" err="1">
                <a:latin typeface="Montserrat" panose="00000500000000000000" pitchFamily="2" charset="0"/>
              </a:rPr>
              <a:t>validated</a:t>
            </a:r>
            <a:r>
              <a:rPr lang="fr-FR" sz="1600" i="1" dirty="0">
                <a:latin typeface="Montserrat" panose="00000500000000000000" pitchFamily="2" charset="0"/>
              </a:rPr>
              <a:t> by an </a:t>
            </a:r>
            <a:br>
              <a:rPr lang="fr-FR" sz="1600" i="1" dirty="0">
                <a:latin typeface="Montserrat" panose="00000500000000000000" pitchFamily="2" charset="0"/>
              </a:rPr>
            </a:br>
            <a:r>
              <a:rPr lang="fr-FR" sz="1600" i="1" dirty="0" err="1">
                <a:latin typeface="Montserrat" panose="00000500000000000000" pitchFamily="2" charset="0"/>
              </a:rPr>
              <a:t>independant</a:t>
            </a:r>
            <a:r>
              <a:rPr lang="fr-FR" sz="1600" i="1" dirty="0">
                <a:latin typeface="Montserrat" panose="00000500000000000000" pitchFamily="2" charset="0"/>
              </a:rPr>
              <a:t> skin </a:t>
            </a:r>
            <a:r>
              <a:rPr lang="fr-FR" sz="1600" i="1" dirty="0" err="1">
                <a:latin typeface="Montserrat" panose="00000500000000000000" pitchFamily="2" charset="0"/>
              </a:rPr>
              <a:t>reactions</a:t>
            </a:r>
            <a:r>
              <a:rPr lang="fr-FR" sz="1600" i="1" dirty="0">
                <a:latin typeface="Montserrat" panose="00000500000000000000" pitchFamily="2" charset="0"/>
              </a:rPr>
              <a:t> </a:t>
            </a:r>
            <a:r>
              <a:rPr lang="fr-FR" sz="1600" i="1" dirty="0" err="1">
                <a:latin typeface="Montserrat" panose="00000500000000000000" pitchFamily="2" charset="0"/>
              </a:rPr>
              <a:t>review</a:t>
            </a:r>
            <a:r>
              <a:rPr lang="fr-FR" sz="1600" i="1" dirty="0">
                <a:latin typeface="Montserrat" panose="00000500000000000000" pitchFamily="2" charset="0"/>
              </a:rPr>
              <a:t> </a:t>
            </a:r>
            <a:r>
              <a:rPr lang="fr-FR" sz="1600" i="1" dirty="0" err="1">
                <a:latin typeface="Montserrat" panose="00000500000000000000" pitchFamily="2" charset="0"/>
              </a:rPr>
              <a:t>committee</a:t>
            </a:r>
            <a:r>
              <a:rPr lang="fr-FR" sz="1600" i="1" dirty="0">
                <a:latin typeface="Montserrat" panose="00000500000000000000" pitchFamily="2" charset="0"/>
              </a:rPr>
              <a:t>  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0FDBB93-7736-4276-91F4-26822BDAAC33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25;p2">
            <a:extLst>
              <a:ext uri="{FF2B5EF4-FFF2-40B4-BE49-F238E27FC236}">
                <a16:creationId xmlns:a16="http://schemas.microsoft.com/office/drawing/2014/main" id="{300A91CC-2F19-41FD-9309-6F5A960A9994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5;p2">
            <a:extLst>
              <a:ext uri="{FF2B5EF4-FFF2-40B4-BE49-F238E27FC236}">
                <a16:creationId xmlns:a16="http://schemas.microsoft.com/office/drawing/2014/main" id="{68001CF2-DD32-483A-9220-ABF8ABA5C5A4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5;p2">
            <a:extLst>
              <a:ext uri="{FF2B5EF4-FFF2-40B4-BE49-F238E27FC236}">
                <a16:creationId xmlns:a16="http://schemas.microsoft.com/office/drawing/2014/main" id="{67E3C19B-4197-4911-A2B7-932BCDC05852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5;p2">
            <a:extLst>
              <a:ext uri="{FF2B5EF4-FFF2-40B4-BE49-F238E27FC236}">
                <a16:creationId xmlns:a16="http://schemas.microsoft.com/office/drawing/2014/main" id="{46D04DA4-6EA5-4102-9F3E-F673B54A8E6A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125">
            <a:extLst>
              <a:ext uri="{FF2B5EF4-FFF2-40B4-BE49-F238E27FC236}">
                <a16:creationId xmlns:a16="http://schemas.microsoft.com/office/drawing/2014/main" id="{740D788B-ACA8-4BE6-8484-D470F9941479}"/>
              </a:ext>
            </a:extLst>
          </p:cNvPr>
          <p:cNvSpPr txBox="1">
            <a:spLocks/>
          </p:cNvSpPr>
          <p:nvPr/>
        </p:nvSpPr>
        <p:spPr>
          <a:xfrm>
            <a:off x="3286650" y="231516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4 (4%)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0" name="Shape 125">
            <a:extLst>
              <a:ext uri="{FF2B5EF4-FFF2-40B4-BE49-F238E27FC236}">
                <a16:creationId xmlns:a16="http://schemas.microsoft.com/office/drawing/2014/main" id="{6D53165F-7A1D-4BD4-95B4-77492E53CCF5}"/>
              </a:ext>
            </a:extLst>
          </p:cNvPr>
          <p:cNvSpPr txBox="1">
            <a:spLocks/>
          </p:cNvSpPr>
          <p:nvPr/>
        </p:nvSpPr>
        <p:spPr>
          <a:xfrm>
            <a:off x="3306413" y="284882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4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Shape 125">
            <a:extLst>
              <a:ext uri="{FF2B5EF4-FFF2-40B4-BE49-F238E27FC236}">
                <a16:creationId xmlns:a16="http://schemas.microsoft.com/office/drawing/2014/main" id="{ECD0C1E8-94E4-4056-880C-256D7D84DAE5}"/>
              </a:ext>
            </a:extLst>
          </p:cNvPr>
          <p:cNvSpPr txBox="1">
            <a:spLocks/>
          </p:cNvSpPr>
          <p:nvPr/>
        </p:nvSpPr>
        <p:spPr>
          <a:xfrm>
            <a:off x="3286650" y="361004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Shape 125">
            <a:extLst>
              <a:ext uri="{FF2B5EF4-FFF2-40B4-BE49-F238E27FC236}">
                <a16:creationId xmlns:a16="http://schemas.microsoft.com/office/drawing/2014/main" id="{6928B14D-213F-432D-97D0-52257FE1CF6F}"/>
              </a:ext>
            </a:extLst>
          </p:cNvPr>
          <p:cNvSpPr txBox="1">
            <a:spLocks/>
          </p:cNvSpPr>
          <p:nvPr/>
        </p:nvSpPr>
        <p:spPr>
          <a:xfrm>
            <a:off x="3286650" y="4250229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Shape 125">
            <a:extLst>
              <a:ext uri="{FF2B5EF4-FFF2-40B4-BE49-F238E27FC236}">
                <a16:creationId xmlns:a16="http://schemas.microsoft.com/office/drawing/2014/main" id="{19846E69-439F-4D39-BD05-75C713EAF498}"/>
              </a:ext>
            </a:extLst>
          </p:cNvPr>
          <p:cNvSpPr txBox="1">
            <a:spLocks/>
          </p:cNvSpPr>
          <p:nvPr/>
        </p:nvSpPr>
        <p:spPr>
          <a:xfrm>
            <a:off x="5891642" y="231516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10 (10%)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4" name="Shape 125">
            <a:extLst>
              <a:ext uri="{FF2B5EF4-FFF2-40B4-BE49-F238E27FC236}">
                <a16:creationId xmlns:a16="http://schemas.microsoft.com/office/drawing/2014/main" id="{94BFBA1B-94F5-426F-8802-F09E4A26A407}"/>
              </a:ext>
            </a:extLst>
          </p:cNvPr>
          <p:cNvSpPr txBox="1">
            <a:spLocks/>
          </p:cNvSpPr>
          <p:nvPr/>
        </p:nvSpPr>
        <p:spPr>
          <a:xfrm>
            <a:off x="5946885" y="2817896"/>
            <a:ext cx="2294950" cy="382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7</a:t>
            </a:r>
          </a:p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(including</a:t>
            </a:r>
            <a:r>
              <a:rPr lang="en-US" sz="1400" b="1" i="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b="1" i="0" dirty="0">
                <a:solidFill>
                  <a:schemeClr val="accent3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one serious AE</a:t>
            </a:r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5" name="Shape 125">
            <a:extLst>
              <a:ext uri="{FF2B5EF4-FFF2-40B4-BE49-F238E27FC236}">
                <a16:creationId xmlns:a16="http://schemas.microsoft.com/office/drawing/2014/main" id="{BB016907-51A2-4D06-A33C-B465FF0186A6}"/>
              </a:ext>
            </a:extLst>
          </p:cNvPr>
          <p:cNvSpPr txBox="1">
            <a:spLocks/>
          </p:cNvSpPr>
          <p:nvPr/>
        </p:nvSpPr>
        <p:spPr>
          <a:xfrm>
            <a:off x="5891642" y="361004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6" name="Shape 125">
            <a:extLst>
              <a:ext uri="{FF2B5EF4-FFF2-40B4-BE49-F238E27FC236}">
                <a16:creationId xmlns:a16="http://schemas.microsoft.com/office/drawing/2014/main" id="{D7CD3D39-3ED8-40EA-B17B-FAC9127FF6AE}"/>
              </a:ext>
            </a:extLst>
          </p:cNvPr>
          <p:cNvSpPr txBox="1">
            <a:spLocks/>
          </p:cNvSpPr>
          <p:nvPr/>
        </p:nvSpPr>
        <p:spPr>
          <a:xfrm>
            <a:off x="5891642" y="4250229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7" name="Shape 125">
            <a:extLst>
              <a:ext uri="{FF2B5EF4-FFF2-40B4-BE49-F238E27FC236}">
                <a16:creationId xmlns:a16="http://schemas.microsoft.com/office/drawing/2014/main" id="{B849E28D-CC81-4389-958B-D025BD0A4BA7}"/>
              </a:ext>
            </a:extLst>
          </p:cNvPr>
          <p:cNvSpPr txBox="1">
            <a:spLocks/>
          </p:cNvSpPr>
          <p:nvPr/>
        </p:nvSpPr>
        <p:spPr>
          <a:xfrm>
            <a:off x="8565471" y="231516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5 (5%)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8" name="Shape 125">
            <a:extLst>
              <a:ext uri="{FF2B5EF4-FFF2-40B4-BE49-F238E27FC236}">
                <a16:creationId xmlns:a16="http://schemas.microsoft.com/office/drawing/2014/main" id="{E6FD439F-2C5F-48B8-AD6B-D69F6308EAA5}"/>
              </a:ext>
            </a:extLst>
          </p:cNvPr>
          <p:cNvSpPr txBox="1">
            <a:spLocks/>
          </p:cNvSpPr>
          <p:nvPr/>
        </p:nvSpPr>
        <p:spPr>
          <a:xfrm>
            <a:off x="8597540" y="2829365"/>
            <a:ext cx="2294950" cy="34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3</a:t>
            </a:r>
          </a:p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(including </a:t>
            </a:r>
            <a:r>
              <a:rPr lang="en-US" sz="1400" b="1" i="0" dirty="0">
                <a:solidFill>
                  <a:schemeClr val="accent3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one serious AE</a:t>
            </a:r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r"/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9" name="Shape 125">
            <a:extLst>
              <a:ext uri="{FF2B5EF4-FFF2-40B4-BE49-F238E27FC236}">
                <a16:creationId xmlns:a16="http://schemas.microsoft.com/office/drawing/2014/main" id="{C49209C9-FF0B-4413-A72E-B24C7485C9C0}"/>
              </a:ext>
            </a:extLst>
          </p:cNvPr>
          <p:cNvSpPr txBox="1">
            <a:spLocks/>
          </p:cNvSpPr>
          <p:nvPr/>
        </p:nvSpPr>
        <p:spPr>
          <a:xfrm>
            <a:off x="8565471" y="361004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Shape 125">
            <a:extLst>
              <a:ext uri="{FF2B5EF4-FFF2-40B4-BE49-F238E27FC236}">
                <a16:creationId xmlns:a16="http://schemas.microsoft.com/office/drawing/2014/main" id="{DF102381-A8FA-4689-A29C-A4E946B48EF0}"/>
              </a:ext>
            </a:extLst>
          </p:cNvPr>
          <p:cNvSpPr txBox="1">
            <a:spLocks/>
          </p:cNvSpPr>
          <p:nvPr/>
        </p:nvSpPr>
        <p:spPr>
          <a:xfrm>
            <a:off x="8565471" y="4250229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b="1" i="0" dirty="0">
                <a:solidFill>
                  <a:schemeClr val="accent3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1</a:t>
            </a:r>
            <a:endParaRPr lang="fr-FR" sz="1800" b="1" i="0" dirty="0">
              <a:solidFill>
                <a:schemeClr val="accent3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E0B1655-71C3-4D42-B4E3-2425B3809AA5}"/>
              </a:ext>
            </a:extLst>
          </p:cNvPr>
          <p:cNvCxnSpPr>
            <a:cxnSpLocks/>
          </p:cNvCxnSpPr>
          <p:nvPr/>
        </p:nvCxnSpPr>
        <p:spPr>
          <a:xfrm>
            <a:off x="620233" y="4719349"/>
            <a:ext cx="1054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F6ECFCA-0ED7-41BF-8C72-F92DCFD329FC}"/>
              </a:ext>
            </a:extLst>
          </p:cNvPr>
          <p:cNvCxnSpPr>
            <a:cxnSpLocks/>
          </p:cNvCxnSpPr>
          <p:nvPr/>
        </p:nvCxnSpPr>
        <p:spPr>
          <a:xfrm>
            <a:off x="620233" y="5364232"/>
            <a:ext cx="1054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hape 125">
            <a:extLst>
              <a:ext uri="{FF2B5EF4-FFF2-40B4-BE49-F238E27FC236}">
                <a16:creationId xmlns:a16="http://schemas.microsoft.com/office/drawing/2014/main" id="{533A9059-34CC-4DD0-A344-82843E04495A}"/>
              </a:ext>
            </a:extLst>
          </p:cNvPr>
          <p:cNvSpPr txBox="1">
            <a:spLocks/>
          </p:cNvSpPr>
          <p:nvPr/>
        </p:nvSpPr>
        <p:spPr>
          <a:xfrm>
            <a:off x="3286650" y="492499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5" name="Shape 125">
            <a:extLst>
              <a:ext uri="{FF2B5EF4-FFF2-40B4-BE49-F238E27FC236}">
                <a16:creationId xmlns:a16="http://schemas.microsoft.com/office/drawing/2014/main" id="{38877A35-1F2D-43A4-BEE5-5895FD355791}"/>
              </a:ext>
            </a:extLst>
          </p:cNvPr>
          <p:cNvSpPr txBox="1">
            <a:spLocks/>
          </p:cNvSpPr>
          <p:nvPr/>
        </p:nvSpPr>
        <p:spPr>
          <a:xfrm>
            <a:off x="5891642" y="492499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6" name="Shape 125">
            <a:extLst>
              <a:ext uri="{FF2B5EF4-FFF2-40B4-BE49-F238E27FC236}">
                <a16:creationId xmlns:a16="http://schemas.microsoft.com/office/drawing/2014/main" id="{11F833C1-CF2D-4975-B4B5-B829682373D3}"/>
              </a:ext>
            </a:extLst>
          </p:cNvPr>
          <p:cNvSpPr txBox="1">
            <a:spLocks/>
          </p:cNvSpPr>
          <p:nvPr/>
        </p:nvSpPr>
        <p:spPr>
          <a:xfrm>
            <a:off x="8565471" y="492499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8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0</a:t>
            </a:r>
            <a:endParaRPr lang="fr-FR" sz="18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5251497-FF74-4C32-8576-B5A11E403923}"/>
              </a:ext>
            </a:extLst>
          </p:cNvPr>
          <p:cNvSpPr txBox="1"/>
          <p:nvPr/>
        </p:nvSpPr>
        <p:spPr>
          <a:xfrm>
            <a:off x="1125528" y="4866561"/>
            <a:ext cx="2024961" cy="30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accent1">
                    <a:lumMod val="25000"/>
                    <a:lumOff val="75000"/>
                  </a:schemeClr>
                </a:solidFill>
                <a:latin typeface="Montserrat" panose="00000500000000000000" pitchFamily="2" charset="0"/>
              </a:rPr>
              <a:t>DRESS Syndrome</a:t>
            </a:r>
            <a:endParaRPr lang="en-US" sz="1400" b="1" dirty="0">
              <a:solidFill>
                <a:schemeClr val="accent1">
                  <a:lumMod val="25000"/>
                  <a:lumOff val="75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7363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6AC28933-F7D8-48A4-9E9D-39707F62797C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233DD-AE34-4099-BDDC-355554159A94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A11DA-618F-4B51-BECD-E230AB3F1C53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1" name="Shape 125">
            <a:extLst>
              <a:ext uri="{FF2B5EF4-FFF2-40B4-BE49-F238E27FC236}">
                <a16:creationId xmlns:a16="http://schemas.microsoft.com/office/drawing/2014/main" id="{3343DB87-94B5-491F-AA75-0BABED817F91}"/>
              </a:ext>
            </a:extLst>
          </p:cNvPr>
          <p:cNvSpPr txBox="1">
            <a:spLocks/>
          </p:cNvSpPr>
          <p:nvPr/>
        </p:nvSpPr>
        <p:spPr>
          <a:xfrm>
            <a:off x="1042757" y="248217"/>
            <a:ext cx="6498591" cy="609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Conclusion</a:t>
            </a:r>
            <a:endParaRPr lang="fr-FR" sz="4000" i="0" dirty="0">
              <a:solidFill>
                <a:schemeClr val="accent5">
                  <a:lumMod val="60000"/>
                  <a:lumOff val="4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33E4607-F5DE-4D50-BF0A-571B2BC1E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2D56765-92F8-4F15-AC9E-C1C5035087D6}"/>
              </a:ext>
            </a:extLst>
          </p:cNvPr>
          <p:cNvSpPr txBox="1"/>
          <p:nvPr/>
        </p:nvSpPr>
        <p:spPr>
          <a:xfrm>
            <a:off x="724988" y="2100217"/>
            <a:ext cx="10742023" cy="295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222A35"/>
                </a:solidFill>
                <a:latin typeface="Montserrat" panose="00000500000000000000" pitchFamily="2" charset="0"/>
              </a:rPr>
              <a:t>Firibastat</a:t>
            </a:r>
            <a:r>
              <a:rPr lang="en-US" sz="2400" b="1" dirty="0">
                <a:solidFill>
                  <a:srgbClr val="222A35"/>
                </a:solidFill>
                <a:latin typeface="Montserrat" panose="00000500000000000000" pitchFamily="2" charset="0"/>
              </a:rPr>
              <a:t> (100 mg BID or 500 mg BID) was not superior to active comparator ramipril (5 mg BID) to prevent left ventricular dysfunction after first acute anterior MI </a:t>
            </a:r>
          </a:p>
          <a:p>
            <a:pPr marL="285750" lvl="3" indent="-28575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222A35"/>
                </a:solidFill>
                <a:latin typeface="Montserrat" panose="00000500000000000000" pitchFamily="2" charset="0"/>
              </a:rPr>
              <a:t>Firibastat</a:t>
            </a:r>
            <a:r>
              <a:rPr lang="en-US" sz="2400" b="1" dirty="0">
                <a:solidFill>
                  <a:srgbClr val="222A35"/>
                </a:solidFill>
                <a:latin typeface="Montserrat" panose="00000500000000000000" pitchFamily="2" charset="0"/>
              </a:rPr>
              <a:t> has a global safety profile similar to that of ramipril</a:t>
            </a:r>
          </a:p>
          <a:p>
            <a:pPr marL="285750" lvl="3" indent="-2857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222A35"/>
                </a:solidFill>
                <a:latin typeface="Montserrat" panose="00000500000000000000" pitchFamily="2" charset="0"/>
              </a:rPr>
              <a:t>Firibastat (whatever the dose, 100 mg BID or 500 mg BID) showed a trend to a better hemodynamic safety profile than ramipril</a:t>
            </a:r>
          </a:p>
        </p:txBody>
      </p:sp>
    </p:spTree>
    <p:extLst>
      <p:ext uri="{BB962C8B-B14F-4D97-AF65-F5344CB8AC3E}">
        <p14:creationId xmlns:p14="http://schemas.microsoft.com/office/powerpoint/2010/main" val="29573421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BAC0C83A-D21C-4EDC-A315-EE94EE2D95C2}"/>
              </a:ext>
            </a:extLst>
          </p:cNvPr>
          <p:cNvSpPr/>
          <p:nvPr/>
        </p:nvSpPr>
        <p:spPr>
          <a:xfrm>
            <a:off x="9327137" y="6221152"/>
            <a:ext cx="507544" cy="52041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1C68EB8-9998-4508-8843-6598CBDD4700}"/>
              </a:ext>
            </a:extLst>
          </p:cNvPr>
          <p:cNvSpPr/>
          <p:nvPr/>
        </p:nvSpPr>
        <p:spPr>
          <a:xfrm>
            <a:off x="10348411" y="5659114"/>
            <a:ext cx="507544" cy="52041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E17887F-7FA1-4813-980A-5A793895E35D}"/>
              </a:ext>
            </a:extLst>
          </p:cNvPr>
          <p:cNvSpPr/>
          <p:nvPr/>
        </p:nvSpPr>
        <p:spPr>
          <a:xfrm>
            <a:off x="11565882" y="5808173"/>
            <a:ext cx="1082617" cy="1068413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22" name="Google Shape;17;p2">
            <a:extLst>
              <a:ext uri="{FF2B5EF4-FFF2-40B4-BE49-F238E27FC236}">
                <a16:creationId xmlns:a16="http://schemas.microsoft.com/office/drawing/2014/main" id="{8A282A76-298A-4A26-811A-C580C5485ACE}"/>
              </a:ext>
            </a:extLst>
          </p:cNvPr>
          <p:cNvSpPr/>
          <p:nvPr/>
        </p:nvSpPr>
        <p:spPr>
          <a:xfrm>
            <a:off x="-944" y="1064518"/>
            <a:ext cx="578907" cy="627891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5F3867-837E-4F2F-907F-18842B0A41F1}"/>
              </a:ext>
            </a:extLst>
          </p:cNvPr>
          <p:cNvSpPr/>
          <p:nvPr/>
        </p:nvSpPr>
        <p:spPr>
          <a:xfrm>
            <a:off x="646756" y="-1688"/>
            <a:ext cx="1082617" cy="6529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A06BA3-8E19-4EA0-8C1C-0358B0408718}"/>
              </a:ext>
            </a:extLst>
          </p:cNvPr>
          <p:cNvSpPr/>
          <p:nvPr/>
        </p:nvSpPr>
        <p:spPr>
          <a:xfrm>
            <a:off x="-1" y="-1688"/>
            <a:ext cx="1082617" cy="1068413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grpSp>
        <p:nvGrpSpPr>
          <p:cNvPr id="29" name="Google Shape;173;p11">
            <a:extLst>
              <a:ext uri="{FF2B5EF4-FFF2-40B4-BE49-F238E27FC236}">
                <a16:creationId xmlns:a16="http://schemas.microsoft.com/office/drawing/2014/main" id="{87CFFBAB-D73D-44C6-A6B2-F16A0C1C6264}"/>
              </a:ext>
            </a:extLst>
          </p:cNvPr>
          <p:cNvGrpSpPr/>
          <p:nvPr/>
        </p:nvGrpSpPr>
        <p:grpSpPr>
          <a:xfrm rot="8289442" flipH="1">
            <a:off x="485210" y="-267444"/>
            <a:ext cx="2055107" cy="1645619"/>
            <a:chOff x="7831502" y="4009858"/>
            <a:chExt cx="3325954" cy="2663245"/>
          </a:xfrm>
        </p:grpSpPr>
        <p:sp>
          <p:nvSpPr>
            <p:cNvPr id="33" name="Google Shape;177;p11">
              <a:extLst>
                <a:ext uri="{FF2B5EF4-FFF2-40B4-BE49-F238E27FC236}">
                  <a16:creationId xmlns:a16="http://schemas.microsoft.com/office/drawing/2014/main" id="{4EF2F898-86DC-42EB-A140-27E06F69BD13}"/>
                </a:ext>
              </a:extLst>
            </p:cNvPr>
            <p:cNvSpPr/>
            <p:nvPr/>
          </p:nvSpPr>
          <p:spPr>
            <a:xfrm rot="19031809">
              <a:off x="8133767" y="4678822"/>
              <a:ext cx="807967" cy="80796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74;p11">
              <a:extLst>
                <a:ext uri="{FF2B5EF4-FFF2-40B4-BE49-F238E27FC236}">
                  <a16:creationId xmlns:a16="http://schemas.microsoft.com/office/drawing/2014/main" id="{80A75660-AB0A-4D86-B1CA-1A2175B775A5}"/>
                </a:ext>
              </a:extLst>
            </p:cNvPr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75;p11">
              <a:extLst>
                <a:ext uri="{FF2B5EF4-FFF2-40B4-BE49-F238E27FC236}">
                  <a16:creationId xmlns:a16="http://schemas.microsoft.com/office/drawing/2014/main" id="{BE10D050-C235-4FE1-860E-678C8CA1BC88}"/>
                </a:ext>
              </a:extLst>
            </p:cNvPr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76;p11">
              <a:extLst>
                <a:ext uri="{FF2B5EF4-FFF2-40B4-BE49-F238E27FC236}">
                  <a16:creationId xmlns:a16="http://schemas.microsoft.com/office/drawing/2014/main" id="{B4DF4499-9F7B-43DD-96CD-ABB0293B745F}"/>
                </a:ext>
              </a:extLst>
            </p:cNvPr>
            <p:cNvSpPr/>
            <p:nvPr/>
          </p:nvSpPr>
          <p:spPr>
            <a:xfrm rot="19031809">
              <a:off x="9045096" y="4009858"/>
              <a:ext cx="807967" cy="807967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78;p11">
              <a:extLst>
                <a:ext uri="{FF2B5EF4-FFF2-40B4-BE49-F238E27FC236}">
                  <a16:creationId xmlns:a16="http://schemas.microsoft.com/office/drawing/2014/main" id="{FE4BCEEA-B569-4F2B-AD06-73395450F6B9}"/>
                </a:ext>
              </a:extLst>
            </p:cNvPr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79;p11">
              <a:extLst>
                <a:ext uri="{FF2B5EF4-FFF2-40B4-BE49-F238E27FC236}">
                  <a16:creationId xmlns:a16="http://schemas.microsoft.com/office/drawing/2014/main" id="{17242BB8-93AC-4E15-B934-F05B240CC945}"/>
                </a:ext>
              </a:extLst>
            </p:cNvPr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C589212-FD7D-495D-9892-85CA1E71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95" y="5711189"/>
            <a:ext cx="1765619" cy="894238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4FF3A80E-4B9A-41A5-9FC3-2B249D124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2" y="5571348"/>
            <a:ext cx="2239989" cy="113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173;p11">
            <a:extLst>
              <a:ext uri="{FF2B5EF4-FFF2-40B4-BE49-F238E27FC236}">
                <a16:creationId xmlns:a16="http://schemas.microsoft.com/office/drawing/2014/main" id="{B37D83D1-FFB9-4DAF-A92B-EB0D08AFB850}"/>
              </a:ext>
            </a:extLst>
          </p:cNvPr>
          <p:cNvGrpSpPr/>
          <p:nvPr/>
        </p:nvGrpSpPr>
        <p:grpSpPr>
          <a:xfrm rot="8289442" flipH="1">
            <a:off x="10628264" y="5281682"/>
            <a:ext cx="2055107" cy="1645619"/>
            <a:chOff x="7831502" y="4009858"/>
            <a:chExt cx="3325954" cy="2663245"/>
          </a:xfrm>
        </p:grpSpPr>
        <p:sp>
          <p:nvSpPr>
            <p:cNvPr id="27" name="Google Shape;177;p11">
              <a:extLst>
                <a:ext uri="{FF2B5EF4-FFF2-40B4-BE49-F238E27FC236}">
                  <a16:creationId xmlns:a16="http://schemas.microsoft.com/office/drawing/2014/main" id="{4A9A0C8C-AB74-4B1D-B972-B73A2734E8C5}"/>
                </a:ext>
              </a:extLst>
            </p:cNvPr>
            <p:cNvSpPr/>
            <p:nvPr/>
          </p:nvSpPr>
          <p:spPr>
            <a:xfrm rot="19031809">
              <a:off x="8133767" y="4678822"/>
              <a:ext cx="807967" cy="8079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74;p11">
              <a:extLst>
                <a:ext uri="{FF2B5EF4-FFF2-40B4-BE49-F238E27FC236}">
                  <a16:creationId xmlns:a16="http://schemas.microsoft.com/office/drawing/2014/main" id="{77B7DF44-8F0D-4179-A09E-4C1B1A8F615F}"/>
                </a:ext>
              </a:extLst>
            </p:cNvPr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75;p11">
              <a:extLst>
                <a:ext uri="{FF2B5EF4-FFF2-40B4-BE49-F238E27FC236}">
                  <a16:creationId xmlns:a16="http://schemas.microsoft.com/office/drawing/2014/main" id="{AB560A03-59ED-44D5-972F-CE295A5F9EA7}"/>
                </a:ext>
              </a:extLst>
            </p:cNvPr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76;p11">
              <a:extLst>
                <a:ext uri="{FF2B5EF4-FFF2-40B4-BE49-F238E27FC236}">
                  <a16:creationId xmlns:a16="http://schemas.microsoft.com/office/drawing/2014/main" id="{D463CF66-5771-44EE-B834-0C288DF515E1}"/>
                </a:ext>
              </a:extLst>
            </p:cNvPr>
            <p:cNvSpPr/>
            <p:nvPr/>
          </p:nvSpPr>
          <p:spPr>
            <a:xfrm rot="19031809">
              <a:off x="9045096" y="4009858"/>
              <a:ext cx="807967" cy="807967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78;p11">
              <a:extLst>
                <a:ext uri="{FF2B5EF4-FFF2-40B4-BE49-F238E27FC236}">
                  <a16:creationId xmlns:a16="http://schemas.microsoft.com/office/drawing/2014/main" id="{D7975F70-04F2-43F5-953B-817E23433315}"/>
                </a:ext>
              </a:extLst>
            </p:cNvPr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9;p11">
              <a:extLst>
                <a:ext uri="{FF2B5EF4-FFF2-40B4-BE49-F238E27FC236}">
                  <a16:creationId xmlns:a16="http://schemas.microsoft.com/office/drawing/2014/main" id="{A2832101-22A9-49C0-BA41-B37D3B88802C}"/>
                </a:ext>
              </a:extLst>
            </p:cNvPr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3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179;p11">
            <a:extLst>
              <a:ext uri="{FF2B5EF4-FFF2-40B4-BE49-F238E27FC236}">
                <a16:creationId xmlns:a16="http://schemas.microsoft.com/office/drawing/2014/main" id="{FDEF24B6-5980-48EF-8584-FB0B72B29312}"/>
              </a:ext>
            </a:extLst>
          </p:cNvPr>
          <p:cNvSpPr/>
          <p:nvPr/>
        </p:nvSpPr>
        <p:spPr>
          <a:xfrm rot="10857231" flipH="1">
            <a:off x="11384396" y="6027929"/>
            <a:ext cx="180000" cy="180000"/>
          </a:xfrm>
          <a:prstGeom prst="rect">
            <a:avLst/>
          </a:prstGeom>
          <a:solidFill>
            <a:schemeClr val="tx2">
              <a:lumMod val="60000"/>
              <a:lumOff val="40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79;p11">
            <a:extLst>
              <a:ext uri="{FF2B5EF4-FFF2-40B4-BE49-F238E27FC236}">
                <a16:creationId xmlns:a16="http://schemas.microsoft.com/office/drawing/2014/main" id="{D70D6D42-F90D-4D52-AE78-806F1CD62BED}"/>
              </a:ext>
            </a:extLst>
          </p:cNvPr>
          <p:cNvSpPr/>
          <p:nvPr/>
        </p:nvSpPr>
        <p:spPr>
          <a:xfrm rot="10857231" flipH="1">
            <a:off x="10431205" y="6586648"/>
            <a:ext cx="180000" cy="180000"/>
          </a:xfrm>
          <a:prstGeom prst="rect">
            <a:avLst/>
          </a:prstGeom>
          <a:solidFill>
            <a:schemeClr val="tx2">
              <a:lumMod val="60000"/>
              <a:lumOff val="40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79;p11">
            <a:extLst>
              <a:ext uri="{FF2B5EF4-FFF2-40B4-BE49-F238E27FC236}">
                <a16:creationId xmlns:a16="http://schemas.microsoft.com/office/drawing/2014/main" id="{BE1AA8E3-1196-4395-8FDF-A99AE411C530}"/>
              </a:ext>
            </a:extLst>
          </p:cNvPr>
          <p:cNvSpPr/>
          <p:nvPr/>
        </p:nvSpPr>
        <p:spPr>
          <a:xfrm rot="10857231" flipH="1">
            <a:off x="10876600" y="5529703"/>
            <a:ext cx="180000" cy="180000"/>
          </a:xfrm>
          <a:prstGeom prst="rect">
            <a:avLst/>
          </a:prstGeom>
          <a:solidFill>
            <a:schemeClr val="tx2">
              <a:lumMod val="60000"/>
              <a:lumOff val="40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79;p11">
            <a:extLst>
              <a:ext uri="{FF2B5EF4-FFF2-40B4-BE49-F238E27FC236}">
                <a16:creationId xmlns:a16="http://schemas.microsoft.com/office/drawing/2014/main" id="{586AA16B-9512-4B6F-BAEA-F59D4B72C7C7}"/>
              </a:ext>
            </a:extLst>
          </p:cNvPr>
          <p:cNvSpPr/>
          <p:nvPr/>
        </p:nvSpPr>
        <p:spPr>
          <a:xfrm rot="10857231" flipH="1">
            <a:off x="11290376" y="5723047"/>
            <a:ext cx="144000" cy="144000"/>
          </a:xfrm>
          <a:prstGeom prst="rect">
            <a:avLst/>
          </a:prstGeom>
          <a:solidFill>
            <a:schemeClr val="tx2">
              <a:lumMod val="20000"/>
              <a:lumOff val="80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79;p11">
            <a:extLst>
              <a:ext uri="{FF2B5EF4-FFF2-40B4-BE49-F238E27FC236}">
                <a16:creationId xmlns:a16="http://schemas.microsoft.com/office/drawing/2014/main" id="{A3A572C7-AEAC-4602-B7D9-991413443854}"/>
              </a:ext>
            </a:extLst>
          </p:cNvPr>
          <p:cNvSpPr/>
          <p:nvPr/>
        </p:nvSpPr>
        <p:spPr>
          <a:xfrm rot="10857231" flipH="1">
            <a:off x="10768479" y="6853200"/>
            <a:ext cx="144000" cy="144000"/>
          </a:xfrm>
          <a:prstGeom prst="rect">
            <a:avLst/>
          </a:prstGeom>
          <a:solidFill>
            <a:schemeClr val="tx2">
              <a:lumMod val="20000"/>
              <a:lumOff val="80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178;p11">
            <a:extLst>
              <a:ext uri="{FF2B5EF4-FFF2-40B4-BE49-F238E27FC236}">
                <a16:creationId xmlns:a16="http://schemas.microsoft.com/office/drawing/2014/main" id="{F71BECC2-DF4D-45FB-9961-B0DB98DBE093}"/>
              </a:ext>
            </a:extLst>
          </p:cNvPr>
          <p:cNvSpPr/>
          <p:nvPr/>
        </p:nvSpPr>
        <p:spPr>
          <a:xfrm rot="10857633" flipH="1">
            <a:off x="9741314" y="6512159"/>
            <a:ext cx="432000" cy="432000"/>
          </a:xfrm>
          <a:prstGeom prst="rect">
            <a:avLst/>
          </a:prstGeom>
          <a:solidFill>
            <a:schemeClr val="tx2">
              <a:lumMod val="20000"/>
              <a:lumOff val="80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78;p11">
            <a:extLst>
              <a:ext uri="{FF2B5EF4-FFF2-40B4-BE49-F238E27FC236}">
                <a16:creationId xmlns:a16="http://schemas.microsoft.com/office/drawing/2014/main" id="{1C5F6D12-87BE-4752-814F-CF65D0C9FB04}"/>
              </a:ext>
            </a:extLst>
          </p:cNvPr>
          <p:cNvSpPr/>
          <p:nvPr/>
        </p:nvSpPr>
        <p:spPr>
          <a:xfrm rot="10857633" flipH="1">
            <a:off x="9926938" y="5897028"/>
            <a:ext cx="432000" cy="432000"/>
          </a:xfrm>
          <a:prstGeom prst="rect">
            <a:avLst/>
          </a:prstGeom>
          <a:solidFill>
            <a:schemeClr val="accent1">
              <a:lumMod val="75000"/>
              <a:lumOff val="25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178;p11">
            <a:extLst>
              <a:ext uri="{FF2B5EF4-FFF2-40B4-BE49-F238E27FC236}">
                <a16:creationId xmlns:a16="http://schemas.microsoft.com/office/drawing/2014/main" id="{4E7E7DDA-4774-496F-A5EE-A6269DDCF39C}"/>
              </a:ext>
            </a:extLst>
          </p:cNvPr>
          <p:cNvSpPr/>
          <p:nvPr/>
        </p:nvSpPr>
        <p:spPr>
          <a:xfrm rot="10857633" flipH="1">
            <a:off x="9051968" y="6182331"/>
            <a:ext cx="432000" cy="432000"/>
          </a:xfrm>
          <a:prstGeom prst="rect">
            <a:avLst/>
          </a:prstGeom>
          <a:solidFill>
            <a:schemeClr val="accent1">
              <a:lumMod val="75000"/>
              <a:lumOff val="25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178;p11">
            <a:extLst>
              <a:ext uri="{FF2B5EF4-FFF2-40B4-BE49-F238E27FC236}">
                <a16:creationId xmlns:a16="http://schemas.microsoft.com/office/drawing/2014/main" id="{F5DF16D2-6081-47CE-A34D-C934C79E9EDA}"/>
              </a:ext>
            </a:extLst>
          </p:cNvPr>
          <p:cNvSpPr/>
          <p:nvPr/>
        </p:nvSpPr>
        <p:spPr>
          <a:xfrm rot="10857633" flipH="1">
            <a:off x="9831314" y="5317253"/>
            <a:ext cx="252000" cy="252000"/>
          </a:xfrm>
          <a:prstGeom prst="rect">
            <a:avLst/>
          </a:prstGeom>
          <a:solidFill>
            <a:schemeClr val="accent1">
              <a:lumMod val="75000"/>
              <a:lumOff val="25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178;p11">
            <a:extLst>
              <a:ext uri="{FF2B5EF4-FFF2-40B4-BE49-F238E27FC236}">
                <a16:creationId xmlns:a16="http://schemas.microsoft.com/office/drawing/2014/main" id="{4F8CD34A-AA3D-48C4-85F6-873F5E43155D}"/>
              </a:ext>
            </a:extLst>
          </p:cNvPr>
          <p:cNvSpPr/>
          <p:nvPr/>
        </p:nvSpPr>
        <p:spPr>
          <a:xfrm rot="10857633" flipH="1">
            <a:off x="10631775" y="5227538"/>
            <a:ext cx="252000" cy="252000"/>
          </a:xfrm>
          <a:prstGeom prst="rect">
            <a:avLst/>
          </a:prstGeom>
          <a:solidFill>
            <a:schemeClr val="accent1">
              <a:lumMod val="75000"/>
              <a:lumOff val="25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178;p11">
            <a:extLst>
              <a:ext uri="{FF2B5EF4-FFF2-40B4-BE49-F238E27FC236}">
                <a16:creationId xmlns:a16="http://schemas.microsoft.com/office/drawing/2014/main" id="{8F5D7E55-23A2-4C6C-8C3D-1BFEC95A76B6}"/>
              </a:ext>
            </a:extLst>
          </p:cNvPr>
          <p:cNvSpPr/>
          <p:nvPr/>
        </p:nvSpPr>
        <p:spPr>
          <a:xfrm rot="10857633" flipH="1">
            <a:off x="11376872" y="5421116"/>
            <a:ext cx="252000" cy="252000"/>
          </a:xfrm>
          <a:prstGeom prst="rect">
            <a:avLst/>
          </a:prstGeom>
          <a:solidFill>
            <a:schemeClr val="accent1">
              <a:lumMod val="75000"/>
              <a:lumOff val="25000"/>
              <a:alpha val="3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125">
            <a:extLst>
              <a:ext uri="{FF2B5EF4-FFF2-40B4-BE49-F238E27FC236}">
                <a16:creationId xmlns:a16="http://schemas.microsoft.com/office/drawing/2014/main" id="{ED53435C-E4B0-4C2B-AFEC-DFD9882E3EF7}"/>
              </a:ext>
            </a:extLst>
          </p:cNvPr>
          <p:cNvSpPr txBox="1">
            <a:spLocks/>
          </p:cNvSpPr>
          <p:nvPr/>
        </p:nvSpPr>
        <p:spPr>
          <a:xfrm>
            <a:off x="2828546" y="332414"/>
            <a:ext cx="6498591" cy="609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Acknowledgments</a:t>
            </a:r>
            <a:endParaRPr lang="fr-FR" sz="4000" i="0" dirty="0">
              <a:solidFill>
                <a:schemeClr val="accent5">
                  <a:lumMod val="60000"/>
                  <a:lumOff val="4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10CFD151-F7DE-494E-8BDA-E3E47A019C94}"/>
              </a:ext>
            </a:extLst>
          </p:cNvPr>
          <p:cNvCxnSpPr/>
          <p:nvPr/>
        </p:nvCxnSpPr>
        <p:spPr>
          <a:xfrm>
            <a:off x="869587" y="1513187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078F52D-0898-4154-8F69-D0B8FEB3588C}"/>
              </a:ext>
            </a:extLst>
          </p:cNvPr>
          <p:cNvSpPr txBox="1"/>
          <p:nvPr/>
        </p:nvSpPr>
        <p:spPr>
          <a:xfrm>
            <a:off x="1174443" y="3082411"/>
            <a:ext cx="104565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Martin </a:t>
            </a:r>
            <a:r>
              <a:rPr lang="fr-FR" sz="1600" i="1" dirty="0" err="1"/>
              <a:t>Hudek</a:t>
            </a:r>
            <a:r>
              <a:rPr lang="fr-FR" sz="1600" i="1" dirty="0"/>
              <a:t> (</a:t>
            </a:r>
            <a:r>
              <a:rPr lang="fr-FR" sz="1600" i="1" dirty="0" err="1"/>
              <a:t>Slovakia</a:t>
            </a:r>
            <a:r>
              <a:rPr lang="fr-FR" sz="1600" i="1" dirty="0"/>
              <a:t>), Gilles Montalescot (France), Adam </a:t>
            </a:r>
            <a:r>
              <a:rPr lang="fr-FR" sz="1600" i="1" dirty="0" err="1"/>
              <a:t>Janas</a:t>
            </a:r>
            <a:r>
              <a:rPr lang="fr-FR" sz="1600" i="1" dirty="0"/>
              <a:t> (</a:t>
            </a:r>
            <a:r>
              <a:rPr lang="fr-FR" sz="1600" i="1" dirty="0" err="1"/>
              <a:t>Poland</a:t>
            </a:r>
            <a:r>
              <a:rPr lang="fr-FR" sz="1600" i="1" dirty="0"/>
              <a:t>), Marek Orban (</a:t>
            </a:r>
            <a:r>
              <a:rPr lang="fr-FR" sz="1600" i="1" dirty="0" err="1"/>
              <a:t>Slovakia</a:t>
            </a:r>
            <a:r>
              <a:rPr lang="fr-FR" sz="1600" i="1" dirty="0"/>
              <a:t>), Robert Gabor Kiss (</a:t>
            </a:r>
            <a:r>
              <a:rPr lang="fr-FR" sz="1600" i="1" dirty="0" err="1"/>
              <a:t>Hungary</a:t>
            </a:r>
            <a:r>
              <a:rPr lang="fr-FR" sz="1600" i="1" dirty="0"/>
              <a:t>), Peter </a:t>
            </a:r>
            <a:r>
              <a:rPr lang="fr-FR" sz="1600" i="1" dirty="0" err="1"/>
              <a:t>Kurray</a:t>
            </a:r>
            <a:r>
              <a:rPr lang="fr-FR" sz="1600" i="1" dirty="0"/>
              <a:t> (</a:t>
            </a:r>
            <a:r>
              <a:rPr lang="fr-FR" sz="1600" i="1" dirty="0" err="1"/>
              <a:t>Slovakia</a:t>
            </a:r>
            <a:r>
              <a:rPr lang="fr-FR" sz="1600" i="1" dirty="0"/>
              <a:t>), Bela </a:t>
            </a:r>
            <a:r>
              <a:rPr lang="fr-FR" sz="1600" i="1" dirty="0" err="1"/>
              <a:t>Merkerly</a:t>
            </a:r>
            <a:r>
              <a:rPr lang="fr-FR" sz="1600" i="1" dirty="0"/>
              <a:t> (</a:t>
            </a:r>
            <a:r>
              <a:rPr lang="fr-FR" sz="1600" i="1" dirty="0" err="1"/>
              <a:t>Hungary</a:t>
            </a:r>
            <a:r>
              <a:rPr lang="fr-FR" sz="1600" i="1" dirty="0"/>
              <a:t>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Joanna Szachniewicz</a:t>
            </a:r>
            <a:r>
              <a:rPr lang="fr-FR" sz="1600" i="1" dirty="0"/>
              <a:t> (</a:t>
            </a:r>
            <a:r>
              <a:rPr lang="fr-FR" sz="1600" i="1" dirty="0" err="1"/>
              <a:t>Poland</a:t>
            </a:r>
            <a:r>
              <a:rPr lang="fr-FR" sz="1600" i="1" dirty="0"/>
              <a:t>),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András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Komocsi</a:t>
            </a:r>
            <a:r>
              <a:rPr lang="fr-FR" sz="1600" i="1" dirty="0"/>
              <a:t> (</a:t>
            </a:r>
            <a:r>
              <a:rPr lang="fr-FR" sz="1600" i="1" dirty="0" err="1"/>
              <a:t>Hungary</a:t>
            </a:r>
            <a:r>
              <a:rPr lang="fr-FR" sz="1600" i="1" dirty="0"/>
              <a:t>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Jaroslaw Kazmierczak</a:t>
            </a:r>
            <a:r>
              <a:rPr lang="fr-FR" sz="1600" i="1" dirty="0"/>
              <a:t> (</a:t>
            </a:r>
            <a:r>
              <a:rPr lang="fr-FR" sz="1600" i="1" dirty="0" err="1"/>
              <a:t>Poland</a:t>
            </a:r>
            <a:r>
              <a:rPr lang="fr-FR" sz="1600" i="1" dirty="0"/>
              <a:t>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Jacek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Legutko</a:t>
            </a:r>
            <a:r>
              <a:rPr lang="fr-FR" sz="1600" i="1" dirty="0"/>
              <a:t> (</a:t>
            </a:r>
            <a:r>
              <a:rPr lang="fr-FR" sz="1600" i="1" dirty="0" err="1"/>
              <a:t>Poland</a:t>
            </a:r>
            <a:r>
              <a:rPr lang="fr-FR" sz="1600" i="1" dirty="0"/>
              <a:t>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Aleksander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Zurakowski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(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Poland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), Isabel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Antorrena</a:t>
            </a:r>
            <a:r>
              <a:rPr lang="fr-FR" sz="1600" i="1" dirty="0"/>
              <a:t> (Spain), Eric Durand (France),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András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Vorobcsuk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(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Hungary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), Peter Andrassy</a:t>
            </a:r>
            <a:r>
              <a:rPr lang="fr-FR" sz="1600" i="1" dirty="0"/>
              <a:t> (</a:t>
            </a:r>
            <a:r>
              <a:rPr lang="fr-FR" sz="1600" i="1" dirty="0" err="1"/>
              <a:t>Hungary</a:t>
            </a:r>
            <a:r>
              <a:rPr lang="fr-FR" sz="1600" i="1" dirty="0"/>
              <a:t>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Andres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Iniguez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Romo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(Spain), Christophe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Thuaire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(France), </a:t>
            </a:r>
            <a:r>
              <a:rPr lang="fr-FR" sz="1600" i="1" dirty="0">
                <a:latin typeface="Calibri" panose="020F0502020204030204" pitchFamily="34" charset="0"/>
              </a:rPr>
              <a:t>Jose Ramon Gonzalez </a:t>
            </a:r>
            <a:r>
              <a:rPr lang="fr-FR" sz="1600" i="1" dirty="0" err="1">
                <a:latin typeface="Calibri" panose="020F0502020204030204" pitchFamily="34" charset="0"/>
              </a:rPr>
              <a:t>Juanatey</a:t>
            </a:r>
            <a:r>
              <a:rPr lang="fr-FR" sz="1600" i="1" dirty="0">
                <a:latin typeface="Calibri" panose="020F0502020204030204" pitchFamily="34" charset="0"/>
              </a:rPr>
              <a:t> (Spain), Antonio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Fernandez-Ortiz</a:t>
            </a:r>
            <a:r>
              <a:rPr lang="fr-FR" sz="1600" i="1" dirty="0"/>
              <a:t> (Spain),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Wieslaw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Puchalski</a:t>
            </a:r>
            <a:r>
              <a:rPr lang="fr-FR" sz="1600" i="1" dirty="0"/>
              <a:t> (</a:t>
            </a:r>
            <a:r>
              <a:rPr lang="fr-FR" sz="1600" i="1" dirty="0" err="1"/>
              <a:t>Poland</a:t>
            </a:r>
            <a:r>
              <a:rPr lang="fr-FR" sz="1600" i="1" dirty="0"/>
              <a:t>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Adam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McDiarmid</a:t>
            </a:r>
            <a:r>
              <a:rPr lang="fr-FR" sz="1600" i="1" dirty="0"/>
              <a:t> (UK),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Maren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Weferling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FR" sz="1600" i="1" dirty="0"/>
              <a:t>(Germany),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Christoph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Stellbrink</a:t>
            </a:r>
            <a:r>
              <a:rPr lang="fr-FR" sz="1600" i="1" dirty="0"/>
              <a:t> (Germany),Roberto Martin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Asenjo</a:t>
            </a:r>
            <a:r>
              <a:rPr lang="fr-FR" sz="1600" i="1" dirty="0"/>
              <a:t> (Spain),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Jérome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Roncali</a:t>
            </a:r>
            <a:r>
              <a:rPr lang="fr-FR" sz="1600" i="1" dirty="0"/>
              <a:t> (France),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Volker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Schaechinger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(Germany), Peter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Clemmensen</a:t>
            </a:r>
            <a:r>
              <a:rPr lang="fr-FR" sz="1600" i="1" dirty="0"/>
              <a:t> (Germany), Xavier </a:t>
            </a:r>
            <a:r>
              <a:rPr lang="fr-FR" sz="1600" i="1" dirty="0" err="1"/>
              <a:t>Freixa</a:t>
            </a:r>
            <a:r>
              <a:rPr lang="fr-FR" sz="1600" i="1" dirty="0"/>
              <a:t> (Spain),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Andres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Iniguez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Romo</a:t>
            </a:r>
            <a:r>
              <a:rPr lang="fr-FR" sz="1600" i="1" dirty="0"/>
              <a:t> (Spain),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Beatriz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Vaquerizo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 Montilla (Spain), Eric Van Belle</a:t>
            </a:r>
            <a:r>
              <a:rPr lang="fr-FR" sz="1600" i="1" dirty="0"/>
              <a:t> (France), </a:t>
            </a:r>
            <a:r>
              <a:rPr lang="fr-FR" sz="1600" i="1" u="none" strike="noStrike" dirty="0">
                <a:effectLst/>
                <a:latin typeface="Calibri" panose="020F0502020204030204" pitchFamily="34" charset="0"/>
              </a:rPr>
              <a:t>Holger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Reinecke</a:t>
            </a:r>
            <a:r>
              <a:rPr lang="fr-FR" sz="1600" i="1" dirty="0"/>
              <a:t> (Germany), Clifford </a:t>
            </a:r>
            <a:r>
              <a:rPr lang="fr-FR" sz="1600" i="1" u="none" strike="noStrike" dirty="0" err="1">
                <a:effectLst/>
                <a:latin typeface="Calibri" panose="020F0502020204030204" pitchFamily="34" charset="0"/>
              </a:rPr>
              <a:t>Petraco</a:t>
            </a:r>
            <a:r>
              <a:rPr lang="fr-FR" sz="1600" i="1" dirty="0"/>
              <a:t> (UK).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3B69B3-D89E-4263-B29C-516BBFD3A80B}"/>
              </a:ext>
            </a:extLst>
          </p:cNvPr>
          <p:cNvSpPr txBox="1"/>
          <p:nvPr/>
        </p:nvSpPr>
        <p:spPr>
          <a:xfrm>
            <a:off x="1077402" y="1807578"/>
            <a:ext cx="1087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We</a:t>
            </a:r>
            <a:r>
              <a:rPr lang="fr-FR" b="1" dirty="0"/>
              <a:t> </a:t>
            </a:r>
            <a:r>
              <a:rPr lang="fr-FR" b="1" dirty="0" err="1"/>
              <a:t>thank</a:t>
            </a:r>
            <a:r>
              <a:rPr lang="fr-FR" b="1" dirty="0"/>
              <a:t>  all the </a:t>
            </a:r>
            <a:r>
              <a:rPr lang="fr-FR" b="1" dirty="0" err="1"/>
              <a:t>subjects</a:t>
            </a:r>
            <a:r>
              <a:rPr lang="fr-FR" b="1" dirty="0"/>
              <a:t> </a:t>
            </a:r>
            <a:r>
              <a:rPr lang="fr-FR" b="1" dirty="0" err="1"/>
              <a:t>recruited</a:t>
            </a:r>
            <a:endParaRPr lang="fr-FR" b="1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r>
              <a:rPr lang="fr-FR" b="1" dirty="0" err="1"/>
              <a:t>We</a:t>
            </a:r>
            <a:r>
              <a:rPr lang="fr-FR" b="1" dirty="0"/>
              <a:t> </a:t>
            </a:r>
            <a:r>
              <a:rPr lang="fr-FR" b="1" dirty="0" err="1"/>
              <a:t>thank</a:t>
            </a:r>
            <a:r>
              <a:rPr lang="fr-FR" b="1" dirty="0"/>
              <a:t> all the </a:t>
            </a:r>
            <a:r>
              <a:rPr lang="fr-FR" b="1" dirty="0" err="1"/>
              <a:t>investigators</a:t>
            </a:r>
            <a:r>
              <a:rPr lang="fr-FR" b="1" dirty="0"/>
              <a:t> :</a:t>
            </a:r>
          </a:p>
        </p:txBody>
      </p:sp>
      <p:sp>
        <p:nvSpPr>
          <p:cNvPr id="48" name="Google Shape;25;p2">
            <a:extLst>
              <a:ext uri="{FF2B5EF4-FFF2-40B4-BE49-F238E27FC236}">
                <a16:creationId xmlns:a16="http://schemas.microsoft.com/office/drawing/2014/main" id="{07FDA418-CBBA-4AC9-9C99-5192ABC0E2B6}"/>
              </a:ext>
            </a:extLst>
          </p:cNvPr>
          <p:cNvSpPr/>
          <p:nvPr/>
        </p:nvSpPr>
        <p:spPr>
          <a:xfrm>
            <a:off x="820574" y="1984459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5;p2">
            <a:extLst>
              <a:ext uri="{FF2B5EF4-FFF2-40B4-BE49-F238E27FC236}">
                <a16:creationId xmlns:a16="http://schemas.microsoft.com/office/drawing/2014/main" id="{F10D1B0A-9BC5-4F10-AE5C-4A82BF55106D}"/>
              </a:ext>
            </a:extLst>
          </p:cNvPr>
          <p:cNvSpPr/>
          <p:nvPr/>
        </p:nvSpPr>
        <p:spPr>
          <a:xfrm>
            <a:off x="821482" y="2725223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4E9670A2-FEBD-42A3-95A4-DE6B43A86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81" y="5650198"/>
            <a:ext cx="1756186" cy="9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794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D061B93-0A90-4007-BEA6-7653201CBBD2}"/>
              </a:ext>
            </a:extLst>
          </p:cNvPr>
          <p:cNvGrpSpPr/>
          <p:nvPr/>
        </p:nvGrpSpPr>
        <p:grpSpPr>
          <a:xfrm>
            <a:off x="0" y="-7292"/>
            <a:ext cx="1042757" cy="865249"/>
            <a:chOff x="0" y="-7292"/>
            <a:chExt cx="1042757" cy="865249"/>
          </a:xfrm>
        </p:grpSpPr>
        <p:sp>
          <p:nvSpPr>
            <p:cNvPr id="41" name="Google Shape;17;p2">
              <a:extLst>
                <a:ext uri="{FF2B5EF4-FFF2-40B4-BE49-F238E27FC236}">
                  <a16:creationId xmlns:a16="http://schemas.microsoft.com/office/drawing/2014/main" id="{9904225C-5167-46E4-9AE7-FFCD75D103F5}"/>
                </a:ext>
              </a:extLst>
            </p:cNvPr>
            <p:cNvSpPr/>
            <p:nvPr/>
          </p:nvSpPr>
          <p:spPr>
            <a:xfrm>
              <a:off x="399185" y="645564"/>
              <a:ext cx="249161" cy="21239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4637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E64869-FE32-46FC-81BE-591E03068E43}"/>
                </a:ext>
              </a:extLst>
            </p:cNvPr>
            <p:cNvSpPr/>
            <p:nvPr/>
          </p:nvSpPr>
          <p:spPr>
            <a:xfrm>
              <a:off x="646757" y="-7292"/>
              <a:ext cx="396000" cy="39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C7A6FE-F9BC-42A3-9A68-E3F64BAEF413}"/>
                </a:ext>
              </a:extLst>
            </p:cNvPr>
            <p:cNvSpPr/>
            <p:nvPr/>
          </p:nvSpPr>
          <p:spPr>
            <a:xfrm>
              <a:off x="0" y="-7292"/>
              <a:ext cx="648000" cy="648000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</p:grpSp>
      <p:sp>
        <p:nvSpPr>
          <p:cNvPr id="4" name="Shape 125">
            <a:extLst>
              <a:ext uri="{FF2B5EF4-FFF2-40B4-BE49-F238E27FC236}">
                <a16:creationId xmlns:a16="http://schemas.microsoft.com/office/drawing/2014/main" id="{4CBB962F-F437-4B90-870F-2344097E4D63}"/>
              </a:ext>
            </a:extLst>
          </p:cNvPr>
          <p:cNvSpPr txBox="1">
            <a:spLocks/>
          </p:cNvSpPr>
          <p:nvPr/>
        </p:nvSpPr>
        <p:spPr>
          <a:xfrm>
            <a:off x="1094812" y="538902"/>
            <a:ext cx="4685692" cy="59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fr-FR" sz="4400" i="0" dirty="0" err="1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Disclosures</a:t>
            </a:r>
            <a:endParaRPr lang="fr-FR" sz="4400" i="0" dirty="0">
              <a:solidFill>
                <a:schemeClr val="accent5">
                  <a:lumMod val="50000"/>
                </a:schemeClr>
              </a:solidFill>
              <a:latin typeface="Montserrat SemiBold" panose="000007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BBD0B23-B8E4-4980-8C5E-2307C486842F}"/>
              </a:ext>
            </a:extLst>
          </p:cNvPr>
          <p:cNvSpPr txBox="1"/>
          <p:nvPr/>
        </p:nvSpPr>
        <p:spPr>
          <a:xfrm>
            <a:off x="9518415" y="6601968"/>
            <a:ext cx="26620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Results of the Quorum study - 2021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0B1C3DA-4196-4D40-BA13-AFB233CAAAB4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25;p2">
            <a:extLst>
              <a:ext uri="{FF2B5EF4-FFF2-40B4-BE49-F238E27FC236}">
                <a16:creationId xmlns:a16="http://schemas.microsoft.com/office/drawing/2014/main" id="{244D646C-4C68-4C73-B2FF-197AB5783FDC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5;p2">
            <a:extLst>
              <a:ext uri="{FF2B5EF4-FFF2-40B4-BE49-F238E27FC236}">
                <a16:creationId xmlns:a16="http://schemas.microsoft.com/office/drawing/2014/main" id="{BCCBE4CF-174E-4713-A05C-82B33C6689B5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25;p2">
            <a:extLst>
              <a:ext uri="{FF2B5EF4-FFF2-40B4-BE49-F238E27FC236}">
                <a16:creationId xmlns:a16="http://schemas.microsoft.com/office/drawing/2014/main" id="{83BBC404-F986-4E8E-BB2B-5C562B265780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25;p2">
            <a:extLst>
              <a:ext uri="{FF2B5EF4-FFF2-40B4-BE49-F238E27FC236}">
                <a16:creationId xmlns:a16="http://schemas.microsoft.com/office/drawing/2014/main" id="{11EC0FBC-4544-4265-BF58-D1A17BC93C08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19D7757-680B-4C2F-AF9C-C094A5FF9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60E5E3C1-30B9-4E74-8793-D92754E12474}"/>
              </a:ext>
            </a:extLst>
          </p:cNvPr>
          <p:cNvSpPr txBox="1"/>
          <p:nvPr/>
        </p:nvSpPr>
        <p:spPr>
          <a:xfrm>
            <a:off x="1317867" y="2787098"/>
            <a:ext cx="8668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>
                <a:srgbClr val="C00000"/>
              </a:buClr>
            </a:pP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Gilles Montalescot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is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a consultant for </a:t>
            </a:r>
            <a:r>
              <a:rPr lang="fr-FR" sz="2000" dirty="0"/>
              <a:t>Abbott, Amgen, AstraZeneca, Bayer, Boehringer </a:t>
            </a:r>
            <a:r>
              <a:rPr lang="fr-FR" sz="2000" dirty="0" err="1"/>
              <a:t>Ingelheim</a:t>
            </a:r>
            <a:r>
              <a:rPr lang="fr-FR" sz="2000" dirty="0"/>
              <a:t>, Boston Scientific, Bristol-Myers Squibb, </a:t>
            </a:r>
            <a:r>
              <a:rPr lang="fr-FR" sz="2000" dirty="0" err="1"/>
              <a:t>Cell</a:t>
            </a:r>
            <a:r>
              <a:rPr lang="fr-FR" sz="2000" dirty="0"/>
              <a:t> </a:t>
            </a:r>
            <a:r>
              <a:rPr lang="fr-FR" sz="2000" dirty="0" err="1"/>
              <a:t>Prothera</a:t>
            </a:r>
            <a:r>
              <a:rPr lang="fr-FR" sz="2000" dirty="0"/>
              <a:t>, CSL Behring, Europa, </a:t>
            </a:r>
            <a:r>
              <a:rPr lang="fr-FR" sz="2000" dirty="0" err="1"/>
              <a:t>Idorsia</a:t>
            </a:r>
            <a:r>
              <a:rPr lang="fr-FR" sz="2000" dirty="0"/>
              <a:t>, IRIS-Servier, </a:t>
            </a:r>
            <a:r>
              <a:rPr lang="fr-FR" sz="2000" dirty="0" err="1"/>
              <a:t>Medtronic</a:t>
            </a:r>
            <a:r>
              <a:rPr lang="fr-FR" sz="2000" dirty="0"/>
              <a:t>, MSD, Novartis, Pfizer, Quantum Genomics, Sanofi-Aventis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sym typeface="Futura Std Extra Bold Condensed"/>
            </a:endParaRPr>
          </a:p>
        </p:txBody>
      </p:sp>
      <p:sp>
        <p:nvSpPr>
          <p:cNvPr id="35" name="Google Shape;25;p2">
            <a:extLst>
              <a:ext uri="{FF2B5EF4-FFF2-40B4-BE49-F238E27FC236}">
                <a16:creationId xmlns:a16="http://schemas.microsoft.com/office/drawing/2014/main" id="{3C16307F-5BC8-4D9F-9D8C-CB223EAB8897}"/>
              </a:ext>
            </a:extLst>
          </p:cNvPr>
          <p:cNvSpPr/>
          <p:nvPr/>
        </p:nvSpPr>
        <p:spPr>
          <a:xfrm>
            <a:off x="1124867" y="2923113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02901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5">
            <a:extLst>
              <a:ext uri="{FF2B5EF4-FFF2-40B4-BE49-F238E27FC236}">
                <a16:creationId xmlns:a16="http://schemas.microsoft.com/office/drawing/2014/main" id="{0C66CD28-5F57-47E8-82C4-7DFB2207E5C4}"/>
              </a:ext>
            </a:extLst>
          </p:cNvPr>
          <p:cNvSpPr txBox="1">
            <a:spLocks/>
          </p:cNvSpPr>
          <p:nvPr/>
        </p:nvSpPr>
        <p:spPr>
          <a:xfrm>
            <a:off x="995411" y="400780"/>
            <a:ext cx="8903883" cy="59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fr-FR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Brain Aminopeptidase A </a:t>
            </a:r>
            <a:r>
              <a:rPr lang="fr-FR" sz="4400" i="0" dirty="0" err="1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Inhibitors</a:t>
            </a:r>
            <a:endParaRPr lang="fr-FR" sz="4400" i="0" dirty="0">
              <a:solidFill>
                <a:schemeClr val="accent5">
                  <a:lumMod val="50000"/>
                </a:schemeClr>
              </a:solidFill>
              <a:latin typeface="Montserrat SemiBold" panose="000007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9FD150B-A0DE-449A-BAEE-921F98467D1D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25;p2">
            <a:extLst>
              <a:ext uri="{FF2B5EF4-FFF2-40B4-BE49-F238E27FC236}">
                <a16:creationId xmlns:a16="http://schemas.microsoft.com/office/drawing/2014/main" id="{EB9CD53F-8D60-4FDC-B740-E57CB72A3A1B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5;p2">
            <a:extLst>
              <a:ext uri="{FF2B5EF4-FFF2-40B4-BE49-F238E27FC236}">
                <a16:creationId xmlns:a16="http://schemas.microsoft.com/office/drawing/2014/main" id="{5E146260-CE24-417B-B571-00E3B88CE867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5;p2">
            <a:extLst>
              <a:ext uri="{FF2B5EF4-FFF2-40B4-BE49-F238E27FC236}">
                <a16:creationId xmlns:a16="http://schemas.microsoft.com/office/drawing/2014/main" id="{FC68B86A-132F-4CF7-88BC-109065CD02F3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5;p2">
            <a:extLst>
              <a:ext uri="{FF2B5EF4-FFF2-40B4-BE49-F238E27FC236}">
                <a16:creationId xmlns:a16="http://schemas.microsoft.com/office/drawing/2014/main" id="{2E6CE36F-E5F8-4307-AC51-37BC5389A2C2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CD11FE-1638-431B-A317-B222AE98C789}"/>
              </a:ext>
            </a:extLst>
          </p:cNvPr>
          <p:cNvGrpSpPr/>
          <p:nvPr/>
        </p:nvGrpSpPr>
        <p:grpSpPr>
          <a:xfrm>
            <a:off x="0" y="-7292"/>
            <a:ext cx="1042757" cy="865249"/>
            <a:chOff x="0" y="-7292"/>
            <a:chExt cx="1042757" cy="865249"/>
          </a:xfrm>
        </p:grpSpPr>
        <p:sp>
          <p:nvSpPr>
            <p:cNvPr id="30" name="Google Shape;17;p2">
              <a:extLst>
                <a:ext uri="{FF2B5EF4-FFF2-40B4-BE49-F238E27FC236}">
                  <a16:creationId xmlns:a16="http://schemas.microsoft.com/office/drawing/2014/main" id="{2B048BD9-3011-4E8A-AEE2-F9CC3C9CAAC0}"/>
                </a:ext>
              </a:extLst>
            </p:cNvPr>
            <p:cNvSpPr/>
            <p:nvPr/>
          </p:nvSpPr>
          <p:spPr>
            <a:xfrm>
              <a:off x="399185" y="645564"/>
              <a:ext cx="249161" cy="21239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4637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B2F5D7-F3C8-4717-9388-48F576A54BDD}"/>
                </a:ext>
              </a:extLst>
            </p:cNvPr>
            <p:cNvSpPr/>
            <p:nvPr/>
          </p:nvSpPr>
          <p:spPr>
            <a:xfrm>
              <a:off x="646757" y="-7292"/>
              <a:ext cx="396000" cy="39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F6D087-131A-45EF-909D-ACDAA70CAA02}"/>
                </a:ext>
              </a:extLst>
            </p:cNvPr>
            <p:cNvSpPr/>
            <p:nvPr/>
          </p:nvSpPr>
          <p:spPr>
            <a:xfrm>
              <a:off x="0" y="-7292"/>
              <a:ext cx="648000" cy="648000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</p:grpSp>
      <p:pic>
        <p:nvPicPr>
          <p:cNvPr id="3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1333100-C599-42EC-8878-F674DA45D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sp>
        <p:nvSpPr>
          <p:cNvPr id="78" name="ZoneTexte 34">
            <a:extLst>
              <a:ext uri="{FF2B5EF4-FFF2-40B4-BE49-F238E27FC236}">
                <a16:creationId xmlns:a16="http://schemas.microsoft.com/office/drawing/2014/main" id="{5AE5BC2F-1A3C-40C4-A0D0-A31A3139D91B}"/>
              </a:ext>
            </a:extLst>
          </p:cNvPr>
          <p:cNvSpPr txBox="1"/>
          <p:nvPr/>
        </p:nvSpPr>
        <p:spPr>
          <a:xfrm>
            <a:off x="6133441" y="5944259"/>
            <a:ext cx="4399193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2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Marc </a:t>
            </a:r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et al,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 </a:t>
            </a:r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Progress in </a:t>
            </a:r>
            <a:r>
              <a:rPr lang="fr-FR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Neurobiology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 2011</a:t>
            </a:r>
          </a:p>
          <a:p>
            <a:pPr algn="r">
              <a:spcBef>
                <a:spcPts val="2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Gao </a:t>
            </a:r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et al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, </a:t>
            </a:r>
            <a:r>
              <a:rPr lang="fr-FR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Clinical</a:t>
            </a:r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 Science 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2014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Raleway" panose="020B0503030101060003" pitchFamily="34" charset="0"/>
              <a:ea typeface="Helvetica Neue Medium"/>
              <a:cs typeface="Helvetica Neue Medium"/>
              <a:sym typeface="Helvetica Neue Medium"/>
            </a:endParaRPr>
          </a:p>
          <a:p>
            <a:pPr algn="r">
              <a:spcBef>
                <a:spcPts val="200"/>
              </a:spcBef>
              <a:defRPr sz="2400"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Marc </a:t>
            </a:r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et al,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 </a:t>
            </a:r>
            <a:r>
              <a:rPr lang="fr-F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Canadian Journal of </a:t>
            </a:r>
            <a:r>
              <a:rPr lang="fr-FR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Cardiology</a:t>
            </a:r>
            <a:r>
              <a:rPr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 20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rPr>
              <a:t>20</a:t>
            </a:r>
            <a:endParaRPr sz="1000" dirty="0">
              <a:solidFill>
                <a:schemeClr val="tx1">
                  <a:lumMod val="85000"/>
                  <a:lumOff val="15000"/>
                </a:schemeClr>
              </a:solidFill>
              <a:latin typeface="Raleway" panose="020B0503030101060003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4E123ECF-6277-4BEA-BBBA-D4CE143E54A2}"/>
              </a:ext>
            </a:extLst>
          </p:cNvPr>
          <p:cNvSpPr/>
          <p:nvPr/>
        </p:nvSpPr>
        <p:spPr>
          <a:xfrm>
            <a:off x="6069659" y="3584522"/>
            <a:ext cx="180000" cy="180000"/>
          </a:xfrm>
          <a:prstGeom prst="ellipse">
            <a:avLst/>
          </a:prstGeom>
          <a:solidFill>
            <a:srgbClr val="3B3838"/>
          </a:solidFill>
          <a:ln w="28575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04E5F9A4-0F0C-4F2B-9C56-0F5A8BF6095B}"/>
              </a:ext>
            </a:extLst>
          </p:cNvPr>
          <p:cNvCxnSpPr>
            <a:cxnSpLocks/>
          </p:cNvCxnSpPr>
          <p:nvPr/>
        </p:nvCxnSpPr>
        <p:spPr>
          <a:xfrm>
            <a:off x="4550732" y="3001266"/>
            <a:ext cx="0" cy="772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AB5E3084-A833-4232-B138-F27EAD77C48D}"/>
              </a:ext>
            </a:extLst>
          </p:cNvPr>
          <p:cNvSpPr/>
          <p:nvPr/>
        </p:nvSpPr>
        <p:spPr>
          <a:xfrm>
            <a:off x="5097980" y="2769336"/>
            <a:ext cx="2413717" cy="46386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C5420D4-F54C-475C-9E7A-673BC7A312EC}"/>
              </a:ext>
            </a:extLst>
          </p:cNvPr>
          <p:cNvSpPr/>
          <p:nvPr/>
        </p:nvSpPr>
        <p:spPr>
          <a:xfrm>
            <a:off x="3880552" y="4043252"/>
            <a:ext cx="1604250" cy="75173"/>
          </a:xfrm>
          <a:prstGeom prst="rect">
            <a:avLst/>
          </a:prstGeom>
          <a:solidFill>
            <a:srgbClr val="EE9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B8A30CF-C771-462D-A67F-2CE452D1223C}"/>
              </a:ext>
            </a:extLst>
          </p:cNvPr>
          <p:cNvSpPr/>
          <p:nvPr/>
        </p:nvSpPr>
        <p:spPr>
          <a:xfrm>
            <a:off x="1549721" y="3743852"/>
            <a:ext cx="834113" cy="18580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8C12572-8C99-409C-812E-FE5A901994A9}"/>
              </a:ext>
            </a:extLst>
          </p:cNvPr>
          <p:cNvSpPr/>
          <p:nvPr/>
        </p:nvSpPr>
        <p:spPr>
          <a:xfrm>
            <a:off x="2566683" y="3308007"/>
            <a:ext cx="1401822" cy="1440965"/>
          </a:xfrm>
          <a:prstGeom prst="ellipse">
            <a:avLst/>
          </a:prstGeom>
          <a:solidFill>
            <a:srgbClr val="D1D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6" name="Flèche : virage 85">
            <a:extLst>
              <a:ext uri="{FF2B5EF4-FFF2-40B4-BE49-F238E27FC236}">
                <a16:creationId xmlns:a16="http://schemas.microsoft.com/office/drawing/2014/main" id="{55894185-FCA6-4EF3-A2E3-358C7C1C50E8}"/>
              </a:ext>
            </a:extLst>
          </p:cNvPr>
          <p:cNvSpPr/>
          <p:nvPr/>
        </p:nvSpPr>
        <p:spPr>
          <a:xfrm rot="10800000" flipH="1">
            <a:off x="1024988" y="2946228"/>
            <a:ext cx="1820267" cy="1383571"/>
          </a:xfrm>
          <a:prstGeom prst="bentArrow">
            <a:avLst>
              <a:gd name="adj1" fmla="val 7065"/>
              <a:gd name="adj2" fmla="val 6803"/>
              <a:gd name="adj3" fmla="val 8183"/>
              <a:gd name="adj4" fmla="val 19476"/>
            </a:avLst>
          </a:prstGeom>
          <a:solidFill>
            <a:srgbClr val="EE9C99"/>
          </a:solidFill>
          <a:ln w="28575">
            <a:solidFill>
              <a:srgbClr val="DF4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3F9892A8-EB53-49FC-86F6-200D3FBCB45E}"/>
              </a:ext>
            </a:extLst>
          </p:cNvPr>
          <p:cNvSpPr/>
          <p:nvPr/>
        </p:nvSpPr>
        <p:spPr>
          <a:xfrm>
            <a:off x="784757" y="2793460"/>
            <a:ext cx="612000" cy="612000"/>
          </a:xfrm>
          <a:prstGeom prst="ellipse">
            <a:avLst/>
          </a:prstGeom>
          <a:solidFill>
            <a:srgbClr val="EE9C99"/>
          </a:solidFill>
          <a:ln w="57150">
            <a:solidFill>
              <a:srgbClr val="DF4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AC361615-E0A5-438D-BEFD-2CFB6F3EF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35" y="2807651"/>
            <a:ext cx="672410" cy="583618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7AE4EF22-BB66-43A9-BC84-49D55ED89A3E}"/>
              </a:ext>
            </a:extLst>
          </p:cNvPr>
          <p:cNvSpPr/>
          <p:nvPr/>
        </p:nvSpPr>
        <p:spPr>
          <a:xfrm>
            <a:off x="697273" y="3478560"/>
            <a:ext cx="834113" cy="185806"/>
          </a:xfrm>
          <a:prstGeom prst="rect">
            <a:avLst/>
          </a:prstGeom>
          <a:solidFill>
            <a:srgbClr val="DF4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0" name="TextBox 5">
            <a:extLst>
              <a:ext uri="{FF2B5EF4-FFF2-40B4-BE49-F238E27FC236}">
                <a16:creationId xmlns:a16="http://schemas.microsoft.com/office/drawing/2014/main" id="{10AF9FB9-6BC1-428F-BE79-56AF2CE1B785}"/>
              </a:ext>
            </a:extLst>
          </p:cNvPr>
          <p:cNvSpPr txBox="1"/>
          <p:nvPr/>
        </p:nvSpPr>
        <p:spPr>
          <a:xfrm>
            <a:off x="742722" y="1762661"/>
            <a:ext cx="11743525" cy="42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7150" tIns="57150" rIns="57150" bIns="57150">
            <a:spAutoFit/>
          </a:bodyPr>
          <a:lstStyle>
            <a:lvl1pPr algn="l">
              <a:defRPr>
                <a:solidFill>
                  <a:srgbClr val="98989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2000" b="1" dirty="0">
                <a:solidFill>
                  <a:schemeClr val="tx1"/>
                </a:solidFill>
                <a:latin typeface="Montserrat" panose="00000500000000000000"/>
              </a:rPr>
              <a:t>Inhibition of Brain Aminopeptidase A prevents conversion of Angiotensin II into Angiotensin III</a:t>
            </a:r>
          </a:p>
        </p:txBody>
      </p:sp>
      <p:sp>
        <p:nvSpPr>
          <p:cNvPr id="91" name="ZoneTexte 34">
            <a:extLst>
              <a:ext uri="{FF2B5EF4-FFF2-40B4-BE49-F238E27FC236}">
                <a16:creationId xmlns:a16="http://schemas.microsoft.com/office/drawing/2014/main" id="{79EFD40A-55FD-4107-8295-1BF862BE85C7}"/>
              </a:ext>
            </a:extLst>
          </p:cNvPr>
          <p:cNvSpPr txBox="1"/>
          <p:nvPr/>
        </p:nvSpPr>
        <p:spPr>
          <a:xfrm>
            <a:off x="742722" y="3486824"/>
            <a:ext cx="74321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2200">
                <a:solidFill>
                  <a:srgbClr val="6560C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1200" b="1" spc="300" dirty="0" err="1">
                <a:solidFill>
                  <a:schemeClr val="bg1"/>
                </a:solidFill>
                <a:latin typeface="Raleway" panose="020B0503030101060003" pitchFamily="34" charset="0"/>
              </a:rPr>
              <a:t>BAPAIs</a:t>
            </a:r>
            <a:endParaRPr sz="1200" b="1" spc="3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2" name="Rectangle à coins arrondis 59">
            <a:extLst>
              <a:ext uri="{FF2B5EF4-FFF2-40B4-BE49-F238E27FC236}">
                <a16:creationId xmlns:a16="http://schemas.microsoft.com/office/drawing/2014/main" id="{635F6B28-31C0-46B9-A674-A351D338D4D3}"/>
              </a:ext>
            </a:extLst>
          </p:cNvPr>
          <p:cNvSpPr txBox="1"/>
          <p:nvPr/>
        </p:nvSpPr>
        <p:spPr>
          <a:xfrm>
            <a:off x="1614845" y="3736158"/>
            <a:ext cx="1096704" cy="18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 anchor="ctr">
            <a:spAutoFit/>
          </a:bodyPr>
          <a:lstStyle>
            <a:lvl1pPr>
              <a:defRPr sz="19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900" dirty="0">
                <a:solidFill>
                  <a:schemeClr val="bg1"/>
                </a:solidFill>
                <a:latin typeface="Raleway" panose="020B0503030101060003" pitchFamily="34" charset="0"/>
              </a:rPr>
              <a:t>Angiotensin II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A1C34F2-06A3-444B-83EE-9307FADC8BEC}"/>
              </a:ext>
            </a:extLst>
          </p:cNvPr>
          <p:cNvSpPr/>
          <p:nvPr/>
        </p:nvSpPr>
        <p:spPr>
          <a:xfrm>
            <a:off x="4133676" y="3743852"/>
            <a:ext cx="834113" cy="18580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4" name="Rectangle à coins arrondis 59">
            <a:extLst>
              <a:ext uri="{FF2B5EF4-FFF2-40B4-BE49-F238E27FC236}">
                <a16:creationId xmlns:a16="http://schemas.microsoft.com/office/drawing/2014/main" id="{6FFFA5A4-AF93-4241-878D-65B66E0C2CF7}"/>
              </a:ext>
            </a:extLst>
          </p:cNvPr>
          <p:cNvSpPr txBox="1"/>
          <p:nvPr/>
        </p:nvSpPr>
        <p:spPr>
          <a:xfrm>
            <a:off x="4169640" y="3736158"/>
            <a:ext cx="1096704" cy="18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 anchor="ctr">
            <a:spAutoFit/>
          </a:bodyPr>
          <a:lstStyle>
            <a:lvl1pPr>
              <a:defRPr sz="19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900" dirty="0">
                <a:solidFill>
                  <a:schemeClr val="bg1"/>
                </a:solidFill>
                <a:latin typeface="Raleway" panose="020B0503030101060003" pitchFamily="34" charset="0"/>
              </a:rPr>
              <a:t>Angiotensin II</a:t>
            </a:r>
            <a:r>
              <a:rPr lang="fr-FR" sz="900" dirty="0">
                <a:solidFill>
                  <a:schemeClr val="bg1"/>
                </a:solidFill>
                <a:latin typeface="Raleway" panose="020B0503030101060003" pitchFamily="34" charset="0"/>
              </a:rPr>
              <a:t>I</a:t>
            </a:r>
            <a:endParaRPr sz="9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C708BEB-64BD-4A10-B034-5F0022F0503D}"/>
              </a:ext>
            </a:extLst>
          </p:cNvPr>
          <p:cNvSpPr/>
          <p:nvPr/>
        </p:nvSpPr>
        <p:spPr>
          <a:xfrm>
            <a:off x="2364881" y="3813895"/>
            <a:ext cx="1768795" cy="4571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96" name="Image 95">
            <a:extLst>
              <a:ext uri="{FF2B5EF4-FFF2-40B4-BE49-F238E27FC236}">
                <a16:creationId xmlns:a16="http://schemas.microsoft.com/office/drawing/2014/main" id="{5EB2E7F8-6B5C-4668-95EB-E790024EA6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236" y="3466301"/>
            <a:ext cx="1331585" cy="1134934"/>
          </a:xfrm>
          <a:prstGeom prst="rect">
            <a:avLst/>
          </a:prstGeom>
        </p:spPr>
      </p:pic>
      <p:sp>
        <p:nvSpPr>
          <p:cNvPr id="97" name="Flèche : chevron 96">
            <a:extLst>
              <a:ext uri="{FF2B5EF4-FFF2-40B4-BE49-F238E27FC236}">
                <a16:creationId xmlns:a16="http://schemas.microsoft.com/office/drawing/2014/main" id="{9B954573-1905-4503-8139-C938F22D17A0}"/>
              </a:ext>
            </a:extLst>
          </p:cNvPr>
          <p:cNvSpPr/>
          <p:nvPr/>
        </p:nvSpPr>
        <p:spPr>
          <a:xfrm>
            <a:off x="2621552" y="3773597"/>
            <a:ext cx="117095" cy="123981"/>
          </a:xfrm>
          <a:prstGeom prst="chevron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98" name="Signe de multiplication 97">
            <a:extLst>
              <a:ext uri="{FF2B5EF4-FFF2-40B4-BE49-F238E27FC236}">
                <a16:creationId xmlns:a16="http://schemas.microsoft.com/office/drawing/2014/main" id="{7A02B1C4-12E0-4BF8-A91D-A1060CC39078}"/>
              </a:ext>
            </a:extLst>
          </p:cNvPr>
          <p:cNvSpPr/>
          <p:nvPr/>
        </p:nvSpPr>
        <p:spPr>
          <a:xfrm>
            <a:off x="3220969" y="3705253"/>
            <a:ext cx="252000" cy="252000"/>
          </a:xfrm>
          <a:prstGeom prst="mathMultiply">
            <a:avLst>
              <a:gd name="adj1" fmla="val 13315"/>
            </a:avLst>
          </a:prstGeom>
          <a:solidFill>
            <a:srgbClr val="DF413C"/>
          </a:solidFill>
          <a:ln>
            <a:solidFill>
              <a:srgbClr val="DF4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876F13D-A3FA-4AFE-A651-0E6F0903B20A}"/>
              </a:ext>
            </a:extLst>
          </p:cNvPr>
          <p:cNvSpPr/>
          <p:nvPr/>
        </p:nvSpPr>
        <p:spPr>
          <a:xfrm rot="5400000">
            <a:off x="5011112" y="4077542"/>
            <a:ext cx="899931" cy="73583"/>
          </a:xfrm>
          <a:prstGeom prst="rect">
            <a:avLst/>
          </a:prstGeom>
          <a:solidFill>
            <a:srgbClr val="EE9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1FB63B2-A329-4ADE-AFA1-DADB1207E01E}"/>
              </a:ext>
            </a:extLst>
          </p:cNvPr>
          <p:cNvSpPr/>
          <p:nvPr/>
        </p:nvSpPr>
        <p:spPr>
          <a:xfrm>
            <a:off x="5425123" y="3626972"/>
            <a:ext cx="403603" cy="80683"/>
          </a:xfrm>
          <a:prstGeom prst="rect">
            <a:avLst/>
          </a:prstGeom>
          <a:solidFill>
            <a:srgbClr val="EE9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7685C01-C63F-43F3-B4BA-2FD0CAAE30A9}"/>
              </a:ext>
            </a:extLst>
          </p:cNvPr>
          <p:cNvSpPr/>
          <p:nvPr/>
        </p:nvSpPr>
        <p:spPr>
          <a:xfrm>
            <a:off x="5461193" y="4043252"/>
            <a:ext cx="342577" cy="80683"/>
          </a:xfrm>
          <a:prstGeom prst="rect">
            <a:avLst/>
          </a:prstGeom>
          <a:solidFill>
            <a:srgbClr val="EE9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9E46E09-F0DA-4FBD-A246-27EA35AC04B5}"/>
              </a:ext>
            </a:extLst>
          </p:cNvPr>
          <p:cNvSpPr/>
          <p:nvPr/>
        </p:nvSpPr>
        <p:spPr>
          <a:xfrm>
            <a:off x="5425123" y="4489442"/>
            <a:ext cx="382290" cy="75173"/>
          </a:xfrm>
          <a:prstGeom prst="rect">
            <a:avLst/>
          </a:prstGeom>
          <a:solidFill>
            <a:srgbClr val="EE9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3" name="TextBox 1">
            <a:extLst>
              <a:ext uri="{FF2B5EF4-FFF2-40B4-BE49-F238E27FC236}">
                <a16:creationId xmlns:a16="http://schemas.microsoft.com/office/drawing/2014/main" id="{D09BC275-986F-48FA-B493-ED81B8261A96}"/>
              </a:ext>
            </a:extLst>
          </p:cNvPr>
          <p:cNvSpPr txBox="1"/>
          <p:nvPr/>
        </p:nvSpPr>
        <p:spPr>
          <a:xfrm>
            <a:off x="5168503" y="2796256"/>
            <a:ext cx="2954886" cy="446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>
            <a:spAutoFit/>
          </a:bodyPr>
          <a:lstStyle/>
          <a:p>
            <a:pPr algn="l">
              <a:defRPr sz="3200" b="1">
                <a:solidFill>
                  <a:srgbClr val="2A4F7E"/>
                </a:solidFill>
              </a:defRPr>
            </a:pPr>
            <a:r>
              <a:rPr sz="1400" dirty="0">
                <a:solidFill>
                  <a:schemeClr val="bg1"/>
                </a:solidFill>
                <a:latin typeface="Raleway" panose="020B0503030101060003" pitchFamily="34" charset="0"/>
              </a:rPr>
              <a:t>Reduction in Angiotensin III </a:t>
            </a:r>
          </a:p>
          <a:p>
            <a:pPr algn="l">
              <a:defRPr sz="3200" b="1">
                <a:solidFill>
                  <a:srgbClr val="2A4F7E"/>
                </a:solidFill>
              </a:defRPr>
            </a:pPr>
            <a:r>
              <a:rPr sz="1100" dirty="0">
                <a:solidFill>
                  <a:schemeClr val="bg1"/>
                </a:solidFill>
                <a:latin typeface="Raleway" panose="020B0503030101060003" pitchFamily="34" charset="0"/>
              </a:rPr>
              <a:t>via APA inhibition results in</a:t>
            </a:r>
            <a:r>
              <a:rPr sz="1100" dirty="0">
                <a:solidFill>
                  <a:schemeClr val="bg1"/>
                </a:solidFill>
                <a:latin typeface="Raleway" panose="020B0503030101060003" pitchFamily="34" charset="0"/>
                <a:sym typeface="Helvetica"/>
              </a:rPr>
              <a:t> </a:t>
            </a:r>
          </a:p>
        </p:txBody>
      </p: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B9D74037-0B3C-4761-8ED6-375F51C3B398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4550732" y="3001266"/>
            <a:ext cx="5472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riangle isocèle 104">
            <a:extLst>
              <a:ext uri="{FF2B5EF4-FFF2-40B4-BE49-F238E27FC236}">
                <a16:creationId xmlns:a16="http://schemas.microsoft.com/office/drawing/2014/main" id="{791AD7E9-C241-444F-99DA-AE9DB6C6943E}"/>
              </a:ext>
            </a:extLst>
          </p:cNvPr>
          <p:cNvSpPr/>
          <p:nvPr/>
        </p:nvSpPr>
        <p:spPr>
          <a:xfrm rot="5400000">
            <a:off x="5818692" y="3559556"/>
            <a:ext cx="204868" cy="228395"/>
          </a:xfrm>
          <a:prstGeom prst="triangle">
            <a:avLst/>
          </a:prstGeom>
          <a:solidFill>
            <a:srgbClr val="EE9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6" name="Triangle isocèle 105">
            <a:extLst>
              <a:ext uri="{FF2B5EF4-FFF2-40B4-BE49-F238E27FC236}">
                <a16:creationId xmlns:a16="http://schemas.microsoft.com/office/drawing/2014/main" id="{AEB88ABF-6F24-4213-89A8-A725CE8FACD2}"/>
              </a:ext>
            </a:extLst>
          </p:cNvPr>
          <p:cNvSpPr/>
          <p:nvPr/>
        </p:nvSpPr>
        <p:spPr>
          <a:xfrm rot="5400000">
            <a:off x="5807591" y="3966641"/>
            <a:ext cx="204868" cy="228395"/>
          </a:xfrm>
          <a:prstGeom prst="triangle">
            <a:avLst/>
          </a:prstGeom>
          <a:solidFill>
            <a:srgbClr val="EE9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7" name="Triangle isocèle 106">
            <a:extLst>
              <a:ext uri="{FF2B5EF4-FFF2-40B4-BE49-F238E27FC236}">
                <a16:creationId xmlns:a16="http://schemas.microsoft.com/office/drawing/2014/main" id="{9DF59A6D-D029-4EEA-A84A-0CDA927E1323}"/>
              </a:ext>
            </a:extLst>
          </p:cNvPr>
          <p:cNvSpPr/>
          <p:nvPr/>
        </p:nvSpPr>
        <p:spPr>
          <a:xfrm rot="5400000">
            <a:off x="5807590" y="4410942"/>
            <a:ext cx="204868" cy="228395"/>
          </a:xfrm>
          <a:prstGeom prst="triangle">
            <a:avLst/>
          </a:prstGeom>
          <a:solidFill>
            <a:srgbClr val="EE9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8" name="TextBox 1">
            <a:extLst>
              <a:ext uri="{FF2B5EF4-FFF2-40B4-BE49-F238E27FC236}">
                <a16:creationId xmlns:a16="http://schemas.microsoft.com/office/drawing/2014/main" id="{0B0445FF-4CDF-42AE-9C24-FB540DEFD251}"/>
              </a:ext>
            </a:extLst>
          </p:cNvPr>
          <p:cNvSpPr txBox="1"/>
          <p:nvPr/>
        </p:nvSpPr>
        <p:spPr>
          <a:xfrm>
            <a:off x="6291707" y="3553163"/>
            <a:ext cx="1991241" cy="2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algn="l">
              <a:defRPr sz="3200" b="1">
                <a:solidFill>
                  <a:srgbClr val="2A4F7E"/>
                </a:solidFill>
              </a:defRPr>
            </a:pPr>
            <a:r>
              <a:rPr lang="fr-FR" sz="1400" dirty="0">
                <a:solidFill>
                  <a:srgbClr val="3B3838"/>
                </a:solidFill>
                <a:latin typeface="Raleway" panose="020B0503030101060003" pitchFamily="34" charset="0"/>
              </a:rPr>
              <a:t>VASOPRESSIN RELEASE</a:t>
            </a:r>
            <a:endParaRPr sz="1100" dirty="0">
              <a:solidFill>
                <a:srgbClr val="3B3838"/>
              </a:solidFill>
              <a:latin typeface="Raleway" panose="020B0503030101060003" pitchFamily="34" charset="0"/>
              <a:sym typeface="Helvetica"/>
            </a:endParaRPr>
          </a:p>
        </p:txBody>
      </p:sp>
      <p:sp>
        <p:nvSpPr>
          <p:cNvPr id="109" name="TextBox 1">
            <a:extLst>
              <a:ext uri="{FF2B5EF4-FFF2-40B4-BE49-F238E27FC236}">
                <a16:creationId xmlns:a16="http://schemas.microsoft.com/office/drawing/2014/main" id="{AE9790C3-79EC-43EF-B55E-F2C4ADE9B862}"/>
              </a:ext>
            </a:extLst>
          </p:cNvPr>
          <p:cNvSpPr txBox="1"/>
          <p:nvPr/>
        </p:nvSpPr>
        <p:spPr>
          <a:xfrm>
            <a:off x="6291707" y="3971924"/>
            <a:ext cx="2636935" cy="2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algn="l">
              <a:defRPr sz="3200" b="1">
                <a:solidFill>
                  <a:srgbClr val="2A4F7E"/>
                </a:solidFill>
              </a:defRPr>
            </a:pPr>
            <a:r>
              <a:rPr lang="fr-FR" sz="1400" dirty="0">
                <a:solidFill>
                  <a:srgbClr val="3B3838"/>
                </a:solidFill>
                <a:latin typeface="Raleway" panose="020B0503030101060003" pitchFamily="34" charset="0"/>
              </a:rPr>
              <a:t>SYMPATHIC NERVE ACTIVITY</a:t>
            </a:r>
            <a:endParaRPr sz="1400" dirty="0">
              <a:solidFill>
                <a:srgbClr val="3B3838"/>
              </a:solidFill>
              <a:latin typeface="Raleway" panose="020B0503030101060003" pitchFamily="34" charset="0"/>
              <a:sym typeface="Helvetica"/>
            </a:endParaRPr>
          </a:p>
        </p:txBody>
      </p:sp>
      <p:sp>
        <p:nvSpPr>
          <p:cNvPr id="110" name="TextBox 1">
            <a:extLst>
              <a:ext uri="{FF2B5EF4-FFF2-40B4-BE49-F238E27FC236}">
                <a16:creationId xmlns:a16="http://schemas.microsoft.com/office/drawing/2014/main" id="{9DFB056A-1AF5-43EB-915D-A523C7108CB7}"/>
              </a:ext>
            </a:extLst>
          </p:cNvPr>
          <p:cNvSpPr txBox="1"/>
          <p:nvPr/>
        </p:nvSpPr>
        <p:spPr>
          <a:xfrm>
            <a:off x="6299956" y="4419354"/>
            <a:ext cx="2636935" cy="2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algn="l">
              <a:defRPr sz="3200" b="1">
                <a:solidFill>
                  <a:srgbClr val="2A4F7E"/>
                </a:solidFill>
              </a:defRPr>
            </a:pPr>
            <a:r>
              <a:rPr lang="fr-FR" sz="1400" dirty="0">
                <a:solidFill>
                  <a:srgbClr val="3B3838"/>
                </a:solidFill>
                <a:latin typeface="Raleway" panose="020B0503030101060003" pitchFamily="34" charset="0"/>
              </a:rPr>
              <a:t>BAROREFLEX</a:t>
            </a:r>
            <a:endParaRPr sz="1400" dirty="0">
              <a:solidFill>
                <a:srgbClr val="3B3838"/>
              </a:solidFill>
              <a:latin typeface="Raleway" panose="020B0503030101060003" pitchFamily="34" charset="0"/>
              <a:sym typeface="Helvetica"/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072859FB-BDD7-441E-A46B-52815D0FDF72}"/>
              </a:ext>
            </a:extLst>
          </p:cNvPr>
          <p:cNvSpPr/>
          <p:nvPr/>
        </p:nvSpPr>
        <p:spPr>
          <a:xfrm>
            <a:off x="6061048" y="4440828"/>
            <a:ext cx="180000" cy="180000"/>
          </a:xfrm>
          <a:prstGeom prst="ellipse">
            <a:avLst/>
          </a:prstGeom>
          <a:solidFill>
            <a:srgbClr val="3B3838"/>
          </a:solidFill>
          <a:ln w="28575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FF0FEE97-19E3-4F3A-844E-D47CEADCCB5D}"/>
              </a:ext>
            </a:extLst>
          </p:cNvPr>
          <p:cNvSpPr/>
          <p:nvPr/>
        </p:nvSpPr>
        <p:spPr>
          <a:xfrm>
            <a:off x="6069622" y="3990907"/>
            <a:ext cx="180000" cy="180000"/>
          </a:xfrm>
          <a:prstGeom prst="ellipse">
            <a:avLst/>
          </a:prstGeom>
          <a:solidFill>
            <a:srgbClr val="3B3838"/>
          </a:solidFill>
          <a:ln w="28575"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444629C8-B837-4A8E-9CED-3C9F10D40C4D}"/>
              </a:ext>
            </a:extLst>
          </p:cNvPr>
          <p:cNvSpPr/>
          <p:nvPr/>
        </p:nvSpPr>
        <p:spPr>
          <a:xfrm>
            <a:off x="8781847" y="2717268"/>
            <a:ext cx="2391764" cy="2108594"/>
          </a:xfrm>
          <a:prstGeom prst="rect">
            <a:avLst/>
          </a:prstGeom>
          <a:noFill/>
          <a:ln w="6350">
            <a:solidFill>
              <a:srgbClr val="151F3B"/>
            </a:solidFill>
            <a:miter lim="400000"/>
          </a:ln>
          <a:effectLst>
            <a:outerShdw sx="1000" sy="1000" algn="tr" rotWithShape="0">
              <a:prstClr val="black"/>
            </a:outerShdw>
          </a:effectLst>
        </p:spPr>
        <p:txBody>
          <a:bodyPr lIns="0" tIns="0" rIns="0" bIns="0" anchor="ctr"/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900" dirty="0"/>
          </a:p>
        </p:txBody>
      </p:sp>
      <p:pic>
        <p:nvPicPr>
          <p:cNvPr id="114" name="Image 113">
            <a:extLst>
              <a:ext uri="{FF2B5EF4-FFF2-40B4-BE49-F238E27FC236}">
                <a16:creationId xmlns:a16="http://schemas.microsoft.com/office/drawing/2014/main" id="{97478E1A-A402-4969-97FA-99A7867319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4859" y="3052597"/>
            <a:ext cx="273983" cy="242061"/>
          </a:xfrm>
          <a:prstGeom prst="rect">
            <a:avLst/>
          </a:prstGeom>
        </p:spPr>
      </p:pic>
      <p:sp>
        <p:nvSpPr>
          <p:cNvPr id="115" name="ZoneTexte 114">
            <a:extLst>
              <a:ext uri="{FF2B5EF4-FFF2-40B4-BE49-F238E27FC236}">
                <a16:creationId xmlns:a16="http://schemas.microsoft.com/office/drawing/2014/main" id="{BDB79C2E-6E49-4A5E-A74C-98BF722D39DC}"/>
              </a:ext>
            </a:extLst>
          </p:cNvPr>
          <p:cNvSpPr txBox="1"/>
          <p:nvPr/>
        </p:nvSpPr>
        <p:spPr>
          <a:xfrm>
            <a:off x="9134767" y="2965683"/>
            <a:ext cx="2550728" cy="48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50"/>
              </a:spcBef>
              <a:buSzPct val="100000"/>
              <a:defRPr sz="2700" b="1">
                <a:solidFill>
                  <a:srgbClr val="753651"/>
                </a:solidFill>
              </a:defRPr>
            </a:pPr>
            <a:r>
              <a:rPr lang="en-US" sz="1200" dirty="0">
                <a:solidFill>
                  <a:srgbClr val="DF413C"/>
                </a:solidFill>
                <a:latin typeface="Montserrat" panose="00000500000000000000" pitchFamily="2" charset="0"/>
              </a:rPr>
              <a:t>INCREASE</a:t>
            </a:r>
            <a:r>
              <a:rPr lang="en-US" sz="1200" dirty="0">
                <a:solidFill>
                  <a:srgbClr val="151F3B"/>
                </a:solidFill>
                <a:latin typeface="Montserrat" panose="00000500000000000000" pitchFamily="2" charset="0"/>
              </a:rPr>
              <a:t> OF THE DIURESIS</a:t>
            </a:r>
            <a:br>
              <a:rPr lang="en-US" sz="1200" dirty="0">
                <a:solidFill>
                  <a:srgbClr val="151F3B"/>
                </a:solidFill>
                <a:latin typeface="Montserrat" panose="00000500000000000000" pitchFamily="2" charset="0"/>
              </a:rPr>
            </a:br>
            <a:r>
              <a:rPr lang="en-US" sz="1200" dirty="0">
                <a:solidFill>
                  <a:srgbClr val="151F3B"/>
                </a:solidFill>
                <a:latin typeface="Montserrat" panose="00000500000000000000" pitchFamily="2" charset="0"/>
              </a:rPr>
              <a:t>(urinary elimination)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3B89380F-0C14-477E-A700-001208454ADA}"/>
              </a:ext>
            </a:extLst>
          </p:cNvPr>
          <p:cNvSpPr txBox="1"/>
          <p:nvPr/>
        </p:nvSpPr>
        <p:spPr>
          <a:xfrm>
            <a:off x="9134767" y="3530741"/>
            <a:ext cx="2055485" cy="48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50"/>
              </a:spcBef>
              <a:buSzPct val="100000"/>
              <a:defRPr sz="2700" b="1">
                <a:solidFill>
                  <a:srgbClr val="753651"/>
                </a:solidFill>
              </a:defRPr>
            </a:pPr>
            <a:r>
              <a:rPr lang="fr-FR" sz="1200" dirty="0">
                <a:solidFill>
                  <a:srgbClr val="DF413C"/>
                </a:solidFill>
                <a:latin typeface="Montserrat" panose="00000500000000000000" pitchFamily="2" charset="0"/>
              </a:rPr>
              <a:t>LOWERING </a:t>
            </a:r>
            <a:br>
              <a:rPr lang="fr-FR" sz="1200" dirty="0">
                <a:solidFill>
                  <a:srgbClr val="151F3B"/>
                </a:solidFill>
                <a:latin typeface="Montserrat" panose="00000500000000000000" pitchFamily="2" charset="0"/>
              </a:rPr>
            </a:br>
            <a:r>
              <a:rPr lang="fr-FR" sz="1200" dirty="0">
                <a:solidFill>
                  <a:srgbClr val="151F3B"/>
                </a:solidFill>
                <a:latin typeface="Montserrat" panose="00000500000000000000" pitchFamily="2" charset="0"/>
              </a:rPr>
              <a:t>VASCULAR RESISTANCE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FFC8EF40-5F9A-49FE-A111-FE632A5B60CC}"/>
              </a:ext>
            </a:extLst>
          </p:cNvPr>
          <p:cNvSpPr txBox="1"/>
          <p:nvPr/>
        </p:nvSpPr>
        <p:spPr>
          <a:xfrm>
            <a:off x="9134767" y="4101958"/>
            <a:ext cx="2016462" cy="48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50"/>
              </a:spcBef>
              <a:buSzPct val="100000"/>
              <a:defRPr sz="2700" b="1">
                <a:solidFill>
                  <a:srgbClr val="753651"/>
                </a:solidFill>
              </a:defRPr>
            </a:pPr>
            <a:r>
              <a:rPr lang="fr-FR" sz="1200" dirty="0">
                <a:solidFill>
                  <a:srgbClr val="DF413C"/>
                </a:solidFill>
                <a:latin typeface="Montserrat" panose="00000500000000000000" pitchFamily="2" charset="0"/>
              </a:rPr>
              <a:t>CONTROLLING</a:t>
            </a:r>
            <a:r>
              <a:rPr lang="fr-FR" sz="1200" dirty="0">
                <a:solidFill>
                  <a:srgbClr val="151F3B"/>
                </a:solidFill>
                <a:latin typeface="Montserrat" panose="00000500000000000000" pitchFamily="2" charset="0"/>
              </a:rPr>
              <a:t> </a:t>
            </a:r>
            <a:br>
              <a:rPr lang="fr-FR" sz="1200" dirty="0">
                <a:solidFill>
                  <a:srgbClr val="151F3B"/>
                </a:solidFill>
                <a:latin typeface="Montserrat" panose="00000500000000000000" pitchFamily="2" charset="0"/>
              </a:rPr>
            </a:br>
            <a:r>
              <a:rPr lang="fr-FR" sz="1200" dirty="0">
                <a:solidFill>
                  <a:srgbClr val="151F3B"/>
                </a:solidFill>
                <a:latin typeface="Montserrat" panose="00000500000000000000" pitchFamily="2" charset="0"/>
              </a:rPr>
              <a:t>HEART RATE</a:t>
            </a:r>
          </a:p>
        </p:txBody>
      </p:sp>
      <p:pic>
        <p:nvPicPr>
          <p:cNvPr id="118" name="Image 117">
            <a:extLst>
              <a:ext uri="{FF2B5EF4-FFF2-40B4-BE49-F238E27FC236}">
                <a16:creationId xmlns:a16="http://schemas.microsoft.com/office/drawing/2014/main" id="{5CE323E0-B2D7-4931-8FE2-974E4C9814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4858" y="3600597"/>
            <a:ext cx="273983" cy="242061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FEA9F0F9-66FD-479A-B0D7-D3AF9453DB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4858" y="4181387"/>
            <a:ext cx="273983" cy="242061"/>
          </a:xfrm>
          <a:prstGeom prst="rect">
            <a:avLst/>
          </a:prstGeom>
        </p:spPr>
      </p:pic>
      <p:sp>
        <p:nvSpPr>
          <p:cNvPr id="120" name="Flèche : chevron 119">
            <a:extLst>
              <a:ext uri="{FF2B5EF4-FFF2-40B4-BE49-F238E27FC236}">
                <a16:creationId xmlns:a16="http://schemas.microsoft.com/office/drawing/2014/main" id="{540C4E5D-5B85-4339-9F5E-CDF03F7D2CE6}"/>
              </a:ext>
            </a:extLst>
          </p:cNvPr>
          <p:cNvSpPr/>
          <p:nvPr/>
        </p:nvSpPr>
        <p:spPr>
          <a:xfrm>
            <a:off x="3862051" y="3774859"/>
            <a:ext cx="117095" cy="123981"/>
          </a:xfrm>
          <a:prstGeom prst="chevron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4B290DB0-A898-46BF-A9A9-5E3EE6C49CD5}"/>
              </a:ext>
            </a:extLst>
          </p:cNvPr>
          <p:cNvCxnSpPr>
            <a:cxnSpLocks/>
          </p:cNvCxnSpPr>
          <p:nvPr/>
        </p:nvCxnSpPr>
        <p:spPr>
          <a:xfrm>
            <a:off x="6107222" y="3621385"/>
            <a:ext cx="108000" cy="1080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8D8CBB6B-C0A4-4740-BB11-53CC9A7D21A4}"/>
              </a:ext>
            </a:extLst>
          </p:cNvPr>
          <p:cNvCxnSpPr>
            <a:cxnSpLocks/>
          </p:cNvCxnSpPr>
          <p:nvPr/>
        </p:nvCxnSpPr>
        <p:spPr>
          <a:xfrm flipV="1">
            <a:off x="6103342" y="4477941"/>
            <a:ext cx="108000" cy="1080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AD8BB789-9C89-4EC3-B863-8FD36602A1D2}"/>
              </a:ext>
            </a:extLst>
          </p:cNvPr>
          <p:cNvCxnSpPr>
            <a:cxnSpLocks/>
          </p:cNvCxnSpPr>
          <p:nvPr/>
        </p:nvCxnSpPr>
        <p:spPr>
          <a:xfrm>
            <a:off x="6105622" y="4030127"/>
            <a:ext cx="108000" cy="1080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30557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5">
            <a:extLst>
              <a:ext uri="{FF2B5EF4-FFF2-40B4-BE49-F238E27FC236}">
                <a16:creationId xmlns:a16="http://schemas.microsoft.com/office/drawing/2014/main" id="{0C66CD28-5F57-47E8-82C4-7DFB2207E5C4}"/>
              </a:ext>
            </a:extLst>
          </p:cNvPr>
          <p:cNvSpPr txBox="1">
            <a:spLocks/>
          </p:cNvSpPr>
          <p:nvPr/>
        </p:nvSpPr>
        <p:spPr>
          <a:xfrm>
            <a:off x="1042756" y="414703"/>
            <a:ext cx="7694843" cy="598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fr-FR" sz="4400" i="0" dirty="0" err="1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Rationale</a:t>
            </a:r>
            <a:r>
              <a:rPr lang="fr-FR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 and </a:t>
            </a:r>
            <a:r>
              <a:rPr lang="fr-FR" sz="4400" i="0" dirty="0" err="1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Study</a:t>
            </a:r>
            <a:r>
              <a:rPr lang="fr-FR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 Objective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9FD150B-A0DE-449A-BAEE-921F98467D1D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2F257FB-3707-4F9C-BA74-28176DF56E2E}"/>
              </a:ext>
            </a:extLst>
          </p:cNvPr>
          <p:cNvSpPr txBox="1"/>
          <p:nvPr/>
        </p:nvSpPr>
        <p:spPr>
          <a:xfrm>
            <a:off x="1421554" y="1826467"/>
            <a:ext cx="8987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Firibastat</a:t>
            </a:r>
            <a:r>
              <a:rPr lang="fr-FR" sz="2000" dirty="0">
                <a:latin typeface="Montserrat" panose="00000500000000000000" pitchFamily="2" charset="0"/>
              </a:rPr>
              <a:t> </a:t>
            </a:r>
            <a:r>
              <a:rPr lang="fr-FR" sz="2000" dirty="0" err="1">
                <a:latin typeface="Montserrat" panose="00000500000000000000" pitchFamily="2" charset="0"/>
              </a:rPr>
              <a:t>is</a:t>
            </a:r>
            <a:r>
              <a:rPr lang="fr-FR" sz="2000" dirty="0">
                <a:latin typeface="Montserrat" panose="00000500000000000000" pitchFamily="2" charset="0"/>
              </a:rPr>
              <a:t> the first-in-class of the Brain </a:t>
            </a:r>
            <a:r>
              <a:rPr lang="fr-FR" sz="2000" dirty="0" err="1">
                <a:latin typeface="Montserrat" panose="00000500000000000000" pitchFamily="2" charset="0"/>
              </a:rPr>
              <a:t>AminoPeptidase</a:t>
            </a:r>
            <a:r>
              <a:rPr lang="fr-FR" sz="2000" dirty="0">
                <a:latin typeface="Montserrat" panose="00000500000000000000" pitchFamily="2" charset="0"/>
              </a:rPr>
              <a:t> A </a:t>
            </a:r>
            <a:r>
              <a:rPr lang="fr-FR" sz="2000" dirty="0" err="1">
                <a:latin typeface="Montserrat" panose="00000500000000000000" pitchFamily="2" charset="0"/>
              </a:rPr>
              <a:t>Inhibitors</a:t>
            </a:r>
            <a:r>
              <a:rPr lang="fr-FR" sz="2000" dirty="0">
                <a:latin typeface="Montserrat" panose="00000500000000000000" pitchFamily="2" charset="0"/>
              </a:rPr>
              <a:t> (</a:t>
            </a:r>
            <a:r>
              <a:rPr lang="fr-FR" sz="2000" dirty="0" err="1">
                <a:latin typeface="Montserrat" panose="00000500000000000000" pitchFamily="2" charset="0"/>
              </a:rPr>
              <a:t>BAPAIs</a:t>
            </a:r>
            <a:r>
              <a:rPr lang="fr-FR" sz="2000" dirty="0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EAF765-552B-45F5-8916-D15BB1E7B921}"/>
              </a:ext>
            </a:extLst>
          </p:cNvPr>
          <p:cNvSpPr txBox="1"/>
          <p:nvPr/>
        </p:nvSpPr>
        <p:spPr>
          <a:xfrm>
            <a:off x="1421553" y="2573667"/>
            <a:ext cx="9096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Firibastat</a:t>
            </a:r>
            <a:r>
              <a:rPr lang="en-US" sz="2000" dirty="0">
                <a:latin typeface="Montserrat" panose="00000500000000000000" pitchFamily="2" charset="0"/>
              </a:rPr>
              <a:t> inhibits aminopeptidase A and reduces brain Angiotensin III production resulting in a decrease of vasopressin release and sympathetic nerve activity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0AC501-A819-4601-BCA7-342CCCEC6AB3}"/>
              </a:ext>
            </a:extLst>
          </p:cNvPr>
          <p:cNvSpPr txBox="1"/>
          <p:nvPr/>
        </p:nvSpPr>
        <p:spPr>
          <a:xfrm>
            <a:off x="1392028" y="3531693"/>
            <a:ext cx="8829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b="1" dirty="0" err="1">
                <a:latin typeface="Montserrat" panose="00000500000000000000" pitchFamily="2" charset="0"/>
              </a:rPr>
              <a:t>Firibastat</a:t>
            </a:r>
            <a:r>
              <a:rPr lang="en-US" sz="2000" dirty="0">
                <a:latin typeface="Montserrat" panose="00000500000000000000" pitchFamily="2" charset="0"/>
              </a:rPr>
              <a:t> improves left ventricular ejection fraction (LVEF) in rats</a:t>
            </a:r>
            <a:r>
              <a:rPr lang="en-US" sz="2000" baseline="30000" dirty="0">
                <a:latin typeface="Montserrat" panose="00000500000000000000" pitchFamily="2" charset="0"/>
              </a:rPr>
              <a:t>1</a:t>
            </a:r>
            <a:r>
              <a:rPr lang="en-US" sz="2000" dirty="0">
                <a:latin typeface="Montserrat" panose="00000500000000000000" pitchFamily="2" charset="0"/>
              </a:rPr>
              <a:t> and mice</a:t>
            </a:r>
            <a:r>
              <a:rPr lang="en-US" sz="2000" baseline="30000" dirty="0">
                <a:latin typeface="Montserrat" panose="00000500000000000000" pitchFamily="2" charset="0"/>
              </a:rPr>
              <a:t>2</a:t>
            </a:r>
            <a:r>
              <a:rPr lang="en-US" sz="2000" dirty="0">
                <a:latin typeface="Montserrat" panose="00000500000000000000" pitchFamily="2" charset="0"/>
              </a:rPr>
              <a:t> and, reduces filling pressures without any decrease in systemic blood pressure and, reduces myocardial fibrosis after acute MI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8A21CAE-0343-4B1B-A81F-DE8432B2E276}"/>
              </a:ext>
            </a:extLst>
          </p:cNvPr>
          <p:cNvSpPr txBox="1"/>
          <p:nvPr/>
        </p:nvSpPr>
        <p:spPr>
          <a:xfrm>
            <a:off x="4315849" y="6014281"/>
            <a:ext cx="609350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750" hangingPunct="0">
              <a:spcAft>
                <a:spcPts val="300"/>
              </a:spcAft>
              <a:buClr>
                <a:srgbClr val="C00000"/>
              </a:buClr>
              <a:defRPr/>
            </a:pPr>
            <a:r>
              <a:rPr lang="fr-FR" sz="1400" i="1" baseline="30000" dirty="0">
                <a:latin typeface="Montserrat" panose="00000500000000000000" pitchFamily="2" charset="0"/>
              </a:rPr>
              <a:t>1</a:t>
            </a:r>
            <a:r>
              <a:rPr lang="fr-FR" sz="1400" i="1" dirty="0">
                <a:latin typeface="Montserrat" panose="00000500000000000000" pitchFamily="2" charset="0"/>
              </a:rPr>
              <a:t>Huang et al, </a:t>
            </a:r>
            <a:r>
              <a:rPr lang="fr-FR" sz="1400" i="1" dirty="0" err="1">
                <a:latin typeface="Montserrat" panose="00000500000000000000" pitchFamily="2" charset="0"/>
              </a:rPr>
              <a:t>Cardiovasc</a:t>
            </a:r>
            <a:r>
              <a:rPr lang="fr-FR" sz="1400" i="1" dirty="0">
                <a:latin typeface="Montserrat" panose="00000500000000000000" pitchFamily="2" charset="0"/>
              </a:rPr>
              <a:t> </a:t>
            </a:r>
            <a:r>
              <a:rPr lang="fr-FR" sz="1400" i="1" dirty="0" err="1">
                <a:latin typeface="Montserrat" panose="00000500000000000000" pitchFamily="2" charset="0"/>
              </a:rPr>
              <a:t>Res</a:t>
            </a:r>
            <a:r>
              <a:rPr lang="fr-FR" sz="1400" i="1" dirty="0">
                <a:latin typeface="Montserrat" panose="00000500000000000000" pitchFamily="2" charset="0"/>
              </a:rPr>
              <a:t> 2013</a:t>
            </a:r>
            <a:endParaRPr lang="en-US" sz="1400" i="1" dirty="0">
              <a:latin typeface="Montserrat" panose="00000500000000000000" pitchFamily="2" charset="0"/>
            </a:endParaRPr>
          </a:p>
          <a:p>
            <a:pPr algn="r" defTabSz="412750" hangingPunct="0">
              <a:spcAft>
                <a:spcPts val="300"/>
              </a:spcAft>
              <a:buClr>
                <a:srgbClr val="C00000"/>
              </a:buClr>
              <a:defRPr/>
            </a:pPr>
            <a:r>
              <a:rPr lang="en-US" sz="1400" i="1" baseline="30000" dirty="0">
                <a:latin typeface="Montserrat" panose="00000500000000000000" pitchFamily="2" charset="0"/>
              </a:rPr>
              <a:t>2</a:t>
            </a:r>
            <a:r>
              <a:rPr lang="en-US" sz="1400" i="1" dirty="0">
                <a:latin typeface="Montserrat" panose="00000500000000000000" pitchFamily="2" charset="0"/>
              </a:rPr>
              <a:t>Boitard et al, Journal of Molecular and Cellular Cardiology 2019</a:t>
            </a:r>
          </a:p>
        </p:txBody>
      </p:sp>
      <p:sp>
        <p:nvSpPr>
          <p:cNvPr id="21" name="Google Shape;25;p2">
            <a:extLst>
              <a:ext uri="{FF2B5EF4-FFF2-40B4-BE49-F238E27FC236}">
                <a16:creationId xmlns:a16="http://schemas.microsoft.com/office/drawing/2014/main" id="{EB9CD53F-8D60-4FDC-B740-E57CB72A3A1B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5;p2">
            <a:extLst>
              <a:ext uri="{FF2B5EF4-FFF2-40B4-BE49-F238E27FC236}">
                <a16:creationId xmlns:a16="http://schemas.microsoft.com/office/drawing/2014/main" id="{5E146260-CE24-417B-B571-00E3B88CE867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5;p2">
            <a:extLst>
              <a:ext uri="{FF2B5EF4-FFF2-40B4-BE49-F238E27FC236}">
                <a16:creationId xmlns:a16="http://schemas.microsoft.com/office/drawing/2014/main" id="{FC68B86A-132F-4CF7-88BC-109065CD02F3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5;p2">
            <a:extLst>
              <a:ext uri="{FF2B5EF4-FFF2-40B4-BE49-F238E27FC236}">
                <a16:creationId xmlns:a16="http://schemas.microsoft.com/office/drawing/2014/main" id="{2E6CE36F-E5F8-4307-AC51-37BC5389A2C2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5;p2">
            <a:extLst>
              <a:ext uri="{FF2B5EF4-FFF2-40B4-BE49-F238E27FC236}">
                <a16:creationId xmlns:a16="http://schemas.microsoft.com/office/drawing/2014/main" id="{EE8BC3B5-5767-4065-98B0-51E172144A47}"/>
              </a:ext>
            </a:extLst>
          </p:cNvPr>
          <p:cNvSpPr/>
          <p:nvPr/>
        </p:nvSpPr>
        <p:spPr>
          <a:xfrm>
            <a:off x="1234120" y="1958916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;p2">
            <a:extLst>
              <a:ext uri="{FF2B5EF4-FFF2-40B4-BE49-F238E27FC236}">
                <a16:creationId xmlns:a16="http://schemas.microsoft.com/office/drawing/2014/main" id="{DA221943-D7B1-4231-BB81-311D4A17881F}"/>
              </a:ext>
            </a:extLst>
          </p:cNvPr>
          <p:cNvSpPr/>
          <p:nvPr/>
        </p:nvSpPr>
        <p:spPr>
          <a:xfrm>
            <a:off x="1234120" y="2696586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;p2">
            <a:extLst>
              <a:ext uri="{FF2B5EF4-FFF2-40B4-BE49-F238E27FC236}">
                <a16:creationId xmlns:a16="http://schemas.microsoft.com/office/drawing/2014/main" id="{8ACD090D-97B5-44F4-B31D-0FF515C3BE8D}"/>
              </a:ext>
            </a:extLst>
          </p:cNvPr>
          <p:cNvSpPr/>
          <p:nvPr/>
        </p:nvSpPr>
        <p:spPr>
          <a:xfrm>
            <a:off x="1204595" y="3692724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ACD11FE-1638-431B-A317-B222AE98C789}"/>
              </a:ext>
            </a:extLst>
          </p:cNvPr>
          <p:cNvGrpSpPr/>
          <p:nvPr/>
        </p:nvGrpSpPr>
        <p:grpSpPr>
          <a:xfrm>
            <a:off x="0" y="-7292"/>
            <a:ext cx="1042757" cy="865249"/>
            <a:chOff x="0" y="-7292"/>
            <a:chExt cx="1042757" cy="865249"/>
          </a:xfrm>
        </p:grpSpPr>
        <p:sp>
          <p:nvSpPr>
            <p:cNvPr id="30" name="Google Shape;17;p2">
              <a:extLst>
                <a:ext uri="{FF2B5EF4-FFF2-40B4-BE49-F238E27FC236}">
                  <a16:creationId xmlns:a16="http://schemas.microsoft.com/office/drawing/2014/main" id="{2B048BD9-3011-4E8A-AEE2-F9CC3C9CAAC0}"/>
                </a:ext>
              </a:extLst>
            </p:cNvPr>
            <p:cNvSpPr/>
            <p:nvPr/>
          </p:nvSpPr>
          <p:spPr>
            <a:xfrm>
              <a:off x="399185" y="645564"/>
              <a:ext cx="249161" cy="21239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4637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B2F5D7-F3C8-4717-9388-48F576A54BDD}"/>
                </a:ext>
              </a:extLst>
            </p:cNvPr>
            <p:cNvSpPr/>
            <p:nvPr/>
          </p:nvSpPr>
          <p:spPr>
            <a:xfrm>
              <a:off x="646757" y="-7292"/>
              <a:ext cx="396000" cy="39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F6D087-131A-45EF-909D-ACDAA70CAA02}"/>
                </a:ext>
              </a:extLst>
            </p:cNvPr>
            <p:cNvSpPr/>
            <p:nvPr/>
          </p:nvSpPr>
          <p:spPr>
            <a:xfrm>
              <a:off x="0" y="-7292"/>
              <a:ext cx="648000" cy="648000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</p:grpSp>
      <p:pic>
        <p:nvPicPr>
          <p:cNvPr id="3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1333100-C599-42EC-8878-F674DA45D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84D669FA-CAAB-45E7-B8F9-96650E34A197}"/>
              </a:ext>
            </a:extLst>
          </p:cNvPr>
          <p:cNvSpPr txBox="1"/>
          <p:nvPr/>
        </p:nvSpPr>
        <p:spPr>
          <a:xfrm>
            <a:off x="1392028" y="4760957"/>
            <a:ext cx="8829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b="1" dirty="0">
                <a:latin typeface="Montserrat" panose="00000500000000000000" pitchFamily="2" charset="0"/>
              </a:rPr>
              <a:t>QUORUM primary objective </a:t>
            </a:r>
            <a:r>
              <a:rPr lang="en-US" sz="2000" dirty="0">
                <a:latin typeface="Montserrat" panose="00000500000000000000" pitchFamily="2" charset="0"/>
              </a:rPr>
              <a:t>is to compare the effects of two oral doses of </a:t>
            </a:r>
            <a:r>
              <a:rPr lang="en-US" sz="2000" dirty="0" err="1">
                <a:latin typeface="Montserrat" panose="00000500000000000000" pitchFamily="2" charset="0"/>
              </a:rPr>
              <a:t>firibastat</a:t>
            </a:r>
            <a:r>
              <a:rPr lang="en-US" sz="2000" dirty="0">
                <a:latin typeface="Montserrat" panose="00000500000000000000" pitchFamily="2" charset="0"/>
              </a:rPr>
              <a:t> to those of ramipril on change from baseline in left ventricular ejection fraction assessed by cardiac MRI after 12-week treatment </a:t>
            </a:r>
          </a:p>
        </p:txBody>
      </p:sp>
      <p:sp>
        <p:nvSpPr>
          <p:cNvPr id="35" name="Google Shape;25;p2">
            <a:extLst>
              <a:ext uri="{FF2B5EF4-FFF2-40B4-BE49-F238E27FC236}">
                <a16:creationId xmlns:a16="http://schemas.microsoft.com/office/drawing/2014/main" id="{D904A5B3-D7EB-4BCD-B519-8C164A0487FD}"/>
              </a:ext>
            </a:extLst>
          </p:cNvPr>
          <p:cNvSpPr/>
          <p:nvPr/>
        </p:nvSpPr>
        <p:spPr>
          <a:xfrm>
            <a:off x="1204595" y="4921988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69158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125">
            <a:extLst>
              <a:ext uri="{FF2B5EF4-FFF2-40B4-BE49-F238E27FC236}">
                <a16:creationId xmlns:a16="http://schemas.microsoft.com/office/drawing/2014/main" id="{08980B59-E3FA-4151-8B3A-B7BDF8AE731D}"/>
              </a:ext>
            </a:extLst>
          </p:cNvPr>
          <p:cNvSpPr txBox="1">
            <a:spLocks/>
          </p:cNvSpPr>
          <p:nvPr/>
        </p:nvSpPr>
        <p:spPr>
          <a:xfrm>
            <a:off x="1042757" y="277122"/>
            <a:ext cx="8172345" cy="588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fr-FR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QUORUM </a:t>
            </a:r>
            <a:r>
              <a:rPr lang="fr-FR" sz="4400" i="0" dirty="0" err="1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Study</a:t>
            </a:r>
            <a:r>
              <a:rPr lang="fr-FR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 Design</a:t>
            </a:r>
            <a:endParaRPr lang="fr-FR" sz="4400" i="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17;p2">
            <a:extLst>
              <a:ext uri="{FF2B5EF4-FFF2-40B4-BE49-F238E27FC236}">
                <a16:creationId xmlns:a16="http://schemas.microsoft.com/office/drawing/2014/main" id="{E9E88EAA-19B7-4C63-AA45-98836CC1A95B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83D8B38-927C-4672-BE6B-407185D93F78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D22E477-C556-4E3B-A4B3-BA2BED20864C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CCB3BF81-E25C-42C8-AE6B-E40BB6F5C3C6}"/>
              </a:ext>
            </a:extLst>
          </p:cNvPr>
          <p:cNvSpPr txBox="1"/>
          <p:nvPr/>
        </p:nvSpPr>
        <p:spPr>
          <a:xfrm>
            <a:off x="8804823" y="6263193"/>
            <a:ext cx="32090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b="1" i="1" dirty="0" err="1">
                <a:latin typeface="Montserrat" panose="00000500000000000000" pitchFamily="2" charset="0"/>
              </a:rPr>
              <a:t>cMRI</a:t>
            </a:r>
            <a:r>
              <a:rPr lang="fr-FR" sz="1050" b="1" i="1" dirty="0">
                <a:latin typeface="Montserrat" panose="00000500000000000000" pitchFamily="2" charset="0"/>
              </a:rPr>
              <a:t>: </a:t>
            </a:r>
            <a:r>
              <a:rPr lang="fr-FR" sz="1050" b="1" i="1" dirty="0" err="1">
                <a:latin typeface="Montserrat" panose="00000500000000000000" pitchFamily="2" charset="0"/>
              </a:rPr>
              <a:t>C</a:t>
            </a:r>
            <a:r>
              <a:rPr lang="fr-FR" sz="1050" i="1" dirty="0" err="1">
                <a:latin typeface="Montserrat" panose="00000500000000000000" pitchFamily="2" charset="0"/>
              </a:rPr>
              <a:t>ardiac</a:t>
            </a:r>
            <a:r>
              <a:rPr lang="fr-FR" sz="1050" i="1" dirty="0">
                <a:latin typeface="Montserrat" panose="00000500000000000000" pitchFamily="2" charset="0"/>
              </a:rPr>
              <a:t> Magnetic </a:t>
            </a:r>
            <a:r>
              <a:rPr lang="fr-FR" sz="1050" i="1" dirty="0" err="1">
                <a:latin typeface="Montserrat" panose="00000500000000000000" pitchFamily="2" charset="0"/>
              </a:rPr>
              <a:t>Resonance</a:t>
            </a:r>
            <a:r>
              <a:rPr lang="fr-FR" sz="1050" i="1" dirty="0">
                <a:latin typeface="Montserrat" panose="00000500000000000000" pitchFamily="2" charset="0"/>
              </a:rPr>
              <a:t> Imaging (MRI)</a:t>
            </a:r>
          </a:p>
          <a:p>
            <a:pPr algn="r"/>
            <a:r>
              <a:rPr lang="fr-FR" sz="1050" b="1" i="1" dirty="0">
                <a:latin typeface="Montserrat" panose="00000500000000000000" pitchFamily="2" charset="0"/>
              </a:rPr>
              <a:t>BID: </a:t>
            </a:r>
            <a:r>
              <a:rPr lang="fr-FR" sz="1050" i="1" dirty="0">
                <a:latin typeface="Montserrat" panose="00000500000000000000" pitchFamily="2" charset="0"/>
              </a:rPr>
              <a:t>Bis in Die (</a:t>
            </a:r>
            <a:r>
              <a:rPr lang="fr-FR" sz="1050" i="1" dirty="0" err="1">
                <a:latin typeface="Montserrat" panose="00000500000000000000" pitchFamily="2" charset="0"/>
              </a:rPr>
              <a:t>twice</a:t>
            </a:r>
            <a:r>
              <a:rPr lang="fr-FR" sz="1050" i="1" dirty="0">
                <a:latin typeface="Montserrat" panose="00000500000000000000" pitchFamily="2" charset="0"/>
              </a:rPr>
              <a:t> a </a:t>
            </a:r>
            <a:r>
              <a:rPr lang="fr-FR" sz="1050" i="1" dirty="0" err="1">
                <a:latin typeface="Montserrat" panose="00000500000000000000" pitchFamily="2" charset="0"/>
              </a:rPr>
              <a:t>day</a:t>
            </a:r>
            <a:r>
              <a:rPr lang="fr-FR" sz="1050" i="1" dirty="0">
                <a:latin typeface="Montserrat" panose="00000500000000000000" pitchFamily="2" charset="0"/>
              </a:rPr>
              <a:t>)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0F9441-A557-4D8A-BC1C-CEAD72C94109}"/>
              </a:ext>
            </a:extLst>
          </p:cNvPr>
          <p:cNvSpPr txBox="1"/>
          <p:nvPr/>
        </p:nvSpPr>
        <p:spPr>
          <a:xfrm>
            <a:off x="425848" y="5714308"/>
            <a:ext cx="1092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Montserrat" panose="00000500000000000000" pitchFamily="2" charset="0"/>
            </a:endParaRPr>
          </a:p>
          <a:p>
            <a:r>
              <a:rPr lang="en-US" sz="2000" dirty="0">
                <a:latin typeface="Montserrat" panose="00000500000000000000" pitchFamily="2" charset="0"/>
              </a:rPr>
              <a:t>35 European </a:t>
            </a:r>
            <a:r>
              <a:rPr lang="en-US" sz="2000" dirty="0" err="1">
                <a:latin typeface="Montserrat" panose="00000500000000000000" pitchFamily="2" charset="0"/>
              </a:rPr>
              <a:t>centres</a:t>
            </a:r>
            <a:r>
              <a:rPr lang="en-US" sz="2000" dirty="0">
                <a:latin typeface="Montserrat" panose="00000500000000000000" pitchFamily="2" charset="0"/>
              </a:rPr>
              <a:t> in France, Germany, Hungary, Poland, Spain, Slovakia, UK</a:t>
            </a:r>
            <a:endParaRPr lang="fr-FR" sz="2000" dirty="0">
              <a:latin typeface="Montserrat" panose="00000500000000000000" pitchFamily="2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642DCAB-362E-4821-8DB8-2ED941CA4D5A}"/>
              </a:ext>
            </a:extLst>
          </p:cNvPr>
          <p:cNvGrpSpPr/>
          <p:nvPr/>
        </p:nvGrpSpPr>
        <p:grpSpPr>
          <a:xfrm>
            <a:off x="150646" y="1388511"/>
            <a:ext cx="11471024" cy="3887370"/>
            <a:chOff x="120801" y="1666563"/>
            <a:chExt cx="10004528" cy="274058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BD2435-9399-4819-A059-32009B6D0A02}"/>
                </a:ext>
              </a:extLst>
            </p:cNvPr>
            <p:cNvSpPr/>
            <p:nvPr/>
          </p:nvSpPr>
          <p:spPr>
            <a:xfrm>
              <a:off x="120801" y="2370855"/>
              <a:ext cx="2799264" cy="648000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9C3BC6E5-BCB2-4EA0-9BFA-3FD7FAE3A9A8}"/>
                </a:ext>
              </a:extLst>
            </p:cNvPr>
            <p:cNvSpPr txBox="1"/>
            <p:nvPr/>
          </p:nvSpPr>
          <p:spPr>
            <a:xfrm>
              <a:off x="299396" y="2461940"/>
              <a:ext cx="2400102" cy="4122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First Acute </a:t>
              </a:r>
              <a:r>
                <a:rPr lang="fr-FR" sz="1600" b="1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Anterior</a:t>
              </a:r>
              <a:r>
                <a:rPr lang="fr-FR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 MI</a:t>
              </a:r>
            </a:p>
            <a:p>
              <a:pPr algn="ctr"/>
              <a:r>
                <a:rPr lang="fr-FR" sz="1600" b="1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Primary</a:t>
              </a:r>
              <a:r>
                <a:rPr lang="fr-FR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 PCI </a:t>
              </a:r>
              <a:r>
                <a:rPr lang="fr-FR" sz="1600" b="1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within</a:t>
              </a:r>
              <a:r>
                <a:rPr lang="fr-FR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 3-24h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BF05A-7AFB-4B9F-AD1C-3111BCD8D8CE}"/>
                </a:ext>
              </a:extLst>
            </p:cNvPr>
            <p:cNvSpPr/>
            <p:nvPr/>
          </p:nvSpPr>
          <p:spPr>
            <a:xfrm>
              <a:off x="3098660" y="2358692"/>
              <a:ext cx="733591" cy="64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4E420D3F-BFC7-4A3E-996C-CD320047F08D}"/>
                </a:ext>
              </a:extLst>
            </p:cNvPr>
            <p:cNvSpPr txBox="1"/>
            <p:nvPr/>
          </p:nvSpPr>
          <p:spPr>
            <a:xfrm>
              <a:off x="3038879" y="2430346"/>
              <a:ext cx="9007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cMRI</a:t>
              </a:r>
              <a:r>
                <a:rPr lang="fr-FR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*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3-72h </a:t>
              </a:r>
            </a:p>
          </p:txBody>
        </p: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2D1E459A-1403-4068-8837-2642364D4AB6}"/>
                </a:ext>
              </a:extLst>
            </p:cNvPr>
            <p:cNvGrpSpPr/>
            <p:nvPr/>
          </p:nvGrpSpPr>
          <p:grpSpPr>
            <a:xfrm>
              <a:off x="4226787" y="1667493"/>
              <a:ext cx="970186" cy="648000"/>
              <a:chOff x="4222120" y="5861448"/>
              <a:chExt cx="970186" cy="64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3C45A91-FA3B-4D6E-A6D4-AC50A86973CF}"/>
                  </a:ext>
                </a:extLst>
              </p:cNvPr>
              <p:cNvSpPr/>
              <p:nvPr/>
            </p:nvSpPr>
            <p:spPr>
              <a:xfrm>
                <a:off x="4246716" y="5861448"/>
                <a:ext cx="847019" cy="648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Gotham" panose="02000604040000020004" pitchFamily="2" charset="0"/>
                </a:endParaRPr>
              </a:p>
            </p:txBody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C4344883-C36B-405E-9E5E-59AD009BE5B5}"/>
                  </a:ext>
                </a:extLst>
              </p:cNvPr>
              <p:cNvSpPr txBox="1"/>
              <p:nvPr/>
            </p:nvSpPr>
            <p:spPr>
              <a:xfrm>
                <a:off x="4222120" y="5871373"/>
                <a:ext cx="970186" cy="520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1" dirty="0" err="1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Firibastat</a:t>
                </a:r>
                <a:endParaRPr lang="fr-FR" sz="1400" b="1" dirty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  <a:p>
                <a:r>
                  <a:rPr lang="fr-FR" sz="14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50mg</a:t>
                </a:r>
                <a:br>
                  <a:rPr lang="fr-FR" sz="14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</a:br>
                <a:r>
                  <a:rPr lang="fr-FR" sz="14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BID**</a:t>
                </a:r>
              </a:p>
            </p:txBody>
          </p:sp>
        </p:grp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F65CF604-C97A-4FFA-8EDC-6DAC2FE1DBE8}"/>
                </a:ext>
              </a:extLst>
            </p:cNvPr>
            <p:cNvGrpSpPr/>
            <p:nvPr/>
          </p:nvGrpSpPr>
          <p:grpSpPr>
            <a:xfrm>
              <a:off x="4221346" y="2352590"/>
              <a:ext cx="970185" cy="648000"/>
              <a:chOff x="4216679" y="5861448"/>
              <a:chExt cx="970185" cy="64800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AD23DBA-71AE-4D10-B4B4-CB6A5E385DA8}"/>
                  </a:ext>
                </a:extLst>
              </p:cNvPr>
              <p:cNvSpPr/>
              <p:nvPr/>
            </p:nvSpPr>
            <p:spPr>
              <a:xfrm>
                <a:off x="4246716" y="5861448"/>
                <a:ext cx="847019" cy="648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Gotham" panose="02000604040000020004" pitchFamily="2" charset="0"/>
                </a:endParaRPr>
              </a:p>
            </p:txBody>
          </p:sp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55750318-85B2-4DD4-94CD-26B53F017EB2}"/>
                  </a:ext>
                </a:extLst>
              </p:cNvPr>
              <p:cNvSpPr txBox="1"/>
              <p:nvPr/>
            </p:nvSpPr>
            <p:spPr>
              <a:xfrm>
                <a:off x="4216679" y="5883319"/>
                <a:ext cx="970185" cy="520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1" dirty="0" err="1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Firibastat</a:t>
                </a:r>
                <a:endParaRPr lang="fr-FR" sz="1400" b="1" dirty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  <a:p>
                <a:r>
                  <a:rPr lang="fr-FR" sz="14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250mg</a:t>
                </a:r>
                <a:br>
                  <a:rPr lang="fr-FR" sz="14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</a:br>
                <a:r>
                  <a:rPr lang="fr-FR" sz="14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BID</a:t>
                </a:r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C15F1D9E-9DED-4034-B1D3-54B179BC768D}"/>
                </a:ext>
              </a:extLst>
            </p:cNvPr>
            <p:cNvGrpSpPr/>
            <p:nvPr/>
          </p:nvGrpSpPr>
          <p:grpSpPr>
            <a:xfrm>
              <a:off x="4243103" y="3042214"/>
              <a:ext cx="881038" cy="648000"/>
              <a:chOff x="4238436" y="5861448"/>
              <a:chExt cx="881038" cy="64800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5E816D7-5F0E-4B67-9185-D761A35C8DC8}"/>
                  </a:ext>
                </a:extLst>
              </p:cNvPr>
              <p:cNvSpPr/>
              <p:nvPr/>
            </p:nvSpPr>
            <p:spPr>
              <a:xfrm>
                <a:off x="4246716" y="5861448"/>
                <a:ext cx="844462" cy="648000"/>
              </a:xfrm>
              <a:prstGeom prst="rect">
                <a:avLst/>
              </a:prstGeom>
              <a:solidFill>
                <a:schemeClr val="accent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Gotham" panose="02000604040000020004" pitchFamily="2" charset="0"/>
                </a:endParaRPr>
              </a:p>
            </p:txBody>
          </p:sp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2F1BC716-16DC-4FE5-8732-95B7DC578748}"/>
                  </a:ext>
                </a:extLst>
              </p:cNvPr>
              <p:cNvSpPr txBox="1"/>
              <p:nvPr/>
            </p:nvSpPr>
            <p:spPr>
              <a:xfrm>
                <a:off x="4238436" y="5869603"/>
                <a:ext cx="881038" cy="520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Ramipril</a:t>
                </a:r>
              </a:p>
              <a:p>
                <a:r>
                  <a:rPr lang="fr-FR" sz="14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2.5mg</a:t>
                </a:r>
                <a:br>
                  <a:rPr lang="fr-FR" sz="14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</a:br>
                <a:r>
                  <a:rPr lang="fr-FR" sz="14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BID</a:t>
                </a:r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DD6E33D9-DD19-4297-A4C7-0768123AE575}"/>
                </a:ext>
              </a:extLst>
            </p:cNvPr>
            <p:cNvGrpSpPr/>
            <p:nvPr/>
          </p:nvGrpSpPr>
          <p:grpSpPr>
            <a:xfrm>
              <a:off x="5132175" y="1666563"/>
              <a:ext cx="3380858" cy="646331"/>
              <a:chOff x="5024597" y="1666563"/>
              <a:chExt cx="3380858" cy="646331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A747E08-122B-420A-AA2B-AAAB31BEEEC6}"/>
                  </a:ext>
                </a:extLst>
              </p:cNvPr>
              <p:cNvSpPr/>
              <p:nvPr/>
            </p:nvSpPr>
            <p:spPr>
              <a:xfrm>
                <a:off x="5024597" y="1666563"/>
                <a:ext cx="3380858" cy="64633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Gotham" panose="02000604040000020004" pitchFamily="2" charset="0"/>
                </a:endParaRPr>
              </a:p>
            </p:txBody>
          </p:sp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B1C789DA-FFB8-4671-A9A7-698437BD83C3}"/>
                  </a:ext>
                </a:extLst>
              </p:cNvPr>
              <p:cNvSpPr txBox="1"/>
              <p:nvPr/>
            </p:nvSpPr>
            <p:spPr>
              <a:xfrm>
                <a:off x="5830519" y="1682698"/>
                <a:ext cx="1704809" cy="520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Montserrat" panose="00000500000000000000" pitchFamily="2" charset="0"/>
                  </a:rPr>
                  <a:t>Firibastat</a:t>
                </a:r>
                <a:br>
                  <a:rPr lang="fr-FR" sz="1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Montserrat" panose="00000500000000000000" pitchFamily="2" charset="0"/>
                  </a:rPr>
                </a:br>
                <a:r>
                  <a:rPr lang="fr-FR" sz="1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Montserrat" panose="00000500000000000000" pitchFamily="2" charset="0"/>
                  </a:rPr>
                  <a:t>100mg</a:t>
                </a:r>
              </a:p>
              <a:p>
                <a:pPr algn="ctr"/>
                <a:r>
                  <a:rPr lang="fr-FR" sz="1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Montserrat" panose="00000500000000000000" pitchFamily="2" charset="0"/>
                  </a:rPr>
                  <a:t>BID</a:t>
                </a:r>
              </a:p>
            </p:txBody>
          </p: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F7946DE-FF8D-46C7-A144-91130D2B0B06}"/>
                </a:ext>
              </a:extLst>
            </p:cNvPr>
            <p:cNvGrpSpPr/>
            <p:nvPr/>
          </p:nvGrpSpPr>
          <p:grpSpPr>
            <a:xfrm>
              <a:off x="5132175" y="2354787"/>
              <a:ext cx="3391939" cy="645277"/>
              <a:chOff x="5024597" y="2354787"/>
              <a:chExt cx="3391939" cy="64527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FBAF9EA-407A-42AF-A4C9-733CFB6EE900}"/>
                  </a:ext>
                </a:extLst>
              </p:cNvPr>
              <p:cNvSpPr/>
              <p:nvPr/>
            </p:nvSpPr>
            <p:spPr>
              <a:xfrm>
                <a:off x="5024597" y="2354787"/>
                <a:ext cx="3391939" cy="6452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Gotham" panose="02000604040000020004" pitchFamily="2" charset="0"/>
                </a:endParaRPr>
              </a:p>
            </p:txBody>
          </p:sp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6D964309-FBBB-4269-A1AF-6487D6295FB9}"/>
                  </a:ext>
                </a:extLst>
              </p:cNvPr>
              <p:cNvSpPr txBox="1"/>
              <p:nvPr/>
            </p:nvSpPr>
            <p:spPr>
              <a:xfrm>
                <a:off x="5869306" y="2378394"/>
                <a:ext cx="1704809" cy="520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accent2">
                        <a:lumMod val="50000"/>
                      </a:schemeClr>
                    </a:solidFill>
                    <a:latin typeface="Montserrat" panose="00000500000000000000" pitchFamily="2" charset="0"/>
                  </a:rPr>
                  <a:t>Firibastat</a:t>
                </a:r>
                <a:br>
                  <a:rPr lang="fr-FR" sz="1400" b="1" dirty="0">
                    <a:solidFill>
                      <a:schemeClr val="accent2">
                        <a:lumMod val="50000"/>
                      </a:schemeClr>
                    </a:solidFill>
                    <a:latin typeface="Montserrat" panose="00000500000000000000" pitchFamily="2" charset="0"/>
                  </a:rPr>
                </a:br>
                <a:r>
                  <a:rPr lang="fr-FR" sz="1400" dirty="0">
                    <a:solidFill>
                      <a:schemeClr val="accent2">
                        <a:lumMod val="50000"/>
                      </a:schemeClr>
                    </a:solidFill>
                    <a:latin typeface="Montserrat" panose="00000500000000000000" pitchFamily="2" charset="0"/>
                  </a:rPr>
                  <a:t>500mg</a:t>
                </a:r>
              </a:p>
              <a:p>
                <a:pPr algn="ctr"/>
                <a:r>
                  <a:rPr lang="fr-FR" sz="1400" dirty="0">
                    <a:solidFill>
                      <a:schemeClr val="accent2">
                        <a:lumMod val="50000"/>
                      </a:schemeClr>
                    </a:solidFill>
                    <a:latin typeface="Montserrat" panose="00000500000000000000" pitchFamily="2" charset="0"/>
                  </a:rPr>
                  <a:t>BID</a:t>
                </a: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918CFDC8-072F-43AC-A313-4B4C92BF1006}"/>
                </a:ext>
              </a:extLst>
            </p:cNvPr>
            <p:cNvGrpSpPr/>
            <p:nvPr/>
          </p:nvGrpSpPr>
          <p:grpSpPr>
            <a:xfrm>
              <a:off x="5132421" y="3045581"/>
              <a:ext cx="3386462" cy="642883"/>
              <a:chOff x="5024843" y="3045581"/>
              <a:chExt cx="3386462" cy="64288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BED39E7-7913-4312-ACC8-EE0C14FB0465}"/>
                  </a:ext>
                </a:extLst>
              </p:cNvPr>
              <p:cNvSpPr/>
              <p:nvPr/>
            </p:nvSpPr>
            <p:spPr>
              <a:xfrm>
                <a:off x="5024843" y="3045581"/>
                <a:ext cx="3386462" cy="6428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Gotham" panose="02000604040000020004" pitchFamily="2" charset="0"/>
                </a:endParaRPr>
              </a:p>
            </p:txBody>
          </p:sp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B1A28BF2-C847-4123-8076-D24E22836F3A}"/>
                  </a:ext>
                </a:extLst>
              </p:cNvPr>
              <p:cNvSpPr txBox="1"/>
              <p:nvPr/>
            </p:nvSpPr>
            <p:spPr>
              <a:xfrm>
                <a:off x="5869305" y="3065113"/>
                <a:ext cx="1704809" cy="520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accent4">
                        <a:lumMod val="50000"/>
                      </a:schemeClr>
                    </a:solidFill>
                    <a:latin typeface="Montserrat" panose="00000500000000000000" pitchFamily="2" charset="0"/>
                  </a:rPr>
                  <a:t>Ramipril</a:t>
                </a:r>
                <a:br>
                  <a:rPr lang="fr-FR" sz="1400" b="1" dirty="0">
                    <a:solidFill>
                      <a:schemeClr val="accent4">
                        <a:lumMod val="50000"/>
                      </a:schemeClr>
                    </a:solidFill>
                    <a:latin typeface="Montserrat" panose="00000500000000000000" pitchFamily="2" charset="0"/>
                  </a:rPr>
                </a:br>
                <a:r>
                  <a:rPr lang="fr-FR" sz="1400" dirty="0">
                    <a:solidFill>
                      <a:schemeClr val="accent4">
                        <a:lumMod val="50000"/>
                      </a:schemeClr>
                    </a:solidFill>
                    <a:latin typeface="Montserrat" panose="00000500000000000000" pitchFamily="2" charset="0"/>
                  </a:rPr>
                  <a:t>5mg</a:t>
                </a:r>
              </a:p>
              <a:p>
                <a:pPr algn="ctr"/>
                <a:r>
                  <a:rPr lang="fr-FR" sz="1400" dirty="0">
                    <a:solidFill>
                      <a:schemeClr val="accent4">
                        <a:lumMod val="50000"/>
                      </a:schemeClr>
                    </a:solidFill>
                    <a:latin typeface="Montserrat" panose="00000500000000000000" pitchFamily="2" charset="0"/>
                  </a:rPr>
                  <a:t>BID</a:t>
                </a: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E68B110-FA32-4F86-B752-34FC2446016C}"/>
                </a:ext>
              </a:extLst>
            </p:cNvPr>
            <p:cNvSpPr/>
            <p:nvPr/>
          </p:nvSpPr>
          <p:spPr>
            <a:xfrm>
              <a:off x="8549916" y="2134554"/>
              <a:ext cx="1575413" cy="12689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AE9BEE36-394C-48CB-865F-263EAD5AFCD3}"/>
                </a:ext>
              </a:extLst>
            </p:cNvPr>
            <p:cNvSpPr txBox="1"/>
            <p:nvPr/>
          </p:nvSpPr>
          <p:spPr>
            <a:xfrm>
              <a:off x="8936008" y="2138085"/>
              <a:ext cx="7785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cMRI</a:t>
              </a:r>
              <a:endParaRPr lang="fr-FR"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12W</a:t>
              </a:r>
            </a:p>
          </p:txBody>
        </p:sp>
        <p:cxnSp>
          <p:nvCxnSpPr>
            <p:cNvPr id="106" name="Connecteur droit avec flèche 105">
              <a:extLst>
                <a:ext uri="{FF2B5EF4-FFF2-40B4-BE49-F238E27FC236}">
                  <a16:creationId xmlns:a16="http://schemas.microsoft.com/office/drawing/2014/main" id="{1EDAEE5C-4970-4CF8-8D2E-F442B63581DF}"/>
                </a:ext>
              </a:extLst>
            </p:cNvPr>
            <p:cNvCxnSpPr>
              <a:cxnSpLocks/>
            </p:cNvCxnSpPr>
            <p:nvPr/>
          </p:nvCxnSpPr>
          <p:spPr>
            <a:xfrm>
              <a:off x="4051684" y="4157488"/>
              <a:ext cx="446134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4">
              <a:extLst>
                <a:ext uri="{FF2B5EF4-FFF2-40B4-BE49-F238E27FC236}">
                  <a16:creationId xmlns:a16="http://schemas.microsoft.com/office/drawing/2014/main" id="{461B6313-4738-4791-9F65-4D99E4F27BD8}"/>
                </a:ext>
              </a:extLst>
            </p:cNvPr>
            <p:cNvSpPr txBox="1"/>
            <p:nvPr/>
          </p:nvSpPr>
          <p:spPr>
            <a:xfrm>
              <a:off x="5268495" y="4190167"/>
              <a:ext cx="2400102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accent4">
                      <a:lumMod val="50000"/>
                    </a:schemeClr>
                  </a:solidFill>
                  <a:latin typeface="Montserrat" panose="00000500000000000000" pitchFamily="2" charset="0"/>
                </a:rPr>
                <a:t>12 WEEKS</a:t>
              </a:r>
            </a:p>
          </p:txBody>
        </p:sp>
        <p:sp>
          <p:nvSpPr>
            <p:cNvPr id="108" name="TextBox 4">
              <a:extLst>
                <a:ext uri="{FF2B5EF4-FFF2-40B4-BE49-F238E27FC236}">
                  <a16:creationId xmlns:a16="http://schemas.microsoft.com/office/drawing/2014/main" id="{7DA5D33D-6D20-479F-9202-F2C2F9D4FF30}"/>
                </a:ext>
              </a:extLst>
            </p:cNvPr>
            <p:cNvSpPr txBox="1"/>
            <p:nvPr/>
          </p:nvSpPr>
          <p:spPr>
            <a:xfrm>
              <a:off x="2494971" y="3668143"/>
              <a:ext cx="24001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accent2">
                      <a:lumMod val="75000"/>
                    </a:schemeClr>
                  </a:solidFill>
                  <a:latin typeface="Montserrat" panose="00000500000000000000" pitchFamily="2" charset="0"/>
                </a:rPr>
                <a:t>Randomization</a:t>
              </a:r>
              <a:endParaRPr lang="fr-FR" sz="12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endParaRPr>
            </a:p>
          </p:txBody>
        </p: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id="{737D5D3B-68EF-447B-B8FE-9C21069DE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2251" y="3050699"/>
              <a:ext cx="0" cy="63343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>
              <a:extLst>
                <a:ext uri="{FF2B5EF4-FFF2-40B4-BE49-F238E27FC236}">
                  <a16:creationId xmlns:a16="http://schemas.microsoft.com/office/drawing/2014/main" id="{25CAF586-F1C0-41D8-B4EF-C7CC010E6D03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 flipV="1">
              <a:off x="3722030" y="1937796"/>
              <a:ext cx="504757" cy="8165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avec flèche 110">
              <a:extLst>
                <a:ext uri="{FF2B5EF4-FFF2-40B4-BE49-F238E27FC236}">
                  <a16:creationId xmlns:a16="http://schemas.microsoft.com/office/drawing/2014/main" id="{BF363D9D-06D0-48B1-BF58-216FED82A0C7}"/>
                </a:ext>
              </a:extLst>
            </p:cNvPr>
            <p:cNvCxnSpPr>
              <a:cxnSpLocks/>
            </p:cNvCxnSpPr>
            <p:nvPr/>
          </p:nvCxnSpPr>
          <p:spPr>
            <a:xfrm>
              <a:off x="3771797" y="2695051"/>
              <a:ext cx="386376" cy="44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>
              <a:extLst>
                <a:ext uri="{FF2B5EF4-FFF2-40B4-BE49-F238E27FC236}">
                  <a16:creationId xmlns:a16="http://schemas.microsoft.com/office/drawing/2014/main" id="{00295B6D-FE09-42F0-83F2-D75BF3D81F26}"/>
                </a:ext>
              </a:extLst>
            </p:cNvPr>
            <p:cNvCxnSpPr>
              <a:cxnSpLocks/>
              <a:endCxn id="84" idx="1"/>
            </p:cNvCxnSpPr>
            <p:nvPr/>
          </p:nvCxnSpPr>
          <p:spPr>
            <a:xfrm>
              <a:off x="3788204" y="2724270"/>
              <a:ext cx="454898" cy="5864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AD4F8CB0-C449-4742-BB4E-D39FDD436368}"/>
                </a:ext>
              </a:extLst>
            </p:cNvPr>
            <p:cNvCxnSpPr>
              <a:cxnSpLocks/>
            </p:cNvCxnSpPr>
            <p:nvPr/>
          </p:nvCxnSpPr>
          <p:spPr>
            <a:xfrm>
              <a:off x="5116885" y="3945142"/>
              <a:ext cx="0" cy="198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4">
              <a:extLst>
                <a:ext uri="{FF2B5EF4-FFF2-40B4-BE49-F238E27FC236}">
                  <a16:creationId xmlns:a16="http://schemas.microsoft.com/office/drawing/2014/main" id="{050148BF-9192-4DF3-A516-FE49783B399B}"/>
                </a:ext>
              </a:extLst>
            </p:cNvPr>
            <p:cNvSpPr txBox="1"/>
            <p:nvPr/>
          </p:nvSpPr>
          <p:spPr>
            <a:xfrm>
              <a:off x="4165793" y="3721358"/>
              <a:ext cx="996650" cy="45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Montserrat" panose="00000500000000000000" pitchFamily="2" charset="0"/>
                </a:rPr>
                <a:t>2-WEEK TITRATION PERIOD</a:t>
              </a:r>
            </a:p>
          </p:txBody>
        </p:sp>
      </p:grpSp>
      <p:pic>
        <p:nvPicPr>
          <p:cNvPr id="60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CF4B16BD-BA60-45A5-9F7D-35A7014CF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277C948A-0BF6-4DAD-91C0-C187682ACCD3}"/>
              </a:ext>
            </a:extLst>
          </p:cNvPr>
          <p:cNvSpPr txBox="1"/>
          <p:nvPr/>
        </p:nvSpPr>
        <p:spPr>
          <a:xfrm>
            <a:off x="435061" y="1009920"/>
            <a:ext cx="4333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Montserrat" panose="00000500000000000000" pitchFamily="2" charset="0"/>
              </a:rPr>
              <a:t>Multicenter</a:t>
            </a:r>
            <a:r>
              <a:rPr lang="fr-FR" sz="2000" dirty="0">
                <a:latin typeface="Montserrat" panose="00000500000000000000" pitchFamily="2" charset="0"/>
              </a:rPr>
              <a:t>, </a:t>
            </a:r>
            <a:r>
              <a:rPr lang="fr-FR" sz="2000" dirty="0" err="1">
                <a:latin typeface="Montserrat" panose="00000500000000000000" pitchFamily="2" charset="0"/>
              </a:rPr>
              <a:t>Randomized</a:t>
            </a:r>
            <a:r>
              <a:rPr lang="fr-FR" sz="2000" dirty="0">
                <a:latin typeface="Montserrat" panose="00000500000000000000" pitchFamily="2" charset="0"/>
              </a:rPr>
              <a:t>, Double-blind, Active-</a:t>
            </a:r>
            <a:r>
              <a:rPr lang="fr-FR" sz="2000" dirty="0" err="1">
                <a:latin typeface="Montserrat" panose="00000500000000000000" pitchFamily="2" charset="0"/>
              </a:rPr>
              <a:t>controlled</a:t>
            </a:r>
            <a:r>
              <a:rPr lang="fr-FR" sz="2000" dirty="0">
                <a:latin typeface="Montserrat" panose="00000500000000000000" pitchFamily="2" charset="0"/>
              </a:rPr>
              <a:t> Phase 2 </a:t>
            </a:r>
            <a:r>
              <a:rPr lang="fr-FR" sz="2000" dirty="0" err="1">
                <a:latin typeface="Montserrat" panose="00000500000000000000" pitchFamily="2" charset="0"/>
              </a:rPr>
              <a:t>Study</a:t>
            </a:r>
            <a:r>
              <a:rPr lang="fr-FR" sz="2000" dirty="0">
                <a:latin typeface="Montserrat" panose="00000500000000000000" pitchFamily="2" charset="0"/>
              </a:rPr>
              <a:t> </a:t>
            </a:r>
            <a:r>
              <a:rPr lang="fr-FR" sz="2000" dirty="0"/>
              <a:t>(NCT03715998)</a:t>
            </a:r>
          </a:p>
          <a:p>
            <a:endParaRPr lang="fr-FR" sz="2000" dirty="0">
              <a:latin typeface="Montserrat" panose="00000500000000000000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50144CE-4C00-4748-83AA-F71338ACE548}"/>
              </a:ext>
            </a:extLst>
          </p:cNvPr>
          <p:cNvSpPr txBox="1"/>
          <p:nvPr/>
        </p:nvSpPr>
        <p:spPr>
          <a:xfrm>
            <a:off x="5777472" y="4941820"/>
            <a:ext cx="3995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Montserrat" panose="00000500000000000000" pitchFamily="2" charset="0"/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</a:rPr>
              <a:t>After 2 weeks, subjects were up-titrated if systolic blood pressure ≥110 mmHg</a:t>
            </a:r>
            <a:endParaRPr lang="fr-FR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B6DFCCB-0CF7-486C-828C-205C4BFF349B}"/>
              </a:ext>
            </a:extLst>
          </p:cNvPr>
          <p:cNvSpPr txBox="1"/>
          <p:nvPr/>
        </p:nvSpPr>
        <p:spPr>
          <a:xfrm>
            <a:off x="9414829" y="2647632"/>
            <a:ext cx="220684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chemeClr val="accent3"/>
              </a:buClr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1° endpoint: Change from baseline to 12 weeks in LEVF (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centrally read by a blinded core-lab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) 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3280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5">
            <a:extLst>
              <a:ext uri="{FF2B5EF4-FFF2-40B4-BE49-F238E27FC236}">
                <a16:creationId xmlns:a16="http://schemas.microsoft.com/office/drawing/2014/main" id="{FA4A21CC-579F-4392-8BFD-C295BD933CCD}"/>
              </a:ext>
            </a:extLst>
          </p:cNvPr>
          <p:cNvSpPr txBox="1">
            <a:spLocks/>
          </p:cNvSpPr>
          <p:nvPr/>
        </p:nvSpPr>
        <p:spPr>
          <a:xfrm>
            <a:off x="826492" y="484155"/>
            <a:ext cx="6476860" cy="1445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Statistical Assumptions </a:t>
            </a:r>
            <a:br>
              <a:rPr lang="en-US" sz="40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</a:br>
            <a:r>
              <a:rPr lang="en-US" sz="32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and Sample size </a:t>
            </a:r>
            <a:endParaRPr lang="fr-FR" sz="4000" i="0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9EA681-FB78-4651-A225-24D821CAB958}"/>
              </a:ext>
            </a:extLst>
          </p:cNvPr>
          <p:cNvSpPr txBox="1"/>
          <p:nvPr/>
        </p:nvSpPr>
        <p:spPr>
          <a:xfrm>
            <a:off x="946412" y="2318356"/>
            <a:ext cx="11200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Montserrat" panose="00000500000000000000" pitchFamily="2" charset="0"/>
              </a:rPr>
              <a:t>Primary efficacy endpoint</a:t>
            </a:r>
            <a:r>
              <a:rPr lang="en-US" sz="2000" dirty="0">
                <a:solidFill>
                  <a:srgbClr val="222A35"/>
                </a:solidFill>
                <a:latin typeface="Montserrat" panose="00000500000000000000" pitchFamily="2" charset="0"/>
              </a:rPr>
              <a:t> </a:t>
            </a:r>
            <a:r>
              <a:rPr lang="en-US" dirty="0">
                <a:latin typeface="Montserrat" panose="00000500000000000000" pitchFamily="2" charset="0"/>
              </a:rPr>
              <a:t>change from Baseline in </a:t>
            </a:r>
            <a:r>
              <a:rPr lang="en-US" b="1" dirty="0">
                <a:latin typeface="Montserrat" panose="00000500000000000000" pitchFamily="2" charset="0"/>
              </a:rPr>
              <a:t>LVEF</a:t>
            </a:r>
            <a:r>
              <a:rPr lang="en-US" dirty="0">
                <a:latin typeface="Montserrat" panose="00000500000000000000" pitchFamily="2" charset="0"/>
              </a:rPr>
              <a:t> assessed by </a:t>
            </a:r>
            <a:r>
              <a:rPr lang="en-US" b="1" dirty="0" err="1">
                <a:latin typeface="Montserrat" panose="00000500000000000000" pitchFamily="2" charset="0"/>
              </a:rPr>
              <a:t>cMRI</a:t>
            </a:r>
            <a:r>
              <a:rPr lang="en-US" dirty="0">
                <a:latin typeface="Montserrat" panose="00000500000000000000" pitchFamily="2" charset="0"/>
              </a:rPr>
              <a:t>*  (</a:t>
            </a:r>
            <a:r>
              <a:rPr lang="en-US" sz="1800" dirty="0">
                <a:latin typeface="Montserrat" panose="00000500000000000000" pitchFamily="2" charset="0"/>
              </a:rPr>
              <a:t>blinded core-lab ) </a:t>
            </a:r>
            <a:r>
              <a:rPr lang="en-US" dirty="0">
                <a:latin typeface="Montserrat" panose="00000500000000000000" pitchFamily="2" charset="0"/>
              </a:rPr>
              <a:t>on Day 84</a:t>
            </a: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368AA0-636B-400D-B05E-013A93D27B58}"/>
              </a:ext>
            </a:extLst>
          </p:cNvPr>
          <p:cNvSpPr txBox="1"/>
          <p:nvPr/>
        </p:nvSpPr>
        <p:spPr>
          <a:xfrm>
            <a:off x="946411" y="2788985"/>
            <a:ext cx="493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Randomization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>
                <a:latin typeface="Montserrat" panose="00000500000000000000" pitchFamily="2" charset="0"/>
              </a:rPr>
              <a:t>1:1:1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199046-58FE-4634-BC40-89FD20CCFB51}"/>
              </a:ext>
            </a:extLst>
          </p:cNvPr>
          <p:cNvSpPr txBox="1"/>
          <p:nvPr/>
        </p:nvSpPr>
        <p:spPr>
          <a:xfrm>
            <a:off x="946410" y="3259614"/>
            <a:ext cx="8616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Montserrat" panose="00000500000000000000" pitchFamily="2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2‑sided 5% nominal level of significance, power 90%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E7DE86-04F6-4A36-8FFD-AE1E90FD8912}"/>
              </a:ext>
            </a:extLst>
          </p:cNvPr>
          <p:cNvSpPr txBox="1"/>
          <p:nvPr/>
        </p:nvSpPr>
        <p:spPr>
          <a:xfrm>
            <a:off x="964676" y="3730243"/>
            <a:ext cx="10219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Montserrat" panose="00000500000000000000" pitchFamily="2" charset="0"/>
              </a:rPr>
              <a:t>Standard deviation </a:t>
            </a:r>
            <a:r>
              <a:rPr lang="en-US" dirty="0">
                <a:latin typeface="Montserrat" panose="00000500000000000000" pitchFamily="2" charset="0"/>
              </a:rPr>
              <a:t>of the primary efficacy : 10%.</a:t>
            </a: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AE471A1-D2B4-4874-B7BB-5544B93E7C0A}"/>
              </a:ext>
            </a:extLst>
          </p:cNvPr>
          <p:cNvSpPr txBox="1"/>
          <p:nvPr/>
        </p:nvSpPr>
        <p:spPr>
          <a:xfrm>
            <a:off x="946410" y="4200872"/>
            <a:ext cx="11329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Minimum absolute difference </a:t>
            </a:r>
            <a:r>
              <a:rPr lang="en-US" dirty="0">
                <a:latin typeface="Montserrat" panose="00000500000000000000" pitchFamily="2" charset="0"/>
              </a:rPr>
              <a:t>of 5% for LVEF between groups</a:t>
            </a: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1474DC4-D408-4681-8C5B-271A34211A16}"/>
              </a:ext>
            </a:extLst>
          </p:cNvPr>
          <p:cNvSpPr txBox="1"/>
          <p:nvPr/>
        </p:nvSpPr>
        <p:spPr>
          <a:xfrm>
            <a:off x="964677" y="4671501"/>
            <a:ext cx="493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dirty="0">
                <a:latin typeface="Montserrat" panose="00000500000000000000" pitchFamily="2" charset="0"/>
              </a:rPr>
              <a:t>10%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drop-out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5BBA126-879D-46C1-AB92-7C00DE64F63C}"/>
              </a:ext>
            </a:extLst>
          </p:cNvPr>
          <p:cNvSpPr txBox="1"/>
          <p:nvPr/>
        </p:nvSpPr>
        <p:spPr>
          <a:xfrm>
            <a:off x="946409" y="5142129"/>
            <a:ext cx="11329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98 subjects </a:t>
            </a:r>
            <a:r>
              <a:rPr lang="en-US" dirty="0">
                <a:latin typeface="Montserrat" panose="00000500000000000000" pitchFamily="2" charset="0"/>
              </a:rPr>
              <a:t>per group: overall </a:t>
            </a:r>
            <a:r>
              <a:rPr lang="en-US" b="1" dirty="0">
                <a:latin typeface="Montserrat" panose="00000500000000000000" pitchFamily="2" charset="0"/>
              </a:rPr>
              <a:t>294</a:t>
            </a:r>
            <a:r>
              <a:rPr lang="en-US" dirty="0">
                <a:latin typeface="Montserrat" panose="00000500000000000000" pitchFamily="2" charset="0"/>
              </a:rPr>
              <a:t> subjects.</a:t>
            </a: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47" name="Google Shape;17;p2">
            <a:extLst>
              <a:ext uri="{FF2B5EF4-FFF2-40B4-BE49-F238E27FC236}">
                <a16:creationId xmlns:a16="http://schemas.microsoft.com/office/drawing/2014/main" id="{11B770B7-4FA9-455F-B4ED-88AC3CD5A888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2EE776-58FB-4A80-A878-2896EFD12EA3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DE27349-C286-4A4B-95FE-3B5187E7FF35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91D389-A461-4F13-A84B-AA2166862FAE}"/>
              </a:ext>
            </a:extLst>
          </p:cNvPr>
          <p:cNvSpPr txBox="1"/>
          <p:nvPr/>
        </p:nvSpPr>
        <p:spPr>
          <a:xfrm>
            <a:off x="9518415" y="6601968"/>
            <a:ext cx="26620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Results of the Quorum study - 2021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CA86705-4D5E-4D8C-8039-42656A58EE11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25;p2">
            <a:extLst>
              <a:ext uri="{FF2B5EF4-FFF2-40B4-BE49-F238E27FC236}">
                <a16:creationId xmlns:a16="http://schemas.microsoft.com/office/drawing/2014/main" id="{B1127E3C-5E62-47F0-BEE8-72AE58F537AF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5;p2">
            <a:extLst>
              <a:ext uri="{FF2B5EF4-FFF2-40B4-BE49-F238E27FC236}">
                <a16:creationId xmlns:a16="http://schemas.microsoft.com/office/drawing/2014/main" id="{02BF9962-E982-47A5-877D-0982A2840EE1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5;p2">
            <a:extLst>
              <a:ext uri="{FF2B5EF4-FFF2-40B4-BE49-F238E27FC236}">
                <a16:creationId xmlns:a16="http://schemas.microsoft.com/office/drawing/2014/main" id="{2F2CFA03-B3A3-4EA8-AD39-69C4EBB2FFD7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5;p2">
            <a:extLst>
              <a:ext uri="{FF2B5EF4-FFF2-40B4-BE49-F238E27FC236}">
                <a16:creationId xmlns:a16="http://schemas.microsoft.com/office/drawing/2014/main" id="{14943769-2A4D-4A99-8E8F-468BC37FFC41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5;p2">
            <a:extLst>
              <a:ext uri="{FF2B5EF4-FFF2-40B4-BE49-F238E27FC236}">
                <a16:creationId xmlns:a16="http://schemas.microsoft.com/office/drawing/2014/main" id="{24727E90-B7F4-4F5B-BA72-50B3BFF2A9A1}"/>
              </a:ext>
            </a:extLst>
          </p:cNvPr>
          <p:cNvSpPr/>
          <p:nvPr/>
        </p:nvSpPr>
        <p:spPr>
          <a:xfrm>
            <a:off x="820574" y="2415450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25;p2">
            <a:extLst>
              <a:ext uri="{FF2B5EF4-FFF2-40B4-BE49-F238E27FC236}">
                <a16:creationId xmlns:a16="http://schemas.microsoft.com/office/drawing/2014/main" id="{3BF2B380-C69F-43DE-AC19-7455E3F3FA25}"/>
              </a:ext>
            </a:extLst>
          </p:cNvPr>
          <p:cNvSpPr/>
          <p:nvPr/>
        </p:nvSpPr>
        <p:spPr>
          <a:xfrm>
            <a:off x="820574" y="2897979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5;p2">
            <a:extLst>
              <a:ext uri="{FF2B5EF4-FFF2-40B4-BE49-F238E27FC236}">
                <a16:creationId xmlns:a16="http://schemas.microsoft.com/office/drawing/2014/main" id="{D8470C4C-C6FE-48F9-88B5-15B383C14153}"/>
              </a:ext>
            </a:extLst>
          </p:cNvPr>
          <p:cNvSpPr/>
          <p:nvPr/>
        </p:nvSpPr>
        <p:spPr>
          <a:xfrm>
            <a:off x="820574" y="3354663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5;p2">
            <a:extLst>
              <a:ext uri="{FF2B5EF4-FFF2-40B4-BE49-F238E27FC236}">
                <a16:creationId xmlns:a16="http://schemas.microsoft.com/office/drawing/2014/main" id="{B1080105-39DA-49F5-A020-50EABD0470A4}"/>
              </a:ext>
            </a:extLst>
          </p:cNvPr>
          <p:cNvSpPr/>
          <p:nvPr/>
        </p:nvSpPr>
        <p:spPr>
          <a:xfrm>
            <a:off x="828471" y="3834532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5;p2">
            <a:extLst>
              <a:ext uri="{FF2B5EF4-FFF2-40B4-BE49-F238E27FC236}">
                <a16:creationId xmlns:a16="http://schemas.microsoft.com/office/drawing/2014/main" id="{3AD0D47B-3A20-448E-9DFB-766D00E77346}"/>
              </a:ext>
            </a:extLst>
          </p:cNvPr>
          <p:cNvSpPr/>
          <p:nvPr/>
        </p:nvSpPr>
        <p:spPr>
          <a:xfrm>
            <a:off x="828471" y="4296715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25;p2">
            <a:extLst>
              <a:ext uri="{FF2B5EF4-FFF2-40B4-BE49-F238E27FC236}">
                <a16:creationId xmlns:a16="http://schemas.microsoft.com/office/drawing/2014/main" id="{4DFE87C5-1B37-4F4F-BF64-03A5D016236D}"/>
              </a:ext>
            </a:extLst>
          </p:cNvPr>
          <p:cNvSpPr/>
          <p:nvPr/>
        </p:nvSpPr>
        <p:spPr>
          <a:xfrm>
            <a:off x="828471" y="4776480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5;p2">
            <a:extLst>
              <a:ext uri="{FF2B5EF4-FFF2-40B4-BE49-F238E27FC236}">
                <a16:creationId xmlns:a16="http://schemas.microsoft.com/office/drawing/2014/main" id="{E7D0C229-685E-41C3-A5CB-970093351050}"/>
              </a:ext>
            </a:extLst>
          </p:cNvPr>
          <p:cNvSpPr/>
          <p:nvPr/>
        </p:nvSpPr>
        <p:spPr>
          <a:xfrm>
            <a:off x="828471" y="5239742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2314E3-42A5-4444-8186-7F17EC256062}"/>
              </a:ext>
            </a:extLst>
          </p:cNvPr>
          <p:cNvSpPr txBox="1"/>
          <p:nvPr/>
        </p:nvSpPr>
        <p:spPr>
          <a:xfrm>
            <a:off x="7108805" y="6063360"/>
            <a:ext cx="3288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latin typeface="Montserrat" panose="00000500000000000000" pitchFamily="2" charset="0"/>
              </a:rPr>
              <a:t>*</a:t>
            </a:r>
            <a:r>
              <a:rPr lang="fr-FR" sz="1100" b="1" i="1" dirty="0" err="1">
                <a:latin typeface="Montserrat" panose="00000500000000000000" pitchFamily="2" charset="0"/>
              </a:rPr>
              <a:t>cMRI</a:t>
            </a:r>
            <a:r>
              <a:rPr lang="fr-FR" sz="1100" b="1" i="1" dirty="0">
                <a:latin typeface="Montserrat" panose="00000500000000000000" pitchFamily="2" charset="0"/>
              </a:rPr>
              <a:t>: </a:t>
            </a:r>
            <a:r>
              <a:rPr lang="fr-FR" sz="1100" b="1" i="1" dirty="0" err="1">
                <a:latin typeface="Montserrat" panose="00000500000000000000" pitchFamily="2" charset="0"/>
              </a:rPr>
              <a:t>C</a:t>
            </a:r>
            <a:r>
              <a:rPr lang="fr-FR" sz="1100" i="1" dirty="0" err="1">
                <a:latin typeface="Montserrat" panose="00000500000000000000" pitchFamily="2" charset="0"/>
              </a:rPr>
              <a:t>ardiac</a:t>
            </a:r>
            <a:r>
              <a:rPr lang="fr-FR" sz="1100" i="1" dirty="0">
                <a:latin typeface="Montserrat" panose="00000500000000000000" pitchFamily="2" charset="0"/>
              </a:rPr>
              <a:t> Magnetic </a:t>
            </a:r>
            <a:r>
              <a:rPr lang="fr-FR" sz="1100" i="1" dirty="0" err="1">
                <a:latin typeface="Montserrat" panose="00000500000000000000" pitchFamily="2" charset="0"/>
              </a:rPr>
              <a:t>Resonance</a:t>
            </a:r>
            <a:r>
              <a:rPr lang="fr-FR" sz="1100" i="1" dirty="0">
                <a:latin typeface="Montserrat" panose="00000500000000000000" pitchFamily="2" charset="0"/>
              </a:rPr>
              <a:t> Imaging (MRI)</a:t>
            </a:r>
          </a:p>
          <a:p>
            <a:endParaRPr lang="fr-FR" sz="1100" dirty="0"/>
          </a:p>
        </p:txBody>
      </p:sp>
      <p:pic>
        <p:nvPicPr>
          <p:cNvPr id="30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760834-D05B-438D-8842-285963832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031ED1D-5077-4EF9-8662-34B389851070}"/>
              </a:ext>
            </a:extLst>
          </p:cNvPr>
          <p:cNvSpPr txBox="1"/>
          <p:nvPr/>
        </p:nvSpPr>
        <p:spPr>
          <a:xfrm>
            <a:off x="946412" y="1860535"/>
            <a:ext cx="11200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Montserrat" panose="00000500000000000000" pitchFamily="2" charset="0"/>
              </a:rPr>
              <a:t>Superiority trial versus ramipril </a:t>
            </a:r>
            <a:r>
              <a:rPr lang="en-US" sz="2000" dirty="0">
                <a:solidFill>
                  <a:srgbClr val="222A35"/>
                </a:solidFill>
                <a:latin typeface="Montserrat" panose="00000500000000000000" pitchFamily="2" charset="0"/>
              </a:rPr>
              <a:t>(hierarchical step-down testing procedure)</a:t>
            </a:r>
            <a:r>
              <a:rPr lang="en-US" sz="2000" b="1" dirty="0">
                <a:solidFill>
                  <a:srgbClr val="222A35"/>
                </a:solidFill>
                <a:latin typeface="Montserrat" panose="00000500000000000000" pitchFamily="2" charset="0"/>
              </a:rPr>
              <a:t> </a:t>
            </a: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29" name="Google Shape;25;p2">
            <a:extLst>
              <a:ext uri="{FF2B5EF4-FFF2-40B4-BE49-F238E27FC236}">
                <a16:creationId xmlns:a16="http://schemas.microsoft.com/office/drawing/2014/main" id="{6544C87C-79F9-4C6D-A5A3-9074258DFB9E}"/>
              </a:ext>
            </a:extLst>
          </p:cNvPr>
          <p:cNvSpPr/>
          <p:nvPr/>
        </p:nvSpPr>
        <p:spPr>
          <a:xfrm>
            <a:off x="820574" y="1984459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81661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969FAF-A39A-4209-B09C-31CB39E38C7C}"/>
              </a:ext>
            </a:extLst>
          </p:cNvPr>
          <p:cNvSpPr/>
          <p:nvPr/>
        </p:nvSpPr>
        <p:spPr>
          <a:xfrm>
            <a:off x="1449200" y="1833733"/>
            <a:ext cx="4157326" cy="420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2400" b="1" dirty="0">
                <a:sym typeface="Helvetica Light"/>
              </a:rPr>
              <a:t>341 </a:t>
            </a:r>
            <a:r>
              <a:rPr lang="fr-FR" sz="2400" b="1" dirty="0" err="1">
                <a:sym typeface="Helvetica Light"/>
              </a:rPr>
              <a:t>subjects</a:t>
            </a:r>
            <a:r>
              <a:rPr lang="fr-FR" sz="2400" b="1" dirty="0">
                <a:sym typeface="Helvetica Light"/>
              </a:rPr>
              <a:t> </a:t>
            </a:r>
            <a:r>
              <a:rPr lang="fr-FR" sz="2400" b="1" dirty="0" err="1">
                <a:sym typeface="Helvetica Light"/>
              </a:rPr>
              <a:t>screened</a:t>
            </a:r>
            <a:endParaRPr lang="fr-FR" sz="2400" b="1" dirty="0">
              <a:sym typeface="Helvetica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44DDD-F2A0-4551-916D-7276F471F28C}"/>
              </a:ext>
            </a:extLst>
          </p:cNvPr>
          <p:cNvSpPr/>
          <p:nvPr/>
        </p:nvSpPr>
        <p:spPr>
          <a:xfrm>
            <a:off x="1399365" y="4469111"/>
            <a:ext cx="4157325" cy="11592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2400" b="1" dirty="0"/>
              <a:t>229 </a:t>
            </a:r>
            <a:r>
              <a:rPr lang="fr-FR" sz="2400" b="1" dirty="0" err="1"/>
              <a:t>subjects</a:t>
            </a:r>
            <a:endParaRPr lang="fr-FR" sz="2400" b="1" dirty="0"/>
          </a:p>
          <a:p>
            <a:pPr algn="ctr" defTabSz="412750" hangingPunct="0"/>
            <a:r>
              <a:rPr lang="fr-FR" sz="2400" b="1" dirty="0" err="1"/>
              <a:t>Modified</a:t>
            </a:r>
            <a:r>
              <a:rPr lang="fr-FR" sz="2400" b="1" dirty="0"/>
              <a:t> Intent-to-</a:t>
            </a:r>
            <a:r>
              <a:rPr lang="fr-FR" sz="2400" b="1" dirty="0" err="1"/>
              <a:t>treat</a:t>
            </a:r>
            <a:r>
              <a:rPr lang="fr-FR" sz="2400" b="1" dirty="0"/>
              <a:t>* population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8B19FF-94E8-4F64-BC34-39B0039C7E4E}"/>
              </a:ext>
            </a:extLst>
          </p:cNvPr>
          <p:cNvCxnSpPr>
            <a:cxnSpLocks/>
          </p:cNvCxnSpPr>
          <p:nvPr/>
        </p:nvCxnSpPr>
        <p:spPr>
          <a:xfrm flipH="1">
            <a:off x="3478024" y="2300528"/>
            <a:ext cx="2" cy="760958"/>
          </a:xfrm>
          <a:prstGeom prst="straightConnector1">
            <a:avLst/>
          </a:prstGeom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C0D7B3-CAA5-43D6-99BC-289EC2FB8FA9}"/>
              </a:ext>
            </a:extLst>
          </p:cNvPr>
          <p:cNvCxnSpPr>
            <a:cxnSpLocks/>
          </p:cNvCxnSpPr>
          <p:nvPr/>
        </p:nvCxnSpPr>
        <p:spPr>
          <a:xfrm>
            <a:off x="3478026" y="3505637"/>
            <a:ext cx="1" cy="982458"/>
          </a:xfrm>
          <a:prstGeom prst="straightConnector1">
            <a:avLst/>
          </a:prstGeom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AEE99-2EF8-466F-B2C8-06EA8404ECE8}"/>
              </a:ext>
            </a:extLst>
          </p:cNvPr>
          <p:cNvSpPr/>
          <p:nvPr/>
        </p:nvSpPr>
        <p:spPr>
          <a:xfrm>
            <a:off x="6077174" y="2223439"/>
            <a:ext cx="3003234" cy="789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fr-FR" sz="2400" b="1" dirty="0"/>
              <a:t>46 </a:t>
            </a:r>
            <a:r>
              <a:rPr lang="fr-FR" sz="2400" b="1" dirty="0" err="1"/>
              <a:t>subjects</a:t>
            </a:r>
            <a:endParaRPr lang="fr-FR" sz="2400" b="1" dirty="0"/>
          </a:p>
          <a:p>
            <a:pPr algn="ctr" defTabSz="412750" hangingPunct="0"/>
            <a:r>
              <a:rPr lang="fr-FR" sz="2400" b="1" dirty="0" err="1"/>
              <a:t>Ineligible</a:t>
            </a:r>
            <a:endParaRPr lang="fr-FR" sz="24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FAA9C7-97A2-4825-A79D-8A9F56446FD3}"/>
              </a:ext>
            </a:extLst>
          </p:cNvPr>
          <p:cNvCxnSpPr>
            <a:cxnSpLocks/>
          </p:cNvCxnSpPr>
          <p:nvPr/>
        </p:nvCxnSpPr>
        <p:spPr>
          <a:xfrm>
            <a:off x="3478026" y="2615535"/>
            <a:ext cx="2551498" cy="23"/>
          </a:xfrm>
          <a:prstGeom prst="straightConnector1">
            <a:avLst/>
          </a:prstGeom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3550D9F-5517-4D65-B01E-AECEA2D588F3}"/>
              </a:ext>
            </a:extLst>
          </p:cNvPr>
          <p:cNvSpPr/>
          <p:nvPr/>
        </p:nvSpPr>
        <p:spPr>
          <a:xfrm>
            <a:off x="1447014" y="3061486"/>
            <a:ext cx="4157325" cy="4206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295 </a:t>
            </a:r>
            <a:r>
              <a:rPr lang="fr-FR" sz="2400" b="1" dirty="0" err="1">
                <a:solidFill>
                  <a:schemeClr val="bg1"/>
                </a:solidFill>
              </a:rPr>
              <a:t>subjects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randomized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CAE51-D680-420A-879A-08F70AA79D48}"/>
              </a:ext>
            </a:extLst>
          </p:cNvPr>
          <p:cNvSpPr txBox="1"/>
          <p:nvPr/>
        </p:nvSpPr>
        <p:spPr>
          <a:xfrm>
            <a:off x="3830320" y="6259611"/>
            <a:ext cx="8361680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fr-FR" dirty="0">
                <a:solidFill>
                  <a:srgbClr val="000000"/>
                </a:solidFill>
                <a:sym typeface="Helvetica Light"/>
              </a:rPr>
              <a:t>* </a:t>
            </a:r>
            <a:r>
              <a:rPr lang="fr-FR" sz="1400" dirty="0">
                <a:solidFill>
                  <a:srgbClr val="000000"/>
                </a:solidFill>
                <a:sym typeface="Helvetica Light"/>
              </a:rPr>
              <a:t>All patients </a:t>
            </a:r>
            <a:r>
              <a:rPr lang="fr-FR" sz="1400" dirty="0" err="1">
                <a:solidFill>
                  <a:srgbClr val="000000"/>
                </a:solidFill>
                <a:sym typeface="Helvetica Light"/>
              </a:rPr>
              <a:t>who</a:t>
            </a:r>
            <a:r>
              <a:rPr lang="fr-FR" sz="1400" dirty="0">
                <a:solidFill>
                  <a:srgbClr val="000000"/>
                </a:solidFill>
                <a:sym typeface="Helvetica Light"/>
              </a:rPr>
              <a:t> </a:t>
            </a:r>
            <a:r>
              <a:rPr lang="fr-FR" sz="1400" dirty="0" err="1">
                <a:solidFill>
                  <a:srgbClr val="000000"/>
                </a:solidFill>
                <a:sym typeface="Helvetica Light"/>
              </a:rPr>
              <a:t>took</a:t>
            </a:r>
            <a:r>
              <a:rPr lang="fr-FR" sz="1400" dirty="0">
                <a:solidFill>
                  <a:srgbClr val="000000"/>
                </a:solidFill>
                <a:sym typeface="Helvetica Light"/>
              </a:rPr>
              <a:t> at least one dose and </a:t>
            </a:r>
            <a:r>
              <a:rPr lang="fr-FR" sz="1400" dirty="0" err="1">
                <a:solidFill>
                  <a:srgbClr val="000000"/>
                </a:solidFill>
                <a:sym typeface="Helvetica Light"/>
              </a:rPr>
              <a:t>with</a:t>
            </a:r>
            <a:r>
              <a:rPr lang="fr-FR" sz="1400" dirty="0">
                <a:solidFill>
                  <a:srgbClr val="000000"/>
                </a:solidFill>
                <a:sym typeface="Helvetica Light"/>
              </a:rPr>
              <a:t> at least one post-</a:t>
            </a:r>
            <a:r>
              <a:rPr lang="fr-FR" sz="1400" dirty="0" err="1">
                <a:solidFill>
                  <a:srgbClr val="000000"/>
                </a:solidFill>
                <a:sym typeface="Helvetica Light"/>
              </a:rPr>
              <a:t>baseline</a:t>
            </a:r>
            <a:r>
              <a:rPr lang="fr-FR" sz="1400" dirty="0">
                <a:solidFill>
                  <a:srgbClr val="000000"/>
                </a:solidFill>
                <a:sym typeface="Helvetica Light"/>
              </a:rPr>
              <a:t> EF </a:t>
            </a:r>
            <a:r>
              <a:rPr lang="fr-FR" sz="1400" dirty="0" err="1">
                <a:solidFill>
                  <a:srgbClr val="000000"/>
                </a:solidFill>
                <a:sym typeface="Helvetica Light"/>
              </a:rPr>
              <a:t>assessed</a:t>
            </a:r>
            <a:r>
              <a:rPr lang="fr-FR" sz="1400" dirty="0">
                <a:solidFill>
                  <a:srgbClr val="000000"/>
                </a:solidFill>
                <a:sym typeface="Helvetica Light"/>
              </a:rPr>
              <a:t> par </a:t>
            </a:r>
            <a:r>
              <a:rPr lang="fr-FR" sz="1400" dirty="0" err="1">
                <a:solidFill>
                  <a:srgbClr val="000000"/>
                </a:solidFill>
                <a:sym typeface="Helvetica Light"/>
              </a:rPr>
              <a:t>cardiac</a:t>
            </a:r>
            <a:r>
              <a:rPr lang="fr-FR" sz="1400" dirty="0">
                <a:solidFill>
                  <a:srgbClr val="000000"/>
                </a:solidFill>
                <a:sym typeface="Helvetica Light"/>
              </a:rPr>
              <a:t> MRI.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D3D1D21-AA54-4150-9341-154877932E27}"/>
              </a:ext>
            </a:extLst>
          </p:cNvPr>
          <p:cNvGrpSpPr/>
          <p:nvPr/>
        </p:nvGrpSpPr>
        <p:grpSpPr>
          <a:xfrm>
            <a:off x="0" y="-7292"/>
            <a:ext cx="1042757" cy="865249"/>
            <a:chOff x="0" y="-7292"/>
            <a:chExt cx="1042757" cy="865249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1DACDD30-DBB4-492C-9326-E079DDB15FEF}"/>
                </a:ext>
              </a:extLst>
            </p:cNvPr>
            <p:cNvSpPr/>
            <p:nvPr/>
          </p:nvSpPr>
          <p:spPr>
            <a:xfrm>
              <a:off x="399185" y="645564"/>
              <a:ext cx="249161" cy="21239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4637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336381-1BF3-4DF9-AE92-18321E9DEBBB}"/>
                </a:ext>
              </a:extLst>
            </p:cNvPr>
            <p:cNvSpPr/>
            <p:nvPr/>
          </p:nvSpPr>
          <p:spPr>
            <a:xfrm>
              <a:off x="646757" y="-7292"/>
              <a:ext cx="396000" cy="39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54EFC4-C604-4A02-A7B4-B7DBCCE3B0C1}"/>
                </a:ext>
              </a:extLst>
            </p:cNvPr>
            <p:cNvSpPr/>
            <p:nvPr/>
          </p:nvSpPr>
          <p:spPr>
            <a:xfrm>
              <a:off x="0" y="-7292"/>
              <a:ext cx="648000" cy="648000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Gotham" panose="02000604040000020004" pitchFamily="2" charset="0"/>
              </a:endParaRPr>
            </a:p>
          </p:txBody>
        </p:sp>
      </p:grpSp>
      <p:pic>
        <p:nvPicPr>
          <p:cNvPr id="24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7CC2230-05F1-4099-9585-AE39BFBA7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65" y="190708"/>
            <a:ext cx="1412750" cy="715520"/>
          </a:xfrm>
          <a:prstGeom prst="rect">
            <a:avLst/>
          </a:prstGeom>
        </p:spPr>
      </p:pic>
      <p:sp>
        <p:nvSpPr>
          <p:cNvPr id="20" name="Shape 125">
            <a:extLst>
              <a:ext uri="{FF2B5EF4-FFF2-40B4-BE49-F238E27FC236}">
                <a16:creationId xmlns:a16="http://schemas.microsoft.com/office/drawing/2014/main" id="{6629B09F-E8C5-4D55-9A0D-4032C7B697BA}"/>
              </a:ext>
            </a:extLst>
          </p:cNvPr>
          <p:cNvSpPr txBox="1">
            <a:spLocks/>
          </p:cNvSpPr>
          <p:nvPr/>
        </p:nvSpPr>
        <p:spPr>
          <a:xfrm>
            <a:off x="826492" y="484155"/>
            <a:ext cx="6476860" cy="1445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Study Population</a:t>
            </a:r>
            <a:endParaRPr lang="fr-FR" sz="4400" i="0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09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E195207-DCDD-4296-8466-718392CC73D4}"/>
              </a:ext>
            </a:extLst>
          </p:cNvPr>
          <p:cNvSpPr/>
          <p:nvPr/>
        </p:nvSpPr>
        <p:spPr>
          <a:xfrm>
            <a:off x="8953901" y="1198606"/>
            <a:ext cx="2373720" cy="7920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BFD918-FD6F-4155-8A90-CCBACE192835}"/>
              </a:ext>
            </a:extLst>
          </p:cNvPr>
          <p:cNvSpPr/>
          <p:nvPr/>
        </p:nvSpPr>
        <p:spPr>
          <a:xfrm>
            <a:off x="3887616" y="1198606"/>
            <a:ext cx="2577436" cy="7810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C0E1AE-19F6-4C8E-9853-483023683A08}"/>
              </a:ext>
            </a:extLst>
          </p:cNvPr>
          <p:cNvSpPr/>
          <p:nvPr/>
        </p:nvSpPr>
        <p:spPr>
          <a:xfrm>
            <a:off x="6453044" y="1198606"/>
            <a:ext cx="2512988" cy="7810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Google Shape;25;p2">
            <a:extLst>
              <a:ext uri="{FF2B5EF4-FFF2-40B4-BE49-F238E27FC236}">
                <a16:creationId xmlns:a16="http://schemas.microsoft.com/office/drawing/2014/main" id="{CAC02717-4301-4780-95D6-81DE36825ECF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5;p2">
            <a:extLst>
              <a:ext uri="{FF2B5EF4-FFF2-40B4-BE49-F238E27FC236}">
                <a16:creationId xmlns:a16="http://schemas.microsoft.com/office/drawing/2014/main" id="{97D5C8D6-41C1-452B-989B-CBFBE68E9949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25;p2">
            <a:extLst>
              <a:ext uri="{FF2B5EF4-FFF2-40B4-BE49-F238E27FC236}">
                <a16:creationId xmlns:a16="http://schemas.microsoft.com/office/drawing/2014/main" id="{928DB8A6-5D3E-4255-B266-A3F43F129079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5;p2">
            <a:extLst>
              <a:ext uri="{FF2B5EF4-FFF2-40B4-BE49-F238E27FC236}">
                <a16:creationId xmlns:a16="http://schemas.microsoft.com/office/drawing/2014/main" id="{2F5CBE4D-E9F6-4158-BD2A-202AFC091EFA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90800E-9EB6-423A-8438-5A6E06C10ED5}"/>
              </a:ext>
            </a:extLst>
          </p:cNvPr>
          <p:cNvSpPr/>
          <p:nvPr/>
        </p:nvSpPr>
        <p:spPr>
          <a:xfrm>
            <a:off x="870428" y="2819417"/>
            <a:ext cx="10482935" cy="371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E743DA0-881D-4D37-BF00-FB17029C50F2}"/>
              </a:ext>
            </a:extLst>
          </p:cNvPr>
          <p:cNvSpPr/>
          <p:nvPr/>
        </p:nvSpPr>
        <p:spPr>
          <a:xfrm>
            <a:off x="616278" y="1188960"/>
            <a:ext cx="3265866" cy="53640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Google Shape;17;p2">
            <a:extLst>
              <a:ext uri="{FF2B5EF4-FFF2-40B4-BE49-F238E27FC236}">
                <a16:creationId xmlns:a16="http://schemas.microsoft.com/office/drawing/2014/main" id="{11B770B7-4FA9-455F-B4ED-88AC3CD5A888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2EE776-58FB-4A80-A878-2896EFD12EA3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DE27349-C286-4A4B-95FE-3B5187E7FF35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462DBF-2C0A-409E-87CF-192A9BA931FC}"/>
              </a:ext>
            </a:extLst>
          </p:cNvPr>
          <p:cNvSpPr txBox="1"/>
          <p:nvPr/>
        </p:nvSpPr>
        <p:spPr>
          <a:xfrm>
            <a:off x="3964195" y="1281094"/>
            <a:ext cx="2465773" cy="60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Firibastat</a:t>
            </a:r>
            <a:r>
              <a:rPr lang="en-US" sz="1600" b="1" dirty="0">
                <a:effectLst/>
                <a:latin typeface="Montserrat" panose="00000500000000000000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100 mg BID</a:t>
            </a:r>
            <a:br>
              <a:rPr lang="en-US" sz="1600" b="1" dirty="0">
                <a:effectLst/>
                <a:latin typeface="Montserrat" panose="00000500000000000000" pitchFamily="2" charset="0"/>
              </a:rPr>
            </a:br>
            <a:r>
              <a:rPr lang="en-US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 72</a:t>
            </a:r>
            <a:endParaRPr lang="fr-FR" sz="16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E0AA6756-2AC4-484A-B057-377AB8AD6A79}"/>
              </a:ext>
            </a:extLst>
          </p:cNvPr>
          <p:cNvSpPr txBox="1"/>
          <p:nvPr/>
        </p:nvSpPr>
        <p:spPr>
          <a:xfrm>
            <a:off x="6490702" y="1262760"/>
            <a:ext cx="2603397" cy="60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Firibastat </a:t>
            </a:r>
            <a:r>
              <a:rPr lang="en-US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500 mg BID</a:t>
            </a:r>
            <a:br>
              <a:rPr lang="en-US" sz="1600" b="1" dirty="0">
                <a:effectLst/>
                <a:latin typeface="Montserrat" panose="00000500000000000000" pitchFamily="2" charset="0"/>
              </a:rPr>
            </a:br>
            <a:r>
              <a:rPr lang="en-US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N=77</a:t>
            </a:r>
            <a:endParaRPr lang="fr-FR" sz="16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0FDB2B76-F186-4B61-8679-E4922E4D7983}"/>
              </a:ext>
            </a:extLst>
          </p:cNvPr>
          <p:cNvSpPr txBox="1"/>
          <p:nvPr/>
        </p:nvSpPr>
        <p:spPr>
          <a:xfrm>
            <a:off x="9030480" y="1264377"/>
            <a:ext cx="2289365" cy="60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Ramipril </a:t>
            </a:r>
            <a:r>
              <a:rPr lang="en-US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5mg BID</a:t>
            </a:r>
            <a:br>
              <a:rPr lang="en-US" sz="1600" b="1" dirty="0">
                <a:effectLst/>
                <a:latin typeface="Montserrat" panose="00000500000000000000" pitchFamily="2" charset="0"/>
              </a:rPr>
            </a:br>
            <a:r>
              <a:rPr lang="en-US" sz="16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N=80</a:t>
            </a:r>
            <a:endParaRPr lang="fr-FR" sz="16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196AA3D5-F7B4-43F9-B1D8-44CD14081924}"/>
              </a:ext>
            </a:extLst>
          </p:cNvPr>
          <p:cNvSpPr txBox="1"/>
          <p:nvPr/>
        </p:nvSpPr>
        <p:spPr>
          <a:xfrm>
            <a:off x="692990" y="2060965"/>
            <a:ext cx="3097597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Gender, male 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(n, %)</a:t>
            </a:r>
            <a:endParaRPr lang="fr-FR" sz="1400" i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876EC91C-C4DF-4237-AF6A-2F6D116F1037}"/>
              </a:ext>
            </a:extLst>
          </p:cNvPr>
          <p:cNvSpPr txBox="1"/>
          <p:nvPr/>
        </p:nvSpPr>
        <p:spPr>
          <a:xfrm>
            <a:off x="692990" y="2463231"/>
            <a:ext cx="3097597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Age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(years, </a:t>
            </a:r>
            <a:r>
              <a:rPr lang="en-US" sz="1200" i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mean±SD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)</a:t>
            </a:r>
            <a:endParaRPr lang="fr-FR" sz="1400" i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2F64F73C-12C1-4453-8000-4081DD64EE52}"/>
              </a:ext>
            </a:extLst>
          </p:cNvPr>
          <p:cNvSpPr txBox="1"/>
          <p:nvPr/>
        </p:nvSpPr>
        <p:spPr>
          <a:xfrm>
            <a:off x="692991" y="2871020"/>
            <a:ext cx="357672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Body Mass Index 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(kg/m² </a:t>
            </a:r>
            <a:r>
              <a:rPr lang="en-US" sz="1200" i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mean±SD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)</a:t>
            </a:r>
            <a:endParaRPr lang="fr-FR" sz="1400" i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B90AA92A-6CD2-4EED-A848-B88DCCD2F595}"/>
              </a:ext>
            </a:extLst>
          </p:cNvPr>
          <p:cNvSpPr txBox="1"/>
          <p:nvPr/>
        </p:nvSpPr>
        <p:spPr>
          <a:xfrm>
            <a:off x="692990" y="3297743"/>
            <a:ext cx="3097597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Hypertension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(n, %)</a:t>
            </a:r>
            <a:endParaRPr lang="fr-FR" sz="1400" i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B8945E5-BDC2-4C61-ADCC-90235A0F5547}"/>
              </a:ext>
            </a:extLst>
          </p:cNvPr>
          <p:cNvSpPr txBox="1"/>
          <p:nvPr/>
        </p:nvSpPr>
        <p:spPr>
          <a:xfrm>
            <a:off x="692990" y="3714999"/>
            <a:ext cx="3097597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Dyslipidemia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(n, %)</a:t>
            </a:r>
            <a:endParaRPr lang="fr-FR" sz="1400" i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EC052987-9A96-4941-A892-591CEBA225C7}"/>
              </a:ext>
            </a:extLst>
          </p:cNvPr>
          <p:cNvSpPr txBox="1"/>
          <p:nvPr/>
        </p:nvSpPr>
        <p:spPr>
          <a:xfrm>
            <a:off x="692990" y="4117265"/>
            <a:ext cx="3097597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Diabetes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(n,%)</a:t>
            </a:r>
            <a:endParaRPr lang="fr-FR" sz="1400" i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104F94A4-4B89-4035-B1B9-5FB30109C3A9}"/>
              </a:ext>
            </a:extLst>
          </p:cNvPr>
          <p:cNvSpPr txBox="1"/>
          <p:nvPr/>
        </p:nvSpPr>
        <p:spPr>
          <a:xfrm>
            <a:off x="692990" y="4525053"/>
            <a:ext cx="3097597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Time to </a:t>
            </a: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PCI </a:t>
            </a:r>
            <a:r>
              <a:rPr lang="en-US" sz="1200" i="1" dirty="0">
                <a:solidFill>
                  <a:schemeClr val="bg1"/>
                </a:solidFill>
                <a:latin typeface="Montserrat" panose="00000500000000000000" pitchFamily="2" charset="0"/>
              </a:rPr>
              <a:t>(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hour, </a:t>
            </a:r>
            <a:r>
              <a:rPr lang="en-US" sz="1200" i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mean±SD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)</a:t>
            </a:r>
            <a:endParaRPr lang="fr-FR" sz="1400" i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6CDCE8C8-92C4-44E2-BFD3-B09EFAF05638}"/>
              </a:ext>
            </a:extLst>
          </p:cNvPr>
          <p:cNvSpPr txBox="1"/>
          <p:nvPr/>
        </p:nvSpPr>
        <p:spPr>
          <a:xfrm>
            <a:off x="692991" y="4951777"/>
            <a:ext cx="357397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LAD culprit artery 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(n, %)</a:t>
            </a:r>
            <a:endParaRPr lang="fr-FR" sz="1400" i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0E43B02E-CCEE-4748-BE48-32DCD453D66D}"/>
              </a:ext>
            </a:extLst>
          </p:cNvPr>
          <p:cNvSpPr txBox="1"/>
          <p:nvPr/>
        </p:nvSpPr>
        <p:spPr>
          <a:xfrm>
            <a:off x="692991" y="5369033"/>
            <a:ext cx="357397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TIMI flow 3 </a:t>
            </a:r>
            <a:r>
              <a:rPr lang="fr-FR" sz="1400" b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fr-FR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PCI </a:t>
            </a:r>
            <a:r>
              <a:rPr lang="fr-FR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(n,%)</a:t>
            </a:r>
            <a:endParaRPr lang="fr-FR" sz="1400" i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95A89220-1B93-44F2-BC88-B3E69F5CF9BB}"/>
              </a:ext>
            </a:extLst>
          </p:cNvPr>
          <p:cNvSpPr txBox="1"/>
          <p:nvPr/>
        </p:nvSpPr>
        <p:spPr>
          <a:xfrm>
            <a:off x="692991" y="5772771"/>
            <a:ext cx="4263000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RAS blockers before admission* </a:t>
            </a:r>
            <a:r>
              <a:rPr lang="en-US" sz="1200" i="1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(n , %)</a:t>
            </a:r>
            <a:endParaRPr lang="fr-FR" sz="1200" i="1" dirty="0">
              <a:solidFill>
                <a:schemeClr val="bg1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B18BFE85-3820-48D1-909E-1CD5E24FE68D}"/>
              </a:ext>
            </a:extLst>
          </p:cNvPr>
          <p:cNvSpPr txBox="1"/>
          <p:nvPr/>
        </p:nvSpPr>
        <p:spPr>
          <a:xfrm>
            <a:off x="692991" y="6173565"/>
            <a:ext cx="3573978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Baseline LVEF 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(%, </a:t>
            </a:r>
            <a:r>
              <a:rPr lang="en-US" sz="1200" i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mean±SD</a:t>
            </a:r>
            <a:r>
              <a:rPr lang="en-US" sz="1200" i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)</a:t>
            </a:r>
            <a:endParaRPr lang="fr-FR" sz="1400" i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B65DEEC-37A8-4364-A6CF-D58C96BC5E5F}"/>
              </a:ext>
            </a:extLst>
          </p:cNvPr>
          <p:cNvCxnSpPr>
            <a:cxnSpLocks/>
          </p:cNvCxnSpPr>
          <p:nvPr/>
        </p:nvCxnSpPr>
        <p:spPr>
          <a:xfrm>
            <a:off x="593572" y="2408353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6E5A82E7-06B3-4B0B-BB7D-774012CC60D4}"/>
              </a:ext>
            </a:extLst>
          </p:cNvPr>
          <p:cNvCxnSpPr>
            <a:cxnSpLocks/>
          </p:cNvCxnSpPr>
          <p:nvPr/>
        </p:nvCxnSpPr>
        <p:spPr>
          <a:xfrm>
            <a:off x="593572" y="2819833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4D836EA1-68DF-49C1-813C-929A60F4171C}"/>
              </a:ext>
            </a:extLst>
          </p:cNvPr>
          <p:cNvCxnSpPr>
            <a:cxnSpLocks/>
          </p:cNvCxnSpPr>
          <p:nvPr/>
        </p:nvCxnSpPr>
        <p:spPr>
          <a:xfrm>
            <a:off x="593572" y="3231313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626C7F0F-D30A-4DA4-B92C-4824197A1A55}"/>
              </a:ext>
            </a:extLst>
          </p:cNvPr>
          <p:cNvCxnSpPr>
            <a:cxnSpLocks/>
          </p:cNvCxnSpPr>
          <p:nvPr/>
        </p:nvCxnSpPr>
        <p:spPr>
          <a:xfrm>
            <a:off x="593572" y="3642793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D0702859-2EC0-4EB1-B5A5-A595389B16A7}"/>
              </a:ext>
            </a:extLst>
          </p:cNvPr>
          <p:cNvCxnSpPr>
            <a:cxnSpLocks/>
          </p:cNvCxnSpPr>
          <p:nvPr/>
        </p:nvCxnSpPr>
        <p:spPr>
          <a:xfrm>
            <a:off x="593572" y="4054273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85A423EE-32CB-4911-89AE-0C2FAD6952C3}"/>
              </a:ext>
            </a:extLst>
          </p:cNvPr>
          <p:cNvCxnSpPr>
            <a:cxnSpLocks/>
          </p:cNvCxnSpPr>
          <p:nvPr/>
        </p:nvCxnSpPr>
        <p:spPr>
          <a:xfrm>
            <a:off x="593572" y="4465753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69A66AC4-59E5-4261-93D8-86F453B1AF79}"/>
              </a:ext>
            </a:extLst>
          </p:cNvPr>
          <p:cNvCxnSpPr>
            <a:cxnSpLocks/>
          </p:cNvCxnSpPr>
          <p:nvPr/>
        </p:nvCxnSpPr>
        <p:spPr>
          <a:xfrm>
            <a:off x="593572" y="4877233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288B7A64-C1F1-4C1F-A172-BE3E278AED17}"/>
              </a:ext>
            </a:extLst>
          </p:cNvPr>
          <p:cNvCxnSpPr>
            <a:cxnSpLocks/>
          </p:cNvCxnSpPr>
          <p:nvPr/>
        </p:nvCxnSpPr>
        <p:spPr>
          <a:xfrm>
            <a:off x="593572" y="5288713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0E7291FC-5F51-4362-80F3-5309FA036865}"/>
              </a:ext>
            </a:extLst>
          </p:cNvPr>
          <p:cNvCxnSpPr>
            <a:cxnSpLocks/>
          </p:cNvCxnSpPr>
          <p:nvPr/>
        </p:nvCxnSpPr>
        <p:spPr>
          <a:xfrm>
            <a:off x="593572" y="5700193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D8FAAC87-6602-4002-8D77-D58BEA6C854C}"/>
              </a:ext>
            </a:extLst>
          </p:cNvPr>
          <p:cNvCxnSpPr>
            <a:cxnSpLocks/>
          </p:cNvCxnSpPr>
          <p:nvPr/>
        </p:nvCxnSpPr>
        <p:spPr>
          <a:xfrm>
            <a:off x="593572" y="6111669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Shape 125">
            <a:extLst>
              <a:ext uri="{FF2B5EF4-FFF2-40B4-BE49-F238E27FC236}">
                <a16:creationId xmlns:a16="http://schemas.microsoft.com/office/drawing/2014/main" id="{06FF97E4-19AC-4099-8DC0-6511ABBFDC68}"/>
              </a:ext>
            </a:extLst>
          </p:cNvPr>
          <p:cNvSpPr txBox="1">
            <a:spLocks/>
          </p:cNvSpPr>
          <p:nvPr/>
        </p:nvSpPr>
        <p:spPr>
          <a:xfrm>
            <a:off x="861662" y="484155"/>
            <a:ext cx="6476860" cy="643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Baseline characteristics </a:t>
            </a:r>
            <a:endParaRPr lang="fr-FR" sz="4400" i="0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0FE83B0-F78C-4183-8096-F138F46DF000}"/>
              </a:ext>
            </a:extLst>
          </p:cNvPr>
          <p:cNvCxnSpPr>
            <a:cxnSpLocks/>
          </p:cNvCxnSpPr>
          <p:nvPr/>
        </p:nvCxnSpPr>
        <p:spPr>
          <a:xfrm>
            <a:off x="6453044" y="1194452"/>
            <a:ext cx="0" cy="53640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DCFD66DF-58C2-4037-BE3A-10D54D9F228D}"/>
              </a:ext>
            </a:extLst>
          </p:cNvPr>
          <p:cNvCxnSpPr>
            <a:cxnSpLocks/>
          </p:cNvCxnSpPr>
          <p:nvPr/>
        </p:nvCxnSpPr>
        <p:spPr>
          <a:xfrm>
            <a:off x="3880843" y="1194452"/>
            <a:ext cx="0" cy="53640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23B50F4A-C1A7-4128-A31E-F22B55CBB6B1}"/>
              </a:ext>
            </a:extLst>
          </p:cNvPr>
          <p:cNvCxnSpPr>
            <a:cxnSpLocks/>
          </p:cNvCxnSpPr>
          <p:nvPr/>
        </p:nvCxnSpPr>
        <p:spPr>
          <a:xfrm>
            <a:off x="8955569" y="1194452"/>
            <a:ext cx="0" cy="53640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44191EBB-9DFA-4A18-801A-C5782C70112F}"/>
              </a:ext>
            </a:extLst>
          </p:cNvPr>
          <p:cNvCxnSpPr>
            <a:cxnSpLocks/>
          </p:cNvCxnSpPr>
          <p:nvPr/>
        </p:nvCxnSpPr>
        <p:spPr>
          <a:xfrm>
            <a:off x="593572" y="1969142"/>
            <a:ext cx="10728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5B7C7-485C-439F-83D1-79D3E500B005}"/>
              </a:ext>
            </a:extLst>
          </p:cNvPr>
          <p:cNvSpPr/>
          <p:nvPr/>
        </p:nvSpPr>
        <p:spPr>
          <a:xfrm>
            <a:off x="617520" y="1188960"/>
            <a:ext cx="10703369" cy="5364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Shape 125">
            <a:extLst>
              <a:ext uri="{FF2B5EF4-FFF2-40B4-BE49-F238E27FC236}">
                <a16:creationId xmlns:a16="http://schemas.microsoft.com/office/drawing/2014/main" id="{3012EB9C-4559-4ADD-A08A-FD992A673B06}"/>
              </a:ext>
            </a:extLst>
          </p:cNvPr>
          <p:cNvSpPr txBox="1">
            <a:spLocks/>
          </p:cNvSpPr>
          <p:nvPr/>
        </p:nvSpPr>
        <p:spPr>
          <a:xfrm>
            <a:off x="4010694" y="207603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55 (76.4%)	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Shape 125">
            <a:extLst>
              <a:ext uri="{FF2B5EF4-FFF2-40B4-BE49-F238E27FC236}">
                <a16:creationId xmlns:a16="http://schemas.microsoft.com/office/drawing/2014/main" id="{55F469D3-4722-4277-BD2A-2DF934959333}"/>
              </a:ext>
            </a:extLst>
          </p:cNvPr>
          <p:cNvSpPr txBox="1">
            <a:spLocks/>
          </p:cNvSpPr>
          <p:nvPr/>
        </p:nvSpPr>
        <p:spPr>
          <a:xfrm>
            <a:off x="4010694" y="2492326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56.9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±10.2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4" name="Shape 125">
            <a:extLst>
              <a:ext uri="{FF2B5EF4-FFF2-40B4-BE49-F238E27FC236}">
                <a16:creationId xmlns:a16="http://schemas.microsoft.com/office/drawing/2014/main" id="{2B31D2B6-6A45-4BBF-8CD6-8A726A9A24A1}"/>
              </a:ext>
            </a:extLst>
          </p:cNvPr>
          <p:cNvSpPr txBox="1">
            <a:spLocks/>
          </p:cNvSpPr>
          <p:nvPr/>
        </p:nvSpPr>
        <p:spPr>
          <a:xfrm>
            <a:off x="4010694" y="290861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28.2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±4.6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5" name="Shape 125">
            <a:extLst>
              <a:ext uri="{FF2B5EF4-FFF2-40B4-BE49-F238E27FC236}">
                <a16:creationId xmlns:a16="http://schemas.microsoft.com/office/drawing/2014/main" id="{0C7EAB78-3D88-4917-90B7-DA313B466EDB}"/>
              </a:ext>
            </a:extLst>
          </p:cNvPr>
          <p:cNvSpPr txBox="1">
            <a:spLocks/>
          </p:cNvSpPr>
          <p:nvPr/>
        </p:nvSpPr>
        <p:spPr>
          <a:xfrm>
            <a:off x="4010694" y="3324902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40 (55.6%)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6" name="Shape 125">
            <a:extLst>
              <a:ext uri="{FF2B5EF4-FFF2-40B4-BE49-F238E27FC236}">
                <a16:creationId xmlns:a16="http://schemas.microsoft.com/office/drawing/2014/main" id="{1477E55F-93D8-4469-A547-F1658AE8031F}"/>
              </a:ext>
            </a:extLst>
          </p:cNvPr>
          <p:cNvSpPr txBox="1">
            <a:spLocks/>
          </p:cNvSpPr>
          <p:nvPr/>
        </p:nvSpPr>
        <p:spPr>
          <a:xfrm>
            <a:off x="4010694" y="374119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33 (45.8%)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7" name="Shape 125">
            <a:extLst>
              <a:ext uri="{FF2B5EF4-FFF2-40B4-BE49-F238E27FC236}">
                <a16:creationId xmlns:a16="http://schemas.microsoft.com/office/drawing/2014/main" id="{9998BC6F-4DDC-4D8B-B924-CD0FE5CCA12D}"/>
              </a:ext>
            </a:extLst>
          </p:cNvPr>
          <p:cNvSpPr txBox="1">
            <a:spLocks/>
          </p:cNvSpPr>
          <p:nvPr/>
        </p:nvSpPr>
        <p:spPr>
          <a:xfrm>
            <a:off x="4010694" y="415747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11 (15.3%)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8" name="Shape 125">
            <a:extLst>
              <a:ext uri="{FF2B5EF4-FFF2-40B4-BE49-F238E27FC236}">
                <a16:creationId xmlns:a16="http://schemas.microsoft.com/office/drawing/2014/main" id="{192C409C-FAC0-4333-9EEB-A4C7E866C7B0}"/>
              </a:ext>
            </a:extLst>
          </p:cNvPr>
          <p:cNvSpPr txBox="1">
            <a:spLocks/>
          </p:cNvSpPr>
          <p:nvPr/>
        </p:nvSpPr>
        <p:spPr>
          <a:xfrm>
            <a:off x="4010694" y="4573767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6.2</a:t>
            </a:r>
            <a:r>
              <a:rPr lang="en-US" sz="1400" b="1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±3.7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9" name="Shape 125">
            <a:extLst>
              <a:ext uri="{FF2B5EF4-FFF2-40B4-BE49-F238E27FC236}">
                <a16:creationId xmlns:a16="http://schemas.microsoft.com/office/drawing/2014/main" id="{D915CF16-F27D-4377-BA92-04A90C27FD13}"/>
              </a:ext>
            </a:extLst>
          </p:cNvPr>
          <p:cNvSpPr txBox="1">
            <a:spLocks/>
          </p:cNvSpPr>
          <p:nvPr/>
        </p:nvSpPr>
        <p:spPr>
          <a:xfrm>
            <a:off x="4010694" y="4990055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71 (98.6 %)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Shape 125">
            <a:extLst>
              <a:ext uri="{FF2B5EF4-FFF2-40B4-BE49-F238E27FC236}">
                <a16:creationId xmlns:a16="http://schemas.microsoft.com/office/drawing/2014/main" id="{FFFF747A-65F1-476A-80E7-6C8FAD71C3D2}"/>
              </a:ext>
            </a:extLst>
          </p:cNvPr>
          <p:cNvSpPr txBox="1">
            <a:spLocks/>
          </p:cNvSpPr>
          <p:nvPr/>
        </p:nvSpPr>
        <p:spPr>
          <a:xfrm>
            <a:off x="4010694" y="540634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49 (94.2%)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1" name="Shape 125">
            <a:extLst>
              <a:ext uri="{FF2B5EF4-FFF2-40B4-BE49-F238E27FC236}">
                <a16:creationId xmlns:a16="http://schemas.microsoft.com/office/drawing/2014/main" id="{D123AD54-6B7E-4485-95B4-F563A2712D33}"/>
              </a:ext>
            </a:extLst>
          </p:cNvPr>
          <p:cNvSpPr txBox="1">
            <a:spLocks/>
          </p:cNvSpPr>
          <p:nvPr/>
        </p:nvSpPr>
        <p:spPr>
          <a:xfrm>
            <a:off x="4010694" y="582263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31 (43.1%)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2" name="Shape 125">
            <a:extLst>
              <a:ext uri="{FF2B5EF4-FFF2-40B4-BE49-F238E27FC236}">
                <a16:creationId xmlns:a16="http://schemas.microsoft.com/office/drawing/2014/main" id="{F2F64B07-4D1B-4FBE-9F23-E8B62E48F750}"/>
              </a:ext>
            </a:extLst>
          </p:cNvPr>
          <p:cNvSpPr txBox="1">
            <a:spLocks/>
          </p:cNvSpPr>
          <p:nvPr/>
        </p:nvSpPr>
        <p:spPr>
          <a:xfrm>
            <a:off x="4010694" y="623892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52.70</a:t>
            </a:r>
            <a:r>
              <a:rPr lang="en-US" sz="1400" b="1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±10.36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3" name="Shape 125">
            <a:extLst>
              <a:ext uri="{FF2B5EF4-FFF2-40B4-BE49-F238E27FC236}">
                <a16:creationId xmlns:a16="http://schemas.microsoft.com/office/drawing/2014/main" id="{F18EC08F-5148-43F4-B377-89C30C876ABC}"/>
              </a:ext>
            </a:extLst>
          </p:cNvPr>
          <p:cNvSpPr txBox="1">
            <a:spLocks/>
          </p:cNvSpPr>
          <p:nvPr/>
        </p:nvSpPr>
        <p:spPr>
          <a:xfrm>
            <a:off x="6469977" y="207603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59 (76.6%)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4" name="Shape 125">
            <a:extLst>
              <a:ext uri="{FF2B5EF4-FFF2-40B4-BE49-F238E27FC236}">
                <a16:creationId xmlns:a16="http://schemas.microsoft.com/office/drawing/2014/main" id="{B8006B19-0AB0-4EE1-9D7B-23AEB9140D01}"/>
              </a:ext>
            </a:extLst>
          </p:cNvPr>
          <p:cNvSpPr txBox="1">
            <a:spLocks/>
          </p:cNvSpPr>
          <p:nvPr/>
        </p:nvSpPr>
        <p:spPr>
          <a:xfrm>
            <a:off x="6469977" y="2492326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58.9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±11.2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5" name="Shape 125">
            <a:extLst>
              <a:ext uri="{FF2B5EF4-FFF2-40B4-BE49-F238E27FC236}">
                <a16:creationId xmlns:a16="http://schemas.microsoft.com/office/drawing/2014/main" id="{CCDF7676-A5DD-4ACC-B7DA-3F8F485A5063}"/>
              </a:ext>
            </a:extLst>
          </p:cNvPr>
          <p:cNvSpPr txBox="1">
            <a:spLocks/>
          </p:cNvSpPr>
          <p:nvPr/>
        </p:nvSpPr>
        <p:spPr>
          <a:xfrm>
            <a:off x="6469977" y="290861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27.8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±4.3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6" name="Shape 125">
            <a:extLst>
              <a:ext uri="{FF2B5EF4-FFF2-40B4-BE49-F238E27FC236}">
                <a16:creationId xmlns:a16="http://schemas.microsoft.com/office/drawing/2014/main" id="{06CD5361-34D2-4C7F-B852-45780DB31E77}"/>
              </a:ext>
            </a:extLst>
          </p:cNvPr>
          <p:cNvSpPr txBox="1">
            <a:spLocks/>
          </p:cNvSpPr>
          <p:nvPr/>
        </p:nvSpPr>
        <p:spPr>
          <a:xfrm>
            <a:off x="6469977" y="3324902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45 (58.4%)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7" name="Shape 125">
            <a:extLst>
              <a:ext uri="{FF2B5EF4-FFF2-40B4-BE49-F238E27FC236}">
                <a16:creationId xmlns:a16="http://schemas.microsoft.com/office/drawing/2014/main" id="{39428A2C-08E8-4CF5-B3B6-1675E0E71238}"/>
              </a:ext>
            </a:extLst>
          </p:cNvPr>
          <p:cNvSpPr txBox="1">
            <a:spLocks/>
          </p:cNvSpPr>
          <p:nvPr/>
        </p:nvSpPr>
        <p:spPr>
          <a:xfrm>
            <a:off x="6469977" y="374119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30 (39.0%)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8" name="Shape 125">
            <a:extLst>
              <a:ext uri="{FF2B5EF4-FFF2-40B4-BE49-F238E27FC236}">
                <a16:creationId xmlns:a16="http://schemas.microsoft.com/office/drawing/2014/main" id="{F6137422-8848-4096-985C-4D5DB1AC4C0B}"/>
              </a:ext>
            </a:extLst>
          </p:cNvPr>
          <p:cNvSpPr txBox="1">
            <a:spLocks/>
          </p:cNvSpPr>
          <p:nvPr/>
        </p:nvSpPr>
        <p:spPr>
          <a:xfrm>
            <a:off x="6469977" y="415747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11 (14.3%)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9" name="Shape 125">
            <a:extLst>
              <a:ext uri="{FF2B5EF4-FFF2-40B4-BE49-F238E27FC236}">
                <a16:creationId xmlns:a16="http://schemas.microsoft.com/office/drawing/2014/main" id="{3C924CDA-133D-4D48-96C7-6FC1F36F482B}"/>
              </a:ext>
            </a:extLst>
          </p:cNvPr>
          <p:cNvSpPr txBox="1">
            <a:spLocks/>
          </p:cNvSpPr>
          <p:nvPr/>
        </p:nvSpPr>
        <p:spPr>
          <a:xfrm>
            <a:off x="6469977" y="4573767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6.0</a:t>
            </a:r>
            <a:r>
              <a:rPr lang="en-US" sz="1400" b="1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±6.2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0" name="Shape 125">
            <a:extLst>
              <a:ext uri="{FF2B5EF4-FFF2-40B4-BE49-F238E27FC236}">
                <a16:creationId xmlns:a16="http://schemas.microsoft.com/office/drawing/2014/main" id="{249A1AC0-941E-4088-A0CE-4AEA07D750F7}"/>
              </a:ext>
            </a:extLst>
          </p:cNvPr>
          <p:cNvSpPr txBox="1">
            <a:spLocks/>
          </p:cNvSpPr>
          <p:nvPr/>
        </p:nvSpPr>
        <p:spPr>
          <a:xfrm>
            <a:off x="6469977" y="4990055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74 (96.1%)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1" name="Shape 125">
            <a:extLst>
              <a:ext uri="{FF2B5EF4-FFF2-40B4-BE49-F238E27FC236}">
                <a16:creationId xmlns:a16="http://schemas.microsoft.com/office/drawing/2014/main" id="{15E61F1F-7EBC-439D-83EE-B996BCB34981}"/>
              </a:ext>
            </a:extLst>
          </p:cNvPr>
          <p:cNvSpPr txBox="1">
            <a:spLocks/>
          </p:cNvSpPr>
          <p:nvPr/>
        </p:nvSpPr>
        <p:spPr>
          <a:xfrm>
            <a:off x="6469977" y="540634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51 (86.4%)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2" name="Shape 125">
            <a:extLst>
              <a:ext uri="{FF2B5EF4-FFF2-40B4-BE49-F238E27FC236}">
                <a16:creationId xmlns:a16="http://schemas.microsoft.com/office/drawing/2014/main" id="{B56F11BB-E0C5-4B3E-9FDB-3D5E25748597}"/>
              </a:ext>
            </a:extLst>
          </p:cNvPr>
          <p:cNvSpPr txBox="1">
            <a:spLocks/>
          </p:cNvSpPr>
          <p:nvPr/>
        </p:nvSpPr>
        <p:spPr>
          <a:xfrm>
            <a:off x="6469977" y="582263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33 (42.9%)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3" name="Shape 125">
            <a:extLst>
              <a:ext uri="{FF2B5EF4-FFF2-40B4-BE49-F238E27FC236}">
                <a16:creationId xmlns:a16="http://schemas.microsoft.com/office/drawing/2014/main" id="{7F61A854-D37A-4505-8E80-A097F2952986}"/>
              </a:ext>
            </a:extLst>
          </p:cNvPr>
          <p:cNvSpPr txBox="1">
            <a:spLocks/>
          </p:cNvSpPr>
          <p:nvPr/>
        </p:nvSpPr>
        <p:spPr>
          <a:xfrm>
            <a:off x="6469977" y="623892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51.42</a:t>
            </a:r>
            <a:r>
              <a:rPr lang="en-US" sz="1400" b="1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±10.26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4" name="Shape 125">
            <a:extLst>
              <a:ext uri="{FF2B5EF4-FFF2-40B4-BE49-F238E27FC236}">
                <a16:creationId xmlns:a16="http://schemas.microsoft.com/office/drawing/2014/main" id="{6A3B9FD3-D3D8-4E84-BD7E-586A659A77F3}"/>
              </a:ext>
            </a:extLst>
          </p:cNvPr>
          <p:cNvSpPr txBox="1">
            <a:spLocks/>
          </p:cNvSpPr>
          <p:nvPr/>
        </p:nvSpPr>
        <p:spPr>
          <a:xfrm>
            <a:off x="8917844" y="207603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60 (76%)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5" name="Shape 125">
            <a:extLst>
              <a:ext uri="{FF2B5EF4-FFF2-40B4-BE49-F238E27FC236}">
                <a16:creationId xmlns:a16="http://schemas.microsoft.com/office/drawing/2014/main" id="{482B85D9-E1FE-47D7-AE95-3C722B64BA2F}"/>
              </a:ext>
            </a:extLst>
          </p:cNvPr>
          <p:cNvSpPr txBox="1">
            <a:spLocks/>
          </p:cNvSpPr>
          <p:nvPr/>
        </p:nvSpPr>
        <p:spPr>
          <a:xfrm>
            <a:off x="8917844" y="2492326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58.2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±10.8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6" name="Shape 125">
            <a:extLst>
              <a:ext uri="{FF2B5EF4-FFF2-40B4-BE49-F238E27FC236}">
                <a16:creationId xmlns:a16="http://schemas.microsoft.com/office/drawing/2014/main" id="{2104AA77-DB7D-4E76-BEC6-576EBB97E72E}"/>
              </a:ext>
            </a:extLst>
          </p:cNvPr>
          <p:cNvSpPr txBox="1">
            <a:spLocks/>
          </p:cNvSpPr>
          <p:nvPr/>
        </p:nvSpPr>
        <p:spPr>
          <a:xfrm>
            <a:off x="8917844" y="290861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27.7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±4.4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8" name="Shape 125">
            <a:extLst>
              <a:ext uri="{FF2B5EF4-FFF2-40B4-BE49-F238E27FC236}">
                <a16:creationId xmlns:a16="http://schemas.microsoft.com/office/drawing/2014/main" id="{B25381D4-65B4-4632-BC8C-ED8AD72570C5}"/>
              </a:ext>
            </a:extLst>
          </p:cNvPr>
          <p:cNvSpPr txBox="1">
            <a:spLocks/>
          </p:cNvSpPr>
          <p:nvPr/>
        </p:nvSpPr>
        <p:spPr>
          <a:xfrm>
            <a:off x="8917844" y="3324902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39 (48.8%)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9" name="Shape 125">
            <a:extLst>
              <a:ext uri="{FF2B5EF4-FFF2-40B4-BE49-F238E27FC236}">
                <a16:creationId xmlns:a16="http://schemas.microsoft.com/office/drawing/2014/main" id="{B801E8B3-B7B5-4404-873A-11232B07EF15}"/>
              </a:ext>
            </a:extLst>
          </p:cNvPr>
          <p:cNvSpPr txBox="1">
            <a:spLocks/>
          </p:cNvSpPr>
          <p:nvPr/>
        </p:nvSpPr>
        <p:spPr>
          <a:xfrm>
            <a:off x="8917844" y="3741190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30 (37.5%)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0" name="Shape 125">
            <a:extLst>
              <a:ext uri="{FF2B5EF4-FFF2-40B4-BE49-F238E27FC236}">
                <a16:creationId xmlns:a16="http://schemas.microsoft.com/office/drawing/2014/main" id="{2826F04F-AFE1-401F-A518-A10F85D9AE55}"/>
              </a:ext>
            </a:extLst>
          </p:cNvPr>
          <p:cNvSpPr txBox="1">
            <a:spLocks/>
          </p:cNvSpPr>
          <p:nvPr/>
        </p:nvSpPr>
        <p:spPr>
          <a:xfrm>
            <a:off x="8917844" y="4157478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12 (15.0%)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1" name="Shape 125">
            <a:extLst>
              <a:ext uri="{FF2B5EF4-FFF2-40B4-BE49-F238E27FC236}">
                <a16:creationId xmlns:a16="http://schemas.microsoft.com/office/drawing/2014/main" id="{D3974DBB-3F40-4241-9D16-320373518E82}"/>
              </a:ext>
            </a:extLst>
          </p:cNvPr>
          <p:cNvSpPr txBox="1">
            <a:spLocks/>
          </p:cNvSpPr>
          <p:nvPr/>
        </p:nvSpPr>
        <p:spPr>
          <a:xfrm>
            <a:off x="8917844" y="4573767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6.5</a:t>
            </a:r>
            <a:r>
              <a:rPr lang="en-US" sz="1400" b="1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±4.4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2" name="Shape 125">
            <a:extLst>
              <a:ext uri="{FF2B5EF4-FFF2-40B4-BE49-F238E27FC236}">
                <a16:creationId xmlns:a16="http://schemas.microsoft.com/office/drawing/2014/main" id="{19A93B3F-498B-4050-B296-91EA8B0B4F89}"/>
              </a:ext>
            </a:extLst>
          </p:cNvPr>
          <p:cNvSpPr txBox="1">
            <a:spLocks/>
          </p:cNvSpPr>
          <p:nvPr/>
        </p:nvSpPr>
        <p:spPr>
          <a:xfrm>
            <a:off x="8917844" y="4990055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77 (96.3%)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3" name="Shape 125">
            <a:extLst>
              <a:ext uri="{FF2B5EF4-FFF2-40B4-BE49-F238E27FC236}">
                <a16:creationId xmlns:a16="http://schemas.microsoft.com/office/drawing/2014/main" id="{AA9550A4-00F4-4AEA-9602-68AAF108D966}"/>
              </a:ext>
            </a:extLst>
          </p:cNvPr>
          <p:cNvSpPr txBox="1">
            <a:spLocks/>
          </p:cNvSpPr>
          <p:nvPr/>
        </p:nvSpPr>
        <p:spPr>
          <a:xfrm>
            <a:off x="8917844" y="5406344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i="0" dirty="0">
                <a:latin typeface="Montserrat" panose="00000500000000000000" pitchFamily="2" charset="0"/>
                <a:cs typeface="Times New Roman" panose="02020603050405020304" pitchFamily="18" charset="0"/>
              </a:rPr>
              <a:t>56 (93.3%)</a:t>
            </a:r>
            <a:endParaRPr lang="fr-FR" sz="1400" i="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4" name="Shape 125">
            <a:extLst>
              <a:ext uri="{FF2B5EF4-FFF2-40B4-BE49-F238E27FC236}">
                <a16:creationId xmlns:a16="http://schemas.microsoft.com/office/drawing/2014/main" id="{824F98D2-9286-4B59-9651-3B54D382A81B}"/>
              </a:ext>
            </a:extLst>
          </p:cNvPr>
          <p:cNvSpPr txBox="1">
            <a:spLocks/>
          </p:cNvSpPr>
          <p:nvPr/>
        </p:nvSpPr>
        <p:spPr>
          <a:xfrm>
            <a:off x="8917844" y="582263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25 (31.3%)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5" name="Shape 125">
            <a:extLst>
              <a:ext uri="{FF2B5EF4-FFF2-40B4-BE49-F238E27FC236}">
                <a16:creationId xmlns:a16="http://schemas.microsoft.com/office/drawing/2014/main" id="{14F429CC-5E19-420E-B1A0-93C1BF1763C7}"/>
              </a:ext>
            </a:extLst>
          </p:cNvPr>
          <p:cNvSpPr txBox="1">
            <a:spLocks/>
          </p:cNvSpPr>
          <p:nvPr/>
        </p:nvSpPr>
        <p:spPr>
          <a:xfrm>
            <a:off x="8917844" y="6238923"/>
            <a:ext cx="2294950" cy="327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pPr algn="r"/>
            <a:r>
              <a:rPr lang="en-US" sz="1400" b="1" i="0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49.88</a:t>
            </a:r>
            <a:r>
              <a:rPr lang="en-US" sz="1400" b="1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±10.95</a:t>
            </a:r>
            <a:endParaRPr lang="fr-FR" sz="1400" b="1" i="0" dirty="0">
              <a:solidFill>
                <a:srgbClr val="FF0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6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83739F-DAB0-45EF-8EE5-0B4679285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sp>
        <p:nvSpPr>
          <p:cNvPr id="87" name="TextBox 1">
            <a:extLst>
              <a:ext uri="{FF2B5EF4-FFF2-40B4-BE49-F238E27FC236}">
                <a16:creationId xmlns:a16="http://schemas.microsoft.com/office/drawing/2014/main" id="{BCF98F36-EBF2-4219-A4BE-DEFAE065AFB0}"/>
              </a:ext>
            </a:extLst>
          </p:cNvPr>
          <p:cNvSpPr txBox="1"/>
          <p:nvPr/>
        </p:nvSpPr>
        <p:spPr>
          <a:xfrm>
            <a:off x="822584" y="6552960"/>
            <a:ext cx="3691405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fr-FR" sz="1600" dirty="0">
                <a:solidFill>
                  <a:srgbClr val="000000"/>
                </a:solidFill>
                <a:sym typeface="Helvetica Light"/>
              </a:rPr>
              <a:t>* </a:t>
            </a:r>
            <a:r>
              <a:rPr lang="fr-FR" sz="1200" dirty="0">
                <a:solidFill>
                  <a:srgbClr val="000000"/>
                </a:solidFill>
                <a:sym typeface="Helvetica Light"/>
              </a:rPr>
              <a:t>RAS </a:t>
            </a:r>
            <a:r>
              <a:rPr lang="fr-FR" sz="1200" dirty="0" err="1">
                <a:solidFill>
                  <a:srgbClr val="000000"/>
                </a:solidFill>
                <a:sym typeface="Helvetica Light"/>
              </a:rPr>
              <a:t>blockers</a:t>
            </a:r>
            <a:r>
              <a:rPr lang="fr-FR" sz="1200" dirty="0">
                <a:solidFill>
                  <a:srgbClr val="000000"/>
                </a:solidFill>
                <a:sym typeface="Helvetica Light"/>
              </a:rPr>
              <a:t> </a:t>
            </a:r>
            <a:r>
              <a:rPr lang="fr-FR" sz="1200" dirty="0" err="1">
                <a:solidFill>
                  <a:srgbClr val="000000"/>
                </a:solidFill>
                <a:sym typeface="Helvetica Light"/>
              </a:rPr>
              <a:t>were</a:t>
            </a:r>
            <a:r>
              <a:rPr lang="fr-FR" sz="1200" dirty="0">
                <a:solidFill>
                  <a:srgbClr val="000000"/>
                </a:solidFill>
                <a:sym typeface="Helvetica Light"/>
              </a:rPr>
              <a:t> </a:t>
            </a:r>
            <a:r>
              <a:rPr lang="fr-FR" sz="1200" dirty="0" err="1">
                <a:solidFill>
                  <a:srgbClr val="000000"/>
                </a:solidFill>
                <a:sym typeface="Helvetica Light"/>
              </a:rPr>
              <a:t>interupted</a:t>
            </a:r>
            <a:r>
              <a:rPr lang="fr-FR" sz="1200" dirty="0">
                <a:solidFill>
                  <a:srgbClr val="000000"/>
                </a:solidFill>
                <a:sym typeface="Helvetica Light"/>
              </a:rPr>
              <a:t> </a:t>
            </a:r>
            <a:r>
              <a:rPr lang="fr-FR" sz="1200" dirty="0" err="1">
                <a:solidFill>
                  <a:srgbClr val="000000"/>
                </a:solidFill>
                <a:sym typeface="Helvetica Light"/>
              </a:rPr>
              <a:t>prior</a:t>
            </a:r>
            <a:r>
              <a:rPr lang="fr-FR" sz="1200" dirty="0">
                <a:solidFill>
                  <a:srgbClr val="000000"/>
                </a:solidFill>
                <a:sym typeface="Helvetica Light"/>
              </a:rPr>
              <a:t> to </a:t>
            </a:r>
            <a:r>
              <a:rPr lang="fr-FR" sz="1200" dirty="0" err="1">
                <a:solidFill>
                  <a:srgbClr val="000000"/>
                </a:solidFill>
                <a:sym typeface="Helvetica Light"/>
              </a:rPr>
              <a:t>randomization</a:t>
            </a:r>
            <a:endParaRPr lang="fr-FR" sz="120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82461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7;p2">
            <a:extLst>
              <a:ext uri="{FF2B5EF4-FFF2-40B4-BE49-F238E27FC236}">
                <a16:creationId xmlns:a16="http://schemas.microsoft.com/office/drawing/2014/main" id="{11B770B7-4FA9-455F-B4ED-88AC3CD5A888}"/>
              </a:ext>
            </a:extLst>
          </p:cNvPr>
          <p:cNvSpPr/>
          <p:nvPr/>
        </p:nvSpPr>
        <p:spPr>
          <a:xfrm>
            <a:off x="399185" y="645564"/>
            <a:ext cx="249161" cy="212393"/>
          </a:xfrm>
          <a:prstGeom prst="rect">
            <a:avLst/>
          </a:prstGeom>
          <a:solidFill>
            <a:schemeClr val="tx2">
              <a:lumMod val="60000"/>
              <a:lumOff val="40000"/>
              <a:alpha val="463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2EE776-58FB-4A80-A878-2896EFD12EA3}"/>
              </a:ext>
            </a:extLst>
          </p:cNvPr>
          <p:cNvSpPr/>
          <p:nvPr/>
        </p:nvSpPr>
        <p:spPr>
          <a:xfrm>
            <a:off x="646757" y="-7292"/>
            <a:ext cx="396000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DE27349-C286-4A4B-95FE-3B5187E7FF35}"/>
              </a:ext>
            </a:extLst>
          </p:cNvPr>
          <p:cNvSpPr/>
          <p:nvPr/>
        </p:nvSpPr>
        <p:spPr>
          <a:xfrm>
            <a:off x="0" y="-7292"/>
            <a:ext cx="648000" cy="64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otham" panose="02000604040000020004" pitchFamily="2" charset="0"/>
            </a:endParaRPr>
          </a:p>
        </p:txBody>
      </p:sp>
      <p:sp>
        <p:nvSpPr>
          <p:cNvPr id="148" name="Shape 125">
            <a:extLst>
              <a:ext uri="{FF2B5EF4-FFF2-40B4-BE49-F238E27FC236}">
                <a16:creationId xmlns:a16="http://schemas.microsoft.com/office/drawing/2014/main" id="{06FF97E4-19AC-4099-8DC0-6511ABBFDC68}"/>
              </a:ext>
            </a:extLst>
          </p:cNvPr>
          <p:cNvSpPr txBox="1">
            <a:spLocks/>
          </p:cNvSpPr>
          <p:nvPr/>
        </p:nvSpPr>
        <p:spPr>
          <a:xfrm>
            <a:off x="861661" y="484155"/>
            <a:ext cx="7276497" cy="643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00" i="1" kern="1200">
                <a:solidFill>
                  <a:schemeClr val="tx1"/>
                </a:solidFill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rPr lang="en-US" sz="4400" i="0" dirty="0">
                <a:solidFill>
                  <a:schemeClr val="accent5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Final Dose achieved at day 84</a:t>
            </a:r>
            <a:endParaRPr lang="fr-FR" sz="4400" i="0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138FF0B3-72DB-4581-9809-5A834A30E2DF}"/>
              </a:ext>
            </a:extLst>
          </p:cNvPr>
          <p:cNvGrpSpPr/>
          <p:nvPr/>
        </p:nvGrpSpPr>
        <p:grpSpPr>
          <a:xfrm>
            <a:off x="2306750" y="4657869"/>
            <a:ext cx="2113323" cy="1127294"/>
            <a:chOff x="-126034" y="2850140"/>
            <a:chExt cx="2102089" cy="104410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C87A984-AEDE-4EC0-A83E-18AE265C07F3}"/>
                </a:ext>
              </a:extLst>
            </p:cNvPr>
            <p:cNvSpPr/>
            <p:nvPr/>
          </p:nvSpPr>
          <p:spPr>
            <a:xfrm>
              <a:off x="-126034" y="2850140"/>
              <a:ext cx="2102089" cy="104410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A25806C0-89E9-406D-920B-D59CB8D4B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9"/>
            <a:stretch/>
          </p:blipFill>
          <p:spPr>
            <a:xfrm>
              <a:off x="96183" y="3157066"/>
              <a:ext cx="449997" cy="322245"/>
            </a:xfrm>
            <a:prstGeom prst="rect">
              <a:avLst/>
            </a:prstGeom>
          </p:spPr>
        </p:pic>
      </p:grp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F9B578B7-5942-4DA7-B928-D6898A324FE3}"/>
              </a:ext>
            </a:extLst>
          </p:cNvPr>
          <p:cNvCxnSpPr>
            <a:cxnSpLocks/>
          </p:cNvCxnSpPr>
          <p:nvPr/>
        </p:nvCxnSpPr>
        <p:spPr>
          <a:xfrm>
            <a:off x="2308955" y="3565027"/>
            <a:ext cx="7576295" cy="0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73ED471-AFDF-4188-85B6-0E42CE5C7993}"/>
              </a:ext>
            </a:extLst>
          </p:cNvPr>
          <p:cNvCxnSpPr>
            <a:cxnSpLocks/>
          </p:cNvCxnSpPr>
          <p:nvPr/>
        </p:nvCxnSpPr>
        <p:spPr>
          <a:xfrm>
            <a:off x="4411045" y="2985088"/>
            <a:ext cx="5472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977779B-47F2-4AC2-9918-B70E74F0E4A1}"/>
              </a:ext>
            </a:extLst>
          </p:cNvPr>
          <p:cNvGrpSpPr/>
          <p:nvPr/>
        </p:nvGrpSpPr>
        <p:grpSpPr>
          <a:xfrm>
            <a:off x="2306751" y="2409954"/>
            <a:ext cx="2106500" cy="1159368"/>
            <a:chOff x="-131749" y="2734238"/>
            <a:chExt cx="2106500" cy="114022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2901DF3-8128-4973-B82D-3493360FE815}"/>
                </a:ext>
              </a:extLst>
            </p:cNvPr>
            <p:cNvSpPr/>
            <p:nvPr/>
          </p:nvSpPr>
          <p:spPr>
            <a:xfrm>
              <a:off x="-131749" y="2734238"/>
              <a:ext cx="2106500" cy="11402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818B433B-99B8-41DF-AE30-075E8F43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9"/>
            <a:stretch/>
          </p:blipFill>
          <p:spPr>
            <a:xfrm>
              <a:off x="96183" y="3157066"/>
              <a:ext cx="449997" cy="322245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9385441-FE14-499A-8525-BD85F68F84DF}"/>
              </a:ext>
            </a:extLst>
          </p:cNvPr>
          <p:cNvGrpSpPr/>
          <p:nvPr/>
        </p:nvGrpSpPr>
        <p:grpSpPr>
          <a:xfrm>
            <a:off x="2304543" y="3569323"/>
            <a:ext cx="2106501" cy="1088545"/>
            <a:chOff x="-130147" y="2737109"/>
            <a:chExt cx="2106501" cy="110126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2CC5868-3033-4ACE-9D60-2BA30A5BFEBF}"/>
                </a:ext>
              </a:extLst>
            </p:cNvPr>
            <p:cNvSpPr/>
            <p:nvPr/>
          </p:nvSpPr>
          <p:spPr>
            <a:xfrm>
              <a:off x="-130147" y="2737109"/>
              <a:ext cx="2106501" cy="11012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508CFD68-4982-4D34-B699-E2516F342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9"/>
            <a:stretch/>
          </p:blipFill>
          <p:spPr>
            <a:xfrm>
              <a:off x="96183" y="3157066"/>
              <a:ext cx="449997" cy="322245"/>
            </a:xfrm>
            <a:prstGeom prst="rect">
              <a:avLst/>
            </a:prstGeom>
          </p:spPr>
        </p:pic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AFFDB68A-F0D8-49C8-8A40-12D44AC4DBBD}"/>
              </a:ext>
            </a:extLst>
          </p:cNvPr>
          <p:cNvSpPr txBox="1"/>
          <p:nvPr/>
        </p:nvSpPr>
        <p:spPr>
          <a:xfrm>
            <a:off x="3069172" y="3777921"/>
            <a:ext cx="124013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Firibastat</a:t>
            </a:r>
            <a:br>
              <a:rPr lang="en-US" sz="16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GROUPE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B </a:t>
            </a:r>
            <a:b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serrat" panose="00000500000000000000" pitchFamily="2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 77</a:t>
            </a:r>
            <a:endParaRPr lang="fr-FR" sz="16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619FD6C-34FB-4FE5-9237-386DFCA1F85E}"/>
              </a:ext>
            </a:extLst>
          </p:cNvPr>
          <p:cNvSpPr txBox="1"/>
          <p:nvPr/>
        </p:nvSpPr>
        <p:spPr>
          <a:xfrm>
            <a:off x="3069172" y="4837287"/>
            <a:ext cx="1251665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Ramipril</a:t>
            </a:r>
            <a:br>
              <a:rPr lang="en-US" sz="16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GROUPE C </a:t>
            </a:r>
            <a:br>
              <a:rPr lang="en-US" sz="12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 80</a:t>
            </a:r>
            <a:endParaRPr lang="fr-FR" sz="16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A8351FF-103E-45B2-B1BD-215CA93ADEDE}"/>
              </a:ext>
            </a:extLst>
          </p:cNvPr>
          <p:cNvCxnSpPr>
            <a:cxnSpLocks/>
          </p:cNvCxnSpPr>
          <p:nvPr/>
        </p:nvCxnSpPr>
        <p:spPr>
          <a:xfrm>
            <a:off x="2308955" y="4659177"/>
            <a:ext cx="7576295" cy="0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D2ACABB7-60BD-430E-8D1B-98D06C49ADE8}"/>
              </a:ext>
            </a:extLst>
          </p:cNvPr>
          <p:cNvSpPr txBox="1"/>
          <p:nvPr/>
        </p:nvSpPr>
        <p:spPr>
          <a:xfrm>
            <a:off x="4422277" y="2573034"/>
            <a:ext cx="1605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latin typeface="Montserrat" panose="00000500000000000000" pitchFamily="2" charset="0"/>
              </a:rPr>
              <a:t>50 mg BID 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52015D0A-8F8F-4CC8-B194-C82427EA37B9}"/>
              </a:ext>
            </a:extLst>
          </p:cNvPr>
          <p:cNvCxnSpPr>
            <a:cxnSpLocks/>
          </p:cNvCxnSpPr>
          <p:nvPr/>
        </p:nvCxnSpPr>
        <p:spPr>
          <a:xfrm>
            <a:off x="4411045" y="2409953"/>
            <a:ext cx="0" cy="337520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59621A7C-B024-44F2-9E63-FDBFADCE4413}"/>
              </a:ext>
            </a:extLst>
          </p:cNvPr>
          <p:cNvSpPr txBox="1"/>
          <p:nvPr/>
        </p:nvSpPr>
        <p:spPr>
          <a:xfrm>
            <a:off x="3082613" y="2650937"/>
            <a:ext cx="133746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Firibastat</a:t>
            </a:r>
            <a:br>
              <a:rPr lang="en-US" sz="1600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GROUPE A </a:t>
            </a:r>
            <a:br>
              <a:rPr lang="en-US" sz="12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N= 72</a:t>
            </a:r>
            <a:endParaRPr lang="fr-FR" sz="16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4B9EA64-F2D3-4CA1-AFC8-5C9BE2208C4F}"/>
              </a:ext>
            </a:extLst>
          </p:cNvPr>
          <p:cNvSpPr txBox="1"/>
          <p:nvPr/>
        </p:nvSpPr>
        <p:spPr>
          <a:xfrm>
            <a:off x="4422277" y="3125302"/>
            <a:ext cx="1605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100 mg BID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3BE3C215-620D-41E8-909C-E28C82E8196D}"/>
              </a:ext>
            </a:extLst>
          </p:cNvPr>
          <p:cNvSpPr txBox="1"/>
          <p:nvPr/>
        </p:nvSpPr>
        <p:spPr>
          <a:xfrm>
            <a:off x="4422277" y="3677570"/>
            <a:ext cx="1605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latin typeface="Montserrat" panose="00000500000000000000" pitchFamily="2" charset="0"/>
              </a:rPr>
              <a:t>250 mg BID 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FD918CF8-DB66-454B-9C0F-34601F4DC2AE}"/>
              </a:ext>
            </a:extLst>
          </p:cNvPr>
          <p:cNvCxnSpPr>
            <a:cxnSpLocks/>
          </p:cNvCxnSpPr>
          <p:nvPr/>
        </p:nvCxnSpPr>
        <p:spPr>
          <a:xfrm>
            <a:off x="4411045" y="4100936"/>
            <a:ext cx="5472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19F1E44-CA59-4D6F-82A2-783F0AC4D9AB}"/>
              </a:ext>
            </a:extLst>
          </p:cNvPr>
          <p:cNvCxnSpPr>
            <a:cxnSpLocks/>
          </p:cNvCxnSpPr>
          <p:nvPr/>
        </p:nvCxnSpPr>
        <p:spPr>
          <a:xfrm>
            <a:off x="4420073" y="5216785"/>
            <a:ext cx="5472000" cy="0"/>
          </a:xfrm>
          <a:prstGeom prst="line">
            <a:avLst/>
          </a:prstGeom>
          <a:ln w="31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4B45395-95D1-42EF-A87C-1D3E8E740D01}"/>
              </a:ext>
            </a:extLst>
          </p:cNvPr>
          <p:cNvSpPr/>
          <p:nvPr/>
        </p:nvSpPr>
        <p:spPr>
          <a:xfrm>
            <a:off x="2308955" y="2409953"/>
            <a:ext cx="7574090" cy="3375209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2B9515F-A120-4ACE-802F-46F98292AB9B}"/>
              </a:ext>
            </a:extLst>
          </p:cNvPr>
          <p:cNvSpPr txBox="1"/>
          <p:nvPr/>
        </p:nvSpPr>
        <p:spPr>
          <a:xfrm>
            <a:off x="4422277" y="4229838"/>
            <a:ext cx="1605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500 mg BID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3F128A1-93C8-4032-A695-56AE5B8CF81F}"/>
              </a:ext>
            </a:extLst>
          </p:cNvPr>
          <p:cNvSpPr txBox="1"/>
          <p:nvPr/>
        </p:nvSpPr>
        <p:spPr>
          <a:xfrm>
            <a:off x="4422277" y="4782106"/>
            <a:ext cx="1605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latin typeface="Montserrat" panose="00000500000000000000" pitchFamily="2" charset="0"/>
              </a:rPr>
              <a:t>2.5 mg BID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DE96F71-9E6C-4C2C-AE90-3275EBF03F39}"/>
              </a:ext>
            </a:extLst>
          </p:cNvPr>
          <p:cNvSpPr txBox="1"/>
          <p:nvPr/>
        </p:nvSpPr>
        <p:spPr>
          <a:xfrm>
            <a:off x="4422277" y="5334374"/>
            <a:ext cx="1605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</a:rPr>
              <a:t>5 mg BID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672F162-A68D-47A2-9E16-3315DC7456B2}"/>
              </a:ext>
            </a:extLst>
          </p:cNvPr>
          <p:cNvCxnSpPr>
            <a:cxnSpLocks/>
          </p:cNvCxnSpPr>
          <p:nvPr/>
        </p:nvCxnSpPr>
        <p:spPr>
          <a:xfrm>
            <a:off x="6096000" y="2697829"/>
            <a:ext cx="171514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B019FB5F-FF2C-4A75-BCFC-9261150DFC54}"/>
              </a:ext>
            </a:extLst>
          </p:cNvPr>
          <p:cNvCxnSpPr>
            <a:cxnSpLocks/>
          </p:cNvCxnSpPr>
          <p:nvPr/>
        </p:nvCxnSpPr>
        <p:spPr>
          <a:xfrm>
            <a:off x="6096000" y="3260521"/>
            <a:ext cx="171514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4E306475-F75C-4383-8D97-305D4CE366D4}"/>
              </a:ext>
            </a:extLst>
          </p:cNvPr>
          <p:cNvCxnSpPr>
            <a:cxnSpLocks/>
          </p:cNvCxnSpPr>
          <p:nvPr/>
        </p:nvCxnSpPr>
        <p:spPr>
          <a:xfrm>
            <a:off x="6096000" y="3840311"/>
            <a:ext cx="171514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BF4395DE-33A5-4A25-8F1C-4EE2163BD65A}"/>
              </a:ext>
            </a:extLst>
          </p:cNvPr>
          <p:cNvCxnSpPr>
            <a:cxnSpLocks/>
          </p:cNvCxnSpPr>
          <p:nvPr/>
        </p:nvCxnSpPr>
        <p:spPr>
          <a:xfrm>
            <a:off x="6096000" y="4403003"/>
            <a:ext cx="171514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08E71C1E-54F1-4B87-8BF6-1D879CA9FCA5}"/>
              </a:ext>
            </a:extLst>
          </p:cNvPr>
          <p:cNvCxnSpPr>
            <a:cxnSpLocks/>
          </p:cNvCxnSpPr>
          <p:nvPr/>
        </p:nvCxnSpPr>
        <p:spPr>
          <a:xfrm>
            <a:off x="6096000" y="4916410"/>
            <a:ext cx="171514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E18D84A5-A912-49C1-B68C-D9018F16B9B8}"/>
              </a:ext>
            </a:extLst>
          </p:cNvPr>
          <p:cNvCxnSpPr>
            <a:cxnSpLocks/>
          </p:cNvCxnSpPr>
          <p:nvPr/>
        </p:nvCxnSpPr>
        <p:spPr>
          <a:xfrm>
            <a:off x="6096000" y="5479102"/>
            <a:ext cx="171514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0957830E-FD92-4600-BA19-8CEEE9B3CF2C}"/>
              </a:ext>
            </a:extLst>
          </p:cNvPr>
          <p:cNvSpPr txBox="1"/>
          <p:nvPr/>
        </p:nvSpPr>
        <p:spPr>
          <a:xfrm>
            <a:off x="8002273" y="2530549"/>
            <a:ext cx="1516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Montserrat" panose="00000500000000000000" pitchFamily="2" charset="0"/>
              </a:rPr>
              <a:t>N=15   (21%)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BD3C012-6D9B-4FD0-BB41-3D90726223FC}"/>
              </a:ext>
            </a:extLst>
          </p:cNvPr>
          <p:cNvSpPr txBox="1"/>
          <p:nvPr/>
        </p:nvSpPr>
        <p:spPr>
          <a:xfrm>
            <a:off x="8002272" y="3090984"/>
            <a:ext cx="1655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N=57    (79%)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24533A0-7903-4C5B-81FD-F2E24B9FBBDF}"/>
              </a:ext>
            </a:extLst>
          </p:cNvPr>
          <p:cNvSpPr txBox="1"/>
          <p:nvPr/>
        </p:nvSpPr>
        <p:spPr>
          <a:xfrm>
            <a:off x="8002272" y="3668929"/>
            <a:ext cx="1516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Montserrat" panose="00000500000000000000" pitchFamily="2" charset="0"/>
              </a:rPr>
              <a:t>N=15    (19%)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B42C3B94-6418-4C08-ABE2-B94B89FA8DA7}"/>
              </a:ext>
            </a:extLst>
          </p:cNvPr>
          <p:cNvSpPr txBox="1"/>
          <p:nvPr/>
        </p:nvSpPr>
        <p:spPr>
          <a:xfrm>
            <a:off x="8002272" y="4219316"/>
            <a:ext cx="1516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N=62   (81%)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EA87667E-8F64-4446-B22D-714A2BE05DB0}"/>
              </a:ext>
            </a:extLst>
          </p:cNvPr>
          <p:cNvSpPr txBox="1"/>
          <p:nvPr/>
        </p:nvSpPr>
        <p:spPr>
          <a:xfrm>
            <a:off x="8002273" y="4743794"/>
            <a:ext cx="1516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Montserrat" panose="00000500000000000000" pitchFamily="2" charset="0"/>
              </a:rPr>
              <a:t>N=26    (32%)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5BD7D82F-5CF9-4478-BF00-FED9E361742F}"/>
              </a:ext>
            </a:extLst>
          </p:cNvPr>
          <p:cNvSpPr txBox="1"/>
          <p:nvPr/>
        </p:nvSpPr>
        <p:spPr>
          <a:xfrm>
            <a:off x="8002272" y="5294181"/>
            <a:ext cx="1516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</a:rPr>
              <a:t>N=54   (67%)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7D9D4C87-879B-4366-B2B9-71460D71D845}"/>
              </a:ext>
            </a:extLst>
          </p:cNvPr>
          <p:cNvSpPr txBox="1"/>
          <p:nvPr/>
        </p:nvSpPr>
        <p:spPr>
          <a:xfrm>
            <a:off x="9518415" y="6601968"/>
            <a:ext cx="26620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Results of the Quorum study - 2021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649185A1-9A04-4A79-B53E-2AC3D78A2F44}"/>
              </a:ext>
            </a:extLst>
          </p:cNvPr>
          <p:cNvCxnSpPr/>
          <p:nvPr/>
        </p:nvCxnSpPr>
        <p:spPr>
          <a:xfrm>
            <a:off x="18288" y="6601968"/>
            <a:ext cx="10131718" cy="0"/>
          </a:xfrm>
          <a:prstGeom prst="line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Google Shape;25;p2">
            <a:extLst>
              <a:ext uri="{FF2B5EF4-FFF2-40B4-BE49-F238E27FC236}">
                <a16:creationId xmlns:a16="http://schemas.microsoft.com/office/drawing/2014/main" id="{BB2A9236-1D62-4AED-BDA2-B830DE846B2A}"/>
              </a:ext>
            </a:extLst>
          </p:cNvPr>
          <p:cNvSpPr/>
          <p:nvPr/>
        </p:nvSpPr>
        <p:spPr>
          <a:xfrm>
            <a:off x="11328000" y="5994000"/>
            <a:ext cx="864000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25;p2">
            <a:extLst>
              <a:ext uri="{FF2B5EF4-FFF2-40B4-BE49-F238E27FC236}">
                <a16:creationId xmlns:a16="http://schemas.microsoft.com/office/drawing/2014/main" id="{67F68680-38B7-4295-9B3A-D356D21E774A}"/>
              </a:ext>
            </a:extLst>
          </p:cNvPr>
          <p:cNvSpPr/>
          <p:nvPr/>
        </p:nvSpPr>
        <p:spPr>
          <a:xfrm>
            <a:off x="11715000" y="5448699"/>
            <a:ext cx="432000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25;p2">
            <a:extLst>
              <a:ext uri="{FF2B5EF4-FFF2-40B4-BE49-F238E27FC236}">
                <a16:creationId xmlns:a16="http://schemas.microsoft.com/office/drawing/2014/main" id="{DA5E11AB-6FC0-42AF-8326-6CB262CDBE56}"/>
              </a:ext>
            </a:extLst>
          </p:cNvPr>
          <p:cNvSpPr/>
          <p:nvPr/>
        </p:nvSpPr>
        <p:spPr>
          <a:xfrm>
            <a:off x="11715000" y="5865984"/>
            <a:ext cx="432000" cy="4320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25;p2">
            <a:extLst>
              <a:ext uri="{FF2B5EF4-FFF2-40B4-BE49-F238E27FC236}">
                <a16:creationId xmlns:a16="http://schemas.microsoft.com/office/drawing/2014/main" id="{966A95FE-E7A9-4ECB-982D-166842EC10AB}"/>
              </a:ext>
            </a:extLst>
          </p:cNvPr>
          <p:cNvSpPr/>
          <p:nvPr/>
        </p:nvSpPr>
        <p:spPr>
          <a:xfrm>
            <a:off x="10643664" y="6174000"/>
            <a:ext cx="684000" cy="68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9A2F3D-2550-41CB-8DAB-FC720A561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0" y="261781"/>
            <a:ext cx="1412750" cy="715520"/>
          </a:xfrm>
          <a:prstGeom prst="rect">
            <a:avLst/>
          </a:prstGeom>
        </p:spPr>
      </p:pic>
      <p:sp>
        <p:nvSpPr>
          <p:cNvPr id="85" name="ZoneTexte 84">
            <a:extLst>
              <a:ext uri="{FF2B5EF4-FFF2-40B4-BE49-F238E27FC236}">
                <a16:creationId xmlns:a16="http://schemas.microsoft.com/office/drawing/2014/main" id="{29EF0D10-3201-462A-8393-5834D7EDFD5B}"/>
              </a:ext>
            </a:extLst>
          </p:cNvPr>
          <p:cNvSpPr txBox="1"/>
          <p:nvPr/>
        </p:nvSpPr>
        <p:spPr>
          <a:xfrm>
            <a:off x="1259840" y="1131722"/>
            <a:ext cx="1006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After 2 weeks, subjects were up-titrated if systolic blood pressure ≥110 mmHg</a:t>
            </a:r>
            <a:endParaRPr lang="fr-FR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9414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hème Office">
  <a:themeElements>
    <a:clrScheme name="Personnalisé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2A35"/>
      </a:accent1>
      <a:accent2>
        <a:srgbClr val="C00000"/>
      </a:accent2>
      <a:accent3>
        <a:srgbClr val="FA2E50"/>
      </a:accent3>
      <a:accent4>
        <a:srgbClr val="8496B0"/>
      </a:accent4>
      <a:accent5>
        <a:srgbClr val="2F5496"/>
      </a:accent5>
      <a:accent6>
        <a:srgbClr val="F60A0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11864</TotalTime>
  <Words>1821</Words>
  <Application>Microsoft Office PowerPoint</Application>
  <PresentationFormat>Grand écran</PresentationFormat>
  <Paragraphs>322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Gotham</vt:lpstr>
      <vt:lpstr>Helvetica Neue Medium</vt:lpstr>
      <vt:lpstr>Montserrat</vt:lpstr>
      <vt:lpstr>Montserrat SemiBold</vt:lpstr>
      <vt:lpstr>Raleway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BESSE</dc:creator>
  <cp:lastModifiedBy>gmontalescot@outlook.com</cp:lastModifiedBy>
  <cp:revision>217</cp:revision>
  <cp:lastPrinted>2021-07-30T11:44:29Z</cp:lastPrinted>
  <dcterms:created xsi:type="dcterms:W3CDTF">2021-03-15T15:10:32Z</dcterms:created>
  <dcterms:modified xsi:type="dcterms:W3CDTF">2021-08-04T11:30:51Z</dcterms:modified>
</cp:coreProperties>
</file>