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  <p:sldMasterId id="2147483686" r:id="rId3"/>
    <p:sldMasterId id="2147483744" r:id="rId4"/>
  </p:sldMasterIdLst>
  <p:notesMasterIdLst>
    <p:notesMasterId r:id="rId23"/>
  </p:notesMasterIdLst>
  <p:handoutMasterIdLst>
    <p:handoutMasterId r:id="rId24"/>
  </p:handoutMasterIdLst>
  <p:sldIdLst>
    <p:sldId id="297" r:id="rId5"/>
    <p:sldId id="5392" r:id="rId6"/>
    <p:sldId id="5390" r:id="rId7"/>
    <p:sldId id="5391" r:id="rId8"/>
    <p:sldId id="5379" r:id="rId9"/>
    <p:sldId id="5380" r:id="rId10"/>
    <p:sldId id="5381" r:id="rId11"/>
    <p:sldId id="5383" r:id="rId12"/>
    <p:sldId id="266" r:id="rId13"/>
    <p:sldId id="5385" r:id="rId14"/>
    <p:sldId id="5386" r:id="rId15"/>
    <p:sldId id="5394" r:id="rId16"/>
    <p:sldId id="5395" r:id="rId17"/>
    <p:sldId id="5396" r:id="rId18"/>
    <p:sldId id="5398" r:id="rId19"/>
    <p:sldId id="5397" r:id="rId20"/>
    <p:sldId id="261" r:id="rId21"/>
    <p:sldId id="5312" r:id="rId2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78146CB-35B3-4B6C-BD50-5AE864141F9C}">
          <p14:sldIdLst>
            <p14:sldId id="297"/>
            <p14:sldId id="5392"/>
            <p14:sldId id="5390"/>
            <p14:sldId id="5391"/>
            <p14:sldId id="5379"/>
            <p14:sldId id="5380"/>
            <p14:sldId id="5381"/>
            <p14:sldId id="5383"/>
            <p14:sldId id="266"/>
            <p14:sldId id="5385"/>
            <p14:sldId id="5386"/>
            <p14:sldId id="5394"/>
            <p14:sldId id="5395"/>
            <p14:sldId id="5396"/>
            <p14:sldId id="5398"/>
            <p14:sldId id="5397"/>
            <p14:sldId id="261"/>
            <p14:sldId id="531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95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Guns" initials="DG" lastIdx="54" clrIdx="0">
    <p:extLst/>
  </p:cmAuthor>
  <p:cmAuthor id="2" name="gmontalescot@outlook.com" initials="g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78001"/>
    <a:srgbClr val="552579"/>
    <a:srgbClr val="4C216D"/>
    <a:srgbClr val="00B0F0"/>
    <a:srgbClr val="EE1C25"/>
    <a:srgbClr val="E8EAF2"/>
    <a:srgbClr val="D08908"/>
    <a:srgbClr val="FCB608"/>
    <a:srgbClr val="276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76686" autoAdjust="0"/>
  </p:normalViewPr>
  <p:slideViewPr>
    <p:cSldViewPr>
      <p:cViewPr varScale="1">
        <p:scale>
          <a:sx n="113" d="100"/>
          <a:sy n="113" d="100"/>
        </p:scale>
        <p:origin x="-1500" y="-102"/>
      </p:cViewPr>
      <p:guideLst>
        <p:guide orient="horz" pos="1620"/>
        <p:guide pos="295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howGuides="1">
      <p:cViewPr varScale="1">
        <p:scale>
          <a:sx n="95" d="100"/>
          <a:sy n="95" d="100"/>
        </p:scale>
        <p:origin x="4042" y="5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0D974-0561-4F94-B707-428AB29B216A}" type="datetimeFigureOut">
              <a:rPr lang="ko-KR" altLang="en-US" smtClean="0"/>
              <a:t>2021-08-26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1FE7E-1921-4EFD-A381-47CA5A5D26F2}" type="slidenum">
              <a:rPr lang="ko-KR" altLang="en-US" smtClean="0"/>
              <a:t>‹N°›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666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0B810-6FB8-4958-ACEA-EED1FE35CBDF}" type="datetimeFigureOut">
              <a:rPr lang="ko-KR" altLang="en-US" smtClean="0"/>
              <a:t>2021-08-26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C2A06-9CFC-4017-A78E-791E0662E31D}" type="slidenum">
              <a:rPr lang="ko-KR" altLang="en-US" smtClean="0"/>
              <a:t>‹N°›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648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slide 14 : dans ENVISAGE ils font toutes leurs analyses sur APT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declaré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avant 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(48%) alors que en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faitil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a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60% des patients sous APT.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-Pour DAPT j’ai trouvé 1.8% ATLANTIS et 13% ENVISAGE pour ces patients sous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-Slide 15 :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primary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safety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c’est 3.4.5 pour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atlantis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// c’est ISTH pour ENVISAGE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-Slide 15 : valve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thombosis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ils rapportent 0 dans chaque groupe en fait !!! le truc impossible a moins de ne pas les chercher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-Slide 16 ; « Justification of a composite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outcome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 non-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inferiority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trial “ composite EP n’est pas un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; le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c’est le NCB le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!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-conclusions : la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preiere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ligen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 ironique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biensur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// la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deuxieme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il y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repond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dans sa conclusion et c’est pas grand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monded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les sans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antiplaq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fr-F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avec demi-dose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(tu ne parles pas du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totu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difference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resultat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selon les doses (on a l’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impresson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qu’ils sont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surdosés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60)// je ne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sai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pas si on peut dire sur cette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presentaitn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NOACs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not all the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TAVI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7741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sz="88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fr-FR" sz="88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separate</a:t>
            </a:r>
            <a:r>
              <a:rPr lang="fr-FR" sz="88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88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assessment</a:t>
            </a:r>
            <a:r>
              <a:rPr lang="fr-FR" sz="88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88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efficacy</a:t>
            </a:r>
            <a:r>
              <a:rPr lang="fr-FR" sz="88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88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safety</a:t>
            </a:r>
            <a:r>
              <a:rPr lang="fr-FR" sz="88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88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sz="88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88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desirable</a:t>
            </a:r>
            <a:r>
              <a:rPr lang="fr-FR" sz="88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 </a:t>
            </a:r>
            <a:r>
              <a:rPr lang="fr-FR" sz="88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noninferiority</a:t>
            </a:r>
            <a:r>
              <a:rPr lang="fr-FR" sz="88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trial. </a:t>
            </a:r>
            <a:r>
              <a:rPr lang="fr-FR" sz="88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Convincing</a:t>
            </a:r>
            <a:r>
              <a:rPr lang="fr-FR" sz="88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88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</a:t>
            </a:r>
            <a:r>
              <a:rPr lang="fr-FR" sz="88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non-</a:t>
            </a:r>
            <a:r>
              <a:rPr lang="fr-FR" sz="88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inferiority</a:t>
            </a:r>
            <a:r>
              <a:rPr lang="fr-FR" sz="88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88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88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respect to </a:t>
            </a:r>
            <a:r>
              <a:rPr lang="fr-FR" sz="88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efficacy</a:t>
            </a:r>
            <a:r>
              <a:rPr lang="fr-FR" sz="88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88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coupled</a:t>
            </a:r>
            <a:r>
              <a:rPr lang="fr-FR" sz="88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88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88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88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safety</a:t>
            </a:r>
            <a:r>
              <a:rPr lang="fr-FR" sz="88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88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advantage</a:t>
            </a:r>
            <a:r>
              <a:rPr lang="fr-FR" sz="88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fr-FR" sz="88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advantage</a:t>
            </a:r>
            <a:r>
              <a:rPr lang="fr-FR" sz="88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fr-FR" sz="88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</a:t>
            </a:r>
            <a:r>
              <a:rPr lang="fr-FR" sz="88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88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convenience</a:t>
            </a:r>
            <a:r>
              <a:rPr lang="fr-FR" sz="88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88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fr-FR" sz="88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88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</a:t>
            </a:r>
            <a:r>
              <a:rPr lang="fr-FR" sz="88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88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</a:t>
            </a:r>
            <a:r>
              <a:rPr lang="fr-FR" sz="88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ample justification for the use of the new </a:t>
            </a:r>
            <a:r>
              <a:rPr lang="fr-FR" sz="88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therapy</a:t>
            </a:r>
            <a:r>
              <a:rPr lang="fr-FR" sz="88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fr-FR" altLang="fr-FR" sz="2000" dirty="0" smtClean="0"/>
              <a:t>La non-infériorité = perte d’efficacité consentie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Il faut connaître la valeur « min » de l’IC 95%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Il faut juger de la pertinence de la limite de non-infériorité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Il faut juger de l’avantage apporté par le nouveau produit</a:t>
            </a:r>
          </a:p>
          <a:p>
            <a:pPr marL="171450" indent="-171450">
              <a:buFontTx/>
              <a:buChar char="-"/>
            </a:pPr>
            <a:r>
              <a:rPr lang="fr-FR" altLang="fr-FR" sz="900" dirty="0" smtClean="0"/>
              <a:t>trop d'arrêts de traitement est embêtante</a:t>
            </a:r>
            <a:r>
              <a:rPr lang="fr-FR" sz="88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fr-FR" sz="88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fr-FR" sz="88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047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7282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>
            <a:extLst>
              <a:ext uri="{FF2B5EF4-FFF2-40B4-BE49-F238E27FC236}">
                <a16:creationId xmlns:a16="http://schemas.microsoft.com/office/drawing/2014/main" xmlns="" id="{717B23E1-2B8C-AD4B-BE2A-D728A4BFEA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8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17CB30-21BB-BE4F-B440-0734E64AE9F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826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7340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35% had the </a:t>
            </a:r>
            <a:r>
              <a:rPr lang="fr-FR" dirty="0" err="1"/>
              <a:t>low</a:t>
            </a:r>
            <a:r>
              <a:rPr lang="fr-FR" dirty="0"/>
              <a:t> dose.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3153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21-11016-Dangas-AHR-MVH_13July2021_clean_v2_withfigs.docx, Fig 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A8004-E05E-49DD-AE7B-FE4C8EE17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968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>
            <a:extLst>
              <a:ext uri="{FF2B5EF4-FFF2-40B4-BE49-F238E27FC236}">
                <a16:creationId xmlns:a16="http://schemas.microsoft.com/office/drawing/2014/main" xmlns="" id="{717B23E1-2B8C-AD4B-BE2A-D728A4BFEA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8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17CB30-21BB-BE4F-B440-0734E64AE9F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30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>
            <a:extLst>
              <a:ext uri="{FF2B5EF4-FFF2-40B4-BE49-F238E27FC236}">
                <a16:creationId xmlns:a16="http://schemas.microsoft.com/office/drawing/2014/main" xmlns="" id="{717B23E1-2B8C-AD4B-BE2A-D728A4BFEA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8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17CB30-21BB-BE4F-B440-0734E64AE9F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852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3121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-Slide 15 :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primary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safety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c’est 3.4.5 pour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atlantis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// c’est ISTH pour ENVISAGE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-Slide 15 : valve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thombosis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ils rapportent 0 dans chaque groupe en fait !!! le truc impossible a moins de ne pas les chercher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8696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80" y="1497141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55527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964472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49617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564872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288872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A7341551-4697-41C7-A352-EF71700584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rgbClr val="2765B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xmlns="" id="{112562F3-7C1E-4A0C-96A9-C0EE72521397}"/>
              </a:ext>
            </a:extLst>
          </p:cNvPr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rgbClr val="2765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A8FA06E-453B-417C-89FE-A3AC09AA5B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985" y="155268"/>
            <a:ext cx="1251447" cy="57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6953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80200"/>
            <a:ext cx="3600400" cy="358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932040" y="1408807"/>
            <a:ext cx="3312368" cy="2325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3697A31B-4C32-45F0-9980-3B5F2D5511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rgbClr val="2765B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9" name="Straight Connector 4">
            <a:extLst>
              <a:ext uri="{FF2B5EF4-FFF2-40B4-BE49-F238E27FC236}">
                <a16:creationId xmlns:a16="http://schemas.microsoft.com/office/drawing/2014/main" xmlns="" id="{1A83409A-F47A-4922-AEBE-AE222BBF71BF}"/>
              </a:ext>
            </a:extLst>
          </p:cNvPr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rgbClr val="2765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9BCFFDE-A8C0-4DBC-A7B4-E3929A060A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985" y="155268"/>
            <a:ext cx="1251447" cy="57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33107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939902"/>
            <a:ext cx="2952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rgbClr val="2765B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539552" y="3723878"/>
            <a:ext cx="8064896" cy="100811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552" y="0"/>
            <a:ext cx="8064896" cy="3363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A53978B-EF17-4724-BE77-0F1C881689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985" y="155268"/>
            <a:ext cx="1251447" cy="57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22317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43808" y="0"/>
            <a:ext cx="345638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6461052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5733" y="0"/>
            <a:ext cx="2286000" cy="5143500"/>
          </a:xfrm>
          <a:prstGeom prst="rect">
            <a:avLst/>
          </a:prstGeom>
          <a:solidFill>
            <a:srgbClr val="EE1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58000" y="698778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5733" y="2578606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289428" y="699542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579370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8380967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406569"/>
            <a:ext cx="500404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rgbClr val="2765B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931790"/>
            <a:ext cx="9144000" cy="22117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sng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A3CA48E-E805-487F-8E51-DF4763A4DF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1" y="406569"/>
            <a:ext cx="1251447" cy="57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27473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051720" y="0"/>
            <a:ext cx="2286000" cy="2787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72000" y="257175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C21ACF0-204A-4C5E-ACAB-A10807D72B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11711"/>
            <a:ext cx="1251447" cy="57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6139"/>
      </p:ext>
    </p:extLst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rgbClr val="2765B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703784875"/>
      </p:ext>
    </p:extLst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2765B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rgbClr val="EE1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19872" y="1893198"/>
            <a:ext cx="5724128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139702"/>
            <a:ext cx="543609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rgbClr val="2765B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15766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1902008"/>
            <a:ext cx="467544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rgbClr val="2765B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rgbClr val="2765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30CFC9-7C94-453B-84F4-478CB7F6FA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985" y="155268"/>
            <a:ext cx="1251447" cy="57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38752"/>
      </p:ext>
    </p:extLst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494" y="163681"/>
            <a:ext cx="7344816" cy="57606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latinLnBrk="0">
              <a:buNone/>
              <a:defRPr sz="2200" b="1" baseline="0">
                <a:solidFill>
                  <a:srgbClr val="2765B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A9997E85-1B0A-47BD-A027-80F402C2DE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82736"/>
            <a:ext cx="1187624" cy="65754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FA70EC-45D7-D14E-BDC2-E4F9F7FB57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494" y="987575"/>
            <a:ext cx="8208962" cy="3528392"/>
          </a:xfrm>
          <a:prstGeom prst="rect">
            <a:avLst/>
          </a:prstGeom>
        </p:spPr>
        <p:txBody>
          <a:bodyPr lIns="0" tIns="0" rIns="0" bIns="0"/>
          <a:lstStyle>
            <a:lvl1pPr marL="266700" indent="-266700" latinLnBrk="0">
              <a:spcBef>
                <a:spcPts val="90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sz="1800">
                <a:solidFill>
                  <a:srgbClr val="595959"/>
                </a:solidFill>
              </a:defRPr>
            </a:lvl1pPr>
            <a:lvl2pPr marL="669925" indent="-268288" latinLnBrk="0">
              <a:buClr>
                <a:schemeClr val="tx1"/>
              </a:buClr>
              <a:tabLst/>
              <a:defRPr sz="1600">
                <a:solidFill>
                  <a:srgbClr val="595959"/>
                </a:solidFill>
              </a:defRPr>
            </a:lvl2pPr>
            <a:lvl3pPr latinLnBrk="0">
              <a:buClr>
                <a:schemeClr val="tx1"/>
              </a:buClr>
              <a:defRPr sz="1400">
                <a:solidFill>
                  <a:srgbClr val="595959"/>
                </a:solidFill>
              </a:defRPr>
            </a:lvl3pPr>
            <a:lvl4pPr latinLnBrk="0">
              <a:buClr>
                <a:schemeClr val="tx1"/>
              </a:buClr>
              <a:defRPr sz="1400">
                <a:solidFill>
                  <a:srgbClr val="595959"/>
                </a:solidFill>
              </a:defRPr>
            </a:lvl4pPr>
            <a:lvl5pPr latinLnBrk="0">
              <a:buClr>
                <a:schemeClr val="tx1"/>
              </a:buClr>
              <a:defRPr sz="14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F6AF35BC-32BB-684E-8F64-6C88C9D4B4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494" y="4865787"/>
            <a:ext cx="8208000" cy="15388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 latinLnBrk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263517376"/>
      </p:ext>
    </p:extLst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49" y="1016969"/>
            <a:ext cx="8381999" cy="35526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1" y="4629150"/>
            <a:ext cx="4114800" cy="400050"/>
          </a:xfrm>
        </p:spPr>
        <p:txBody>
          <a:bodyPr anchor="b"/>
          <a:lstStyle>
            <a:lvl1pPr marL="0" indent="0">
              <a:buNone/>
              <a:defRPr sz="825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48199" y="4629150"/>
            <a:ext cx="4114800" cy="400050"/>
          </a:xfrm>
        </p:spPr>
        <p:txBody>
          <a:bodyPr anchor="b"/>
          <a:lstStyle>
            <a:lvl1pPr marL="0" indent="0" algn="r">
              <a:buNone/>
              <a:defRPr sz="825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528684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"/>
          <p:cNvSpPr>
            <a:spLocks noGrp="1"/>
          </p:cNvSpPr>
          <p:nvPr>
            <p:ph type="title"/>
          </p:nvPr>
        </p:nvSpPr>
        <p:spPr>
          <a:xfrm>
            <a:off x="457530" y="205908"/>
            <a:ext cx="8229023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16750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5733" y="0"/>
            <a:ext cx="2286000" cy="5143500"/>
          </a:xfrm>
          <a:prstGeom prst="rect">
            <a:avLst/>
          </a:prstGeom>
          <a:solidFill>
            <a:srgbClr val="EE1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58000" y="698778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5733" y="2578606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289428" y="699542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579370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9311609"/>
      </p:ext>
    </p:extLst>
  </p:cSld>
  <p:clrMapOvr>
    <a:masterClrMapping/>
  </p:clrMapOvr>
  <p:transition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666372"/>
      </p:ext>
    </p:extLst>
  </p:cSld>
  <p:clrMapOvr>
    <a:masterClrMapping/>
  </p:clrMapOvr>
  <p:transition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2707482"/>
            <a:ext cx="7451725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ct val="20000"/>
              </a:spcBef>
              <a:buFont typeface="Wingdings" pitchFamily="2" charset="2"/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2776" y="2107171"/>
            <a:ext cx="7451725" cy="369332"/>
          </a:xfrm>
        </p:spPr>
        <p:txBody>
          <a:bodyPr wrap="square">
            <a:spAutoFit/>
          </a:bodyPr>
          <a:lstStyle>
            <a:lvl1pPr>
              <a:defRPr sz="2400"/>
            </a:lvl1pPr>
          </a:lstStyle>
          <a:p>
            <a:r>
              <a:rPr lang="en-GB" noProof="0" dirty="0"/>
              <a:t>Click to edit Master title text</a:t>
            </a:r>
          </a:p>
        </p:txBody>
      </p:sp>
      <p:sp>
        <p:nvSpPr>
          <p:cNvPr id="5" name="Line 38"/>
          <p:cNvSpPr>
            <a:spLocks noChangeShapeType="1"/>
          </p:cNvSpPr>
          <p:nvPr userDrawn="1"/>
        </p:nvSpPr>
        <p:spPr bwMode="auto">
          <a:xfrm flipV="1">
            <a:off x="611188" y="2566988"/>
            <a:ext cx="8532812" cy="2381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3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39126"/>
      </p:ext>
    </p:extLst>
  </p:cSld>
  <p:clrMapOvr>
    <a:masterClrMapping/>
  </p:clrMapOvr>
  <p:transition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12001" y="142368"/>
            <a:ext cx="8281175" cy="323165"/>
          </a:xfrm>
        </p:spPr>
        <p:txBody>
          <a:bodyPr/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611189" y="1032273"/>
            <a:ext cx="8281987" cy="364569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82195631"/>
      </p:ext>
    </p:extLst>
  </p:cSld>
  <p:clrMapOvr>
    <a:masterClrMapping/>
  </p:clrMapOvr>
  <p:transition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032580"/>
            <a:ext cx="8280400" cy="2972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Font typeface="Wingdings" pitchFamily="2" charset="2"/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/>
          </p:nvPr>
        </p:nvSpPr>
        <p:spPr>
          <a:xfrm>
            <a:off x="612776" y="1368281"/>
            <a:ext cx="8280400" cy="33096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</a:p>
        </p:txBody>
      </p:sp>
    </p:spTree>
    <p:extLst>
      <p:ext uri="{BB962C8B-B14F-4D97-AF65-F5344CB8AC3E}">
        <p14:creationId xmlns:p14="http://schemas.microsoft.com/office/powerpoint/2010/main" val="899225912"/>
      </p:ext>
    </p:extLst>
  </p:cSld>
  <p:clrMapOvr>
    <a:masterClrMapping/>
  </p:clrMapOvr>
  <p:transition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612774" y="1032579"/>
            <a:ext cx="4032000" cy="36453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22"/>
          </p:nvPr>
        </p:nvSpPr>
        <p:spPr>
          <a:xfrm>
            <a:off x="4860480" y="1032579"/>
            <a:ext cx="4032000" cy="36453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26829288"/>
      </p:ext>
    </p:extLst>
  </p:cSld>
  <p:clrMapOvr>
    <a:masterClrMapping/>
  </p:clrMapOvr>
  <p:transition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Headline +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22"/>
          </p:nvPr>
        </p:nvSpPr>
        <p:spPr>
          <a:xfrm>
            <a:off x="612774" y="1368900"/>
            <a:ext cx="4032000" cy="3309066"/>
          </a:xfrm>
        </p:spPr>
        <p:txBody>
          <a:bodyPr/>
          <a:lstStyle>
            <a:lvl1pPr marL="257175" marR="0" indent="-257175" algn="l" defTabSz="6858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None/>
              <a:tabLst>
                <a:tab pos="928688" algn="l"/>
              </a:tabLst>
              <a:defRPr lang="en-US" sz="15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</a:lstStyle>
          <a:p>
            <a:pPr marL="201216" lvl="0" indent="-201216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928688" algn="l"/>
              </a:tabLst>
            </a:pPr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23"/>
          </p:nvPr>
        </p:nvSpPr>
        <p:spPr>
          <a:xfrm>
            <a:off x="4860480" y="1368900"/>
            <a:ext cx="4032000" cy="3309066"/>
          </a:xfrm>
        </p:spPr>
        <p:txBody>
          <a:bodyPr/>
          <a:lstStyle>
            <a:lvl1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032580"/>
            <a:ext cx="8280400" cy="2972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Font typeface="Wingdings" pitchFamily="2" charset="2"/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12282714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2915816" y="0"/>
            <a:ext cx="6228184" cy="5143500"/>
          </a:xfrm>
          <a:prstGeom prst="rect">
            <a:avLst/>
          </a:prstGeom>
          <a:solidFill>
            <a:srgbClr val="EE1C2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87013D31-6B1B-457D-A2E1-324A15BA2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504" y="2715766"/>
            <a:ext cx="2808312" cy="208848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rgbClr val="2765B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84997582"/>
      </p:ext>
    </p:extLst>
  </p:cSld>
  <p:clrMapOvr>
    <a:masterClrMapping/>
  </p:clrMapOvr>
  <p:transition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</a:p>
        </p:txBody>
      </p:sp>
    </p:spTree>
    <p:extLst>
      <p:ext uri="{BB962C8B-B14F-4D97-AF65-F5344CB8AC3E}">
        <p14:creationId xmlns:p14="http://schemas.microsoft.com/office/powerpoint/2010/main" val="2997857654"/>
      </p:ext>
    </p:extLst>
  </p:cSld>
  <p:clrMapOvr>
    <a:masterClrMapping/>
  </p:clrMapOvr>
  <p:transition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text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032580"/>
            <a:ext cx="8280400" cy="2972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Font typeface="Wingdings" pitchFamily="2" charset="2"/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748948181"/>
      </p:ext>
    </p:extLst>
  </p:cSld>
  <p:clrMapOvr>
    <a:masterClrMapping/>
  </p:clrMapOvr>
  <p:transition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82970"/>
      </p:ext>
    </p:extLst>
  </p:cSld>
  <p:clrMapOvr>
    <a:masterClrMapping/>
  </p:clrMapOvr>
  <p:transition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text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612001" y="1032579"/>
            <a:ext cx="8281175" cy="36453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 dirty="0"/>
              <a:t>Click icon to add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56308417"/>
      </p:ext>
    </p:extLst>
  </p:cSld>
  <p:clrMapOvr>
    <a:masterClrMapping/>
  </p:clrMapOvr>
  <p:transition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text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612001" y="1368900"/>
            <a:ext cx="8281175" cy="327396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032580"/>
            <a:ext cx="8280400" cy="2972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Font typeface="Wingdings" pitchFamily="2" charset="2"/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823686778"/>
      </p:ext>
    </p:extLst>
  </p:cSld>
  <p:clrMapOvr>
    <a:masterClrMapping/>
  </p:clrMapOvr>
  <p:transition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ab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612775" y="2808000"/>
            <a:ext cx="8280401" cy="1869966"/>
          </a:xfrm>
        </p:spPr>
        <p:txBody>
          <a:bodyPr/>
          <a:lstStyle>
            <a:lvl1pPr marL="201216" marR="0" indent="-201216" algn="l" defTabSz="6858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928688" algn="l"/>
              </a:tabLst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 marL="201216" lvl="0" indent="-201216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928688" algn="l"/>
              </a:tabLst>
            </a:pPr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7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611189" y="1032579"/>
            <a:ext cx="8281987" cy="1701403"/>
          </a:xfrm>
        </p:spPr>
        <p:txBody>
          <a:bodyPr/>
          <a:lstStyle>
            <a:lvl1pP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 dirty="0"/>
              <a:t>Click icon to add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15371326"/>
      </p:ext>
    </p:extLst>
  </p:cSld>
  <p:clrMapOvr>
    <a:masterClrMapping/>
  </p:clrMapOvr>
  <p:transition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ab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612775" y="2808000"/>
            <a:ext cx="8280401" cy="1869966"/>
          </a:xfrm>
        </p:spPr>
        <p:txBody>
          <a:bodyPr/>
          <a:lstStyle>
            <a:lvl1pPr marL="201216" marR="0" indent="-201216" algn="l" defTabSz="6858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928688" algn="l"/>
              </a:tabLst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marL="201216" lvl="0" indent="-201216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928688" algn="l"/>
              </a:tabLst>
            </a:pPr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7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611189" y="1368900"/>
            <a:ext cx="8281987" cy="1322784"/>
          </a:xfrm>
        </p:spPr>
        <p:txBody>
          <a:bodyPr/>
          <a:lstStyle>
            <a:lvl1pP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032580"/>
            <a:ext cx="8280400" cy="2972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Font typeface="Wingdings" pitchFamily="2" charset="2"/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2116517681"/>
      </p:ext>
    </p:extLst>
  </p:cSld>
  <p:clrMapOvr>
    <a:masterClrMapping/>
  </p:clrMapOvr>
  <p:transition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text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6"/>
          </p:nvPr>
        </p:nvSpPr>
        <p:spPr>
          <a:xfrm>
            <a:off x="612775" y="1032580"/>
            <a:ext cx="8280401" cy="1701449"/>
          </a:xfrm>
        </p:spPr>
        <p:txBody>
          <a:bodyPr/>
          <a:lstStyle>
            <a:lvl1pPr marL="201216" marR="0" indent="-201216" algn="l" defTabSz="6858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928688" algn="l"/>
              </a:tabLst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201216" lvl="0" indent="-201216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928688" algn="l"/>
              </a:tabLst>
            </a:pPr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5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611189" y="2808000"/>
            <a:ext cx="8281987" cy="1869966"/>
          </a:xfrm>
        </p:spPr>
        <p:txBody>
          <a:bodyPr/>
          <a:lstStyle>
            <a:lvl1pP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 dirty="0"/>
              <a:t>Click icon to add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3422154"/>
      </p:ext>
    </p:extLst>
  </p:cSld>
  <p:clrMapOvr>
    <a:masterClrMapping/>
  </p:clrMapOvr>
  <p:transition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text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6"/>
          </p:nvPr>
        </p:nvSpPr>
        <p:spPr>
          <a:xfrm>
            <a:off x="612775" y="1368900"/>
            <a:ext cx="8280401" cy="1323091"/>
          </a:xfrm>
        </p:spPr>
        <p:txBody>
          <a:bodyPr/>
          <a:lstStyle>
            <a:lvl1pPr marL="201216" marR="0" indent="-201216" algn="l" defTabSz="6858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928688" algn="l"/>
              </a:tabLst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201216" lvl="0" indent="-201216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928688" algn="l"/>
              </a:tabLst>
            </a:pPr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5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611189" y="2808000"/>
            <a:ext cx="8281987" cy="1869966"/>
          </a:xfrm>
        </p:spPr>
        <p:txBody>
          <a:bodyPr/>
          <a:lstStyle>
            <a:lvl1pP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032580"/>
            <a:ext cx="8280400" cy="2972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Font typeface="Wingdings" pitchFamily="2" charset="2"/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489517473"/>
      </p:ext>
    </p:extLst>
  </p:cSld>
  <p:clrMapOvr>
    <a:masterClrMapping/>
  </p:clrMapOvr>
  <p:transition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612775" y="2808000"/>
            <a:ext cx="8280401" cy="1869966"/>
          </a:xfrm>
        </p:spPr>
        <p:txBody>
          <a:bodyPr/>
          <a:lstStyle>
            <a:lvl1pPr marL="201216" marR="0" indent="-201216" algn="l" defTabSz="6858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928688" algn="l"/>
              </a:tabLst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201216" lvl="0" indent="-201216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928688" algn="l"/>
              </a:tabLst>
            </a:pPr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7"/>
          </p:nvPr>
        </p:nvSpPr>
        <p:spPr>
          <a:xfrm>
            <a:off x="612775" y="1032579"/>
            <a:ext cx="8280401" cy="1702359"/>
          </a:xfrm>
        </p:spPr>
        <p:txBody>
          <a:bodyPr/>
          <a:lstStyle>
            <a:lvl1pPr marL="201216" marR="0" indent="-201216" algn="l" defTabSz="6858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928688" algn="l"/>
              </a:tabLst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201216" lvl="0" indent="-201216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928688" algn="l"/>
              </a:tabLst>
            </a:pPr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84523947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203848" y="0"/>
            <a:ext cx="5940152" cy="5143500"/>
          </a:xfrm>
          <a:prstGeom prst="rect">
            <a:avLst/>
          </a:prstGeom>
          <a:solidFill>
            <a:srgbClr val="EE1C2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19872" y="123478"/>
            <a:ext cx="55446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rgbClr val="2765B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70273041"/>
      </p:ext>
    </p:extLst>
  </p:cSld>
  <p:clrMapOvr>
    <a:masterClrMapping/>
  </p:clrMapOvr>
  <p:transition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612775" y="2808000"/>
            <a:ext cx="8280401" cy="1869966"/>
          </a:xfrm>
        </p:spPr>
        <p:txBody>
          <a:bodyPr/>
          <a:lstStyle>
            <a:lvl1pPr marL="201216" marR="0" indent="-201216" algn="l" defTabSz="6858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928688" algn="l"/>
              </a:tabLst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201216" lvl="0" indent="-201216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928688" algn="l"/>
              </a:tabLst>
            </a:pPr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7"/>
          </p:nvPr>
        </p:nvSpPr>
        <p:spPr>
          <a:xfrm>
            <a:off x="612775" y="1368900"/>
            <a:ext cx="8280401" cy="1322831"/>
          </a:xfrm>
        </p:spPr>
        <p:txBody>
          <a:bodyPr/>
          <a:lstStyle>
            <a:lvl1pPr marL="201216" marR="0" indent="-201216" algn="l" defTabSz="6858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928688" algn="l"/>
              </a:tabLst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201216" lvl="0" indent="-201216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928688" algn="l"/>
              </a:tabLst>
            </a:pPr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032580"/>
            <a:ext cx="8280400" cy="2972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Font typeface="Wingdings" pitchFamily="2" charset="2"/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351492627"/>
      </p:ext>
    </p:extLst>
  </p:cSld>
  <p:clrMapOvr>
    <a:masterClrMapping/>
  </p:clrMapOvr>
  <p:transition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chart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5" y="1257300"/>
            <a:ext cx="4076700" cy="33147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24375" y="1257300"/>
            <a:ext cx="4075200" cy="3315600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93236475"/>
      </p:ext>
    </p:extLst>
  </p:cSld>
  <p:clrMapOvr>
    <a:masterClrMapping/>
  </p:clrMapOvr>
  <p:transition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84007013"/>
      </p:ext>
    </p:extLst>
  </p:cSld>
  <p:clrMapOvr>
    <a:masterClrMapping/>
  </p:clrMapOvr>
  <p:transition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5" y="1257300"/>
            <a:ext cx="4076700" cy="33147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375" y="1257300"/>
            <a:ext cx="4076700" cy="33147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727088"/>
      </p:ext>
    </p:extLst>
  </p:cSld>
  <p:clrMapOvr>
    <a:masterClrMapping/>
  </p:clrMapOvr>
  <p:transition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F22460F-70ED-4FCB-B14D-D45B063C1436}" type="datetimeFigureOut">
              <a:rPr lang="en-CA" smtClean="0"/>
              <a:t>26/08/2021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DE69038-F227-4503-828F-05A0E67D8FEA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2267416"/>
      </p:ext>
    </p:extLst>
  </p:cSld>
  <p:clrMapOvr>
    <a:masterClrMapping/>
  </p:clrMapOvr>
  <p:transition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9949E-85C1-4664-92B2-1E2237186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5183D8-6A41-4E5D-A059-1522398B6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DB5408-74A7-4856-9463-33F756586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26/08/2021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E9E71A-9578-4933-A4BE-C224C5836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1A120C-9877-433C-B250-1BF033301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42901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0FB2AD-E580-4628-A03C-BD8176159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E3AB35-AB32-46EC-95E3-97BB17DA1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1982FD-8917-4674-AC0B-8C312AA98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26/08/2021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8B8208-2F14-4353-89F6-3385BF479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5C4E2F-BF07-4E8F-AC92-A4CA579D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12677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9D344C-2B18-445F-B0F2-89A0A58EF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219005-2487-4EAC-93F8-245466322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F776B0-802D-4FBB-8909-179E05740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26/08/2021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AFB756-8F08-4839-B2F6-7F4E03D4E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84D6AC-877A-4EFE-B2E7-D286D0128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77113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3A1600-E3FA-41BD-A065-AE0603B87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ED706B-96CB-41FD-B592-990A03F90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DA2470-33DF-4929-9F54-82A2A1C15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73894E-4C22-4B0A-B92D-3045D329A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26/08/2021</a:t>
            </a:fld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7052630-B86D-46F8-8599-9F8956B9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DCF1ED-0970-4A3A-833F-673DDB41C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195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54924A-AA34-484A-9136-1B347F33E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6D10BAA-4CC2-4FE6-9249-54D241572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D7C888D-447E-4035-BE0A-54B83B34C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ABF5652-0E46-4822-AFB5-F329F38F9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875FEAC-EED5-4E00-BD36-B256B44D58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A4D2D0C-B3B3-434F-96A4-88D33F72D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26/08/2021</a:t>
            </a:fld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BEBD034-EC2A-4315-BCD2-0CD3A16E0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2F42D72-A419-46A4-B19C-26E39B06F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96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rgbClr val="2765B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rgbClr val="2765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7421D6D-F3F7-4C4D-9658-51045DCD48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985" y="123478"/>
            <a:ext cx="1251447" cy="57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60323"/>
      </p:ext>
    </p:extLst>
  </p:cSld>
  <p:clrMapOvr>
    <a:masterClrMapping/>
  </p:clrMapOvr>
  <p:transition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997DD9-4FCB-4A98-BB06-1883BD6EC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1F81BC5-6D9E-4756-BA30-88C70AA83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26/08/2021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734475E-1F29-42A6-9C2B-FB66DAC3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0100DE-3E87-450B-BFF7-E6FD714B4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10034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D542E40-19AF-4708-AB14-75FB1028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26/08/2021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849D4F8-F5F3-4573-A2F8-71BAA832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3243CC-1D14-4940-A4F0-D99162562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96455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05AA86-9D85-4D5C-B337-ACCB38A85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2E631A-2304-4BD2-BAD7-04814E7A5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698094-9CD0-43AD-9142-3A91726F6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773D03-C49F-4F5D-8DDF-A9E54F8AB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26/08/2021</a:t>
            </a:fld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2D63FB-6741-4E4E-B4A3-8BC33DD4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4F25F6D-25A3-4B43-847A-5ED43BA7B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35093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33CF96-A096-4285-94F5-95D1E28B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BE97A75-5D0A-4FC5-A79F-ACB0B905B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78FA21E-4FAE-4576-B9D1-91A4FCCF3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697F65D-8D1A-49FD-82CA-E4C60344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26/08/2021</a:t>
            </a:fld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5670F0-86E5-4D38-B62F-98BE1D1B9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4F7F4AD-8614-4084-B937-0E5D951AA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62906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0EBE88-68B1-4B1B-BD95-86B37EA24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165A9BC-9B15-4ACE-B7D2-7ED5DDECE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1D55D1-C3CF-4A0F-A1AF-5F4A9318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26/08/2021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319B48-52E1-4CDF-8AC0-C475056C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6AB09D-2305-4305-86C1-2B534F7E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33713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A18F8AB-C65C-4E06-9991-267B1CBFC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3879628-5454-444D-9F7C-1488B19E2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C0C54C-B123-4FA1-BCAE-078A9D25F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26/08/2021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1FE69B-4211-49DE-8840-23C92156D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F85D2E-D156-4D4A-ABD2-79B6742F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119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032" y="0"/>
            <a:ext cx="1841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0" y="123478"/>
            <a:ext cx="691276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rgbClr val="2765B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9F319E5-DBEF-47D0-98E3-7255D73A57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985" y="155268"/>
            <a:ext cx="1251447" cy="57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66438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rgbClr val="2765B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rgbClr val="2765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723508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rgbClr val="2765B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rgbClr val="2765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1131590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699792" y="1131590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716016" y="1131590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732240" y="1131590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6735519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07504" y="3075806"/>
            <a:ext cx="2808312" cy="1368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rgbClr val="2765B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8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336" y="925101"/>
            <a:ext cx="3168352" cy="383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62184" y="1061419"/>
            <a:ext cx="1827251" cy="28225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5334999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6" r:id="rId3"/>
    <p:sldLayoutId id="2147483667" r:id="rId4"/>
    <p:sldLayoutId id="2147483661" r:id="rId5"/>
    <p:sldLayoutId id="2147483660" r:id="rId6"/>
    <p:sldLayoutId id="2147483664" r:id="rId7"/>
    <p:sldLayoutId id="2147483677" r:id="rId8"/>
    <p:sldLayoutId id="2147483678" r:id="rId9"/>
    <p:sldLayoutId id="2147483669" r:id="rId10"/>
    <p:sldLayoutId id="2147483670" r:id="rId11"/>
    <p:sldLayoutId id="2147483679" r:id="rId12"/>
    <p:sldLayoutId id="2147483672" r:id="rId13"/>
    <p:sldLayoutId id="2147483673" r:id="rId14"/>
    <p:sldLayoutId id="2147483674" r:id="rId15"/>
    <p:sldLayoutId id="2147483675" r:id="rId16"/>
    <p:sldLayoutId id="2147483680" r:id="rId17"/>
    <p:sldLayoutId id="2147483656" r:id="rId18"/>
  </p:sldLayoutIdLst>
  <p:transition>
    <p:wipe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83" r:id="rId2"/>
    <p:sldLayoutId id="2147483710" r:id="rId3"/>
    <p:sldLayoutId id="2147483716" r:id="rId4"/>
    <p:sldLayoutId id="2147483720" r:id="rId5"/>
    <p:sldLayoutId id="2147483743" r:id="rId6"/>
  </p:sldLayoutIdLst>
  <p:transition>
    <p:wipe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12001" y="452801"/>
            <a:ext cx="8281175" cy="32316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11189" y="1032355"/>
            <a:ext cx="8281987" cy="36456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Line 38"/>
          <p:cNvSpPr>
            <a:spLocks noChangeShapeType="1"/>
          </p:cNvSpPr>
          <p:nvPr userDrawn="1"/>
        </p:nvSpPr>
        <p:spPr bwMode="auto">
          <a:xfrm flipV="1">
            <a:off x="611188" y="789553"/>
            <a:ext cx="8532812" cy="2381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3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8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</p:sldLayoutIdLst>
  <p:transition>
    <p:wip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 b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2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2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2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2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2"/>
          </a:solidFill>
          <a:latin typeface="Arial" charset="0"/>
        </a:defRPr>
      </a:lvl9pPr>
    </p:titleStyle>
    <p:bodyStyle>
      <a:lvl1pPr marL="201216" indent="-201216" algn="l" rtl="0" eaLnBrk="1" fontAlgn="base" hangingPunct="1">
        <a:spcBef>
          <a:spcPct val="25000"/>
        </a:spcBef>
        <a:spcAft>
          <a:spcPct val="0"/>
        </a:spcAft>
        <a:buClr>
          <a:srgbClr val="3961AC"/>
        </a:buClr>
        <a:buSzPct val="80000"/>
        <a:buFont typeface="Wingdings" panose="05000000000000000000" pitchFamily="2" charset="2"/>
        <a:buChar char=""/>
        <a:tabLst>
          <a:tab pos="928688" algn="l"/>
        </a:tabLst>
        <a:defRPr sz="1500">
          <a:solidFill>
            <a:srgbClr val="595959"/>
          </a:solidFill>
          <a:latin typeface="+mn-lt"/>
          <a:ea typeface="+mn-ea"/>
          <a:cs typeface="+mn-cs"/>
        </a:defRPr>
      </a:lvl1pPr>
      <a:lvl2pPr marL="409575" indent="-207169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Symbol" panose="05050102010706020507" pitchFamily="18" charset="2"/>
        <a:buChar char=""/>
        <a:tabLst>
          <a:tab pos="928688" algn="l"/>
        </a:tabLst>
        <a:defRPr>
          <a:solidFill>
            <a:srgbClr val="595959"/>
          </a:solidFill>
          <a:latin typeface="+mn-lt"/>
        </a:defRPr>
      </a:lvl2pPr>
      <a:lvl3pPr marL="626269" indent="-215504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tabLst>
          <a:tab pos="928688" algn="l"/>
        </a:tabLst>
        <a:defRPr sz="1200">
          <a:solidFill>
            <a:srgbClr val="595959"/>
          </a:solidFill>
          <a:latin typeface="+mn-lt"/>
        </a:defRPr>
      </a:lvl3pPr>
      <a:lvl4pPr marL="827485" indent="-200025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928688" algn="l"/>
        </a:tabLst>
        <a:defRPr sz="1200">
          <a:solidFill>
            <a:srgbClr val="595959"/>
          </a:solidFill>
          <a:latin typeface="+mn-lt"/>
        </a:defRPr>
      </a:lvl4pPr>
      <a:lvl5pPr marL="1021556" indent="-21431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tabLst/>
        <a:defRPr sz="1200" baseline="0">
          <a:solidFill>
            <a:srgbClr val="595959"/>
          </a:solidFill>
          <a:latin typeface="+mn-lt"/>
        </a:defRPr>
      </a:lvl5pPr>
      <a:lvl6pPr marL="1949054" indent="-179785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928688" algn="l"/>
        </a:tabLst>
        <a:defRPr sz="1200">
          <a:solidFill>
            <a:schemeClr val="tx1"/>
          </a:solidFill>
          <a:latin typeface="+mn-lt"/>
        </a:defRPr>
      </a:lvl6pPr>
      <a:lvl7pPr marL="2291954" indent="-179785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928688" algn="l"/>
        </a:tabLst>
        <a:defRPr sz="1200">
          <a:solidFill>
            <a:schemeClr val="tx1"/>
          </a:solidFill>
          <a:latin typeface="+mn-lt"/>
        </a:defRPr>
      </a:lvl7pPr>
      <a:lvl8pPr marL="2634854" indent="-179785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928688" algn="l"/>
        </a:tabLst>
        <a:defRPr sz="1200">
          <a:solidFill>
            <a:schemeClr val="tx1"/>
          </a:solidFill>
          <a:latin typeface="+mn-lt"/>
        </a:defRPr>
      </a:lvl8pPr>
      <a:lvl9pPr marL="2977754" indent="-179785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928688" algn="l"/>
        </a:tabLst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1AA9869E-3654-456F-A662-9BD1894B5D9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8534051-F02D-466B-A056-CDFE2D085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38EAA7-B176-4A91-A028-5AF854941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3AB32B-4949-4930-9A45-B3D6894EC9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F4327-5D1B-42B1-A9A4-20BF3AB4531A}" type="datetimeFigureOut">
              <a:rPr lang="fr-FR" smtClean="0"/>
              <a:t>26/08/2021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428948-AD5C-445E-9F3E-EAB47A0C6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147DCD-6431-4C2C-B087-BBFD77ED9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6635D-D4CA-4476-8694-5460DC766D49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7DBD6B5F-E689-44BB-B940-A315641D89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8" t="86616" r="55647"/>
          <a:stretch/>
        </p:blipFill>
        <p:spPr>
          <a:xfrm>
            <a:off x="6747291" y="380439"/>
            <a:ext cx="2110960" cy="6884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0FB78EC-22F7-40D4-9D56-D09B14C169B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108807" y="194344"/>
            <a:ext cx="1749443" cy="38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2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png"/><Relationship Id="rId11" Type="http://schemas.openxmlformats.org/officeDocument/2006/relationships/image" Target="../media/image19.jpg"/><Relationship Id="rId5" Type="http://schemas.openxmlformats.org/officeDocument/2006/relationships/image" Target="../media/image14.gif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png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3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png"/><Relationship Id="rId4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png"/><Relationship Id="rId4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png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8" y="93964"/>
            <a:ext cx="9001000" cy="39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DE595DB-BCB1-4912-B577-D818BFAB30FA}"/>
              </a:ext>
            </a:extLst>
          </p:cNvPr>
          <p:cNvSpPr/>
          <p:nvPr/>
        </p:nvSpPr>
        <p:spPr>
          <a:xfrm>
            <a:off x="11060" y="2574796"/>
            <a:ext cx="2286000" cy="1879828"/>
          </a:xfrm>
          <a:prstGeom prst="rect">
            <a:avLst/>
          </a:prstGeom>
          <a:solidFill>
            <a:srgbClr val="EE1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i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5" name="Image 34" descr="Hôpital Universitaire Pitié-Salpêtrière Groupe hospitalier AP-HP ...">
            <a:extLst>
              <a:ext uri="{FF2B5EF4-FFF2-40B4-BE49-F238E27FC236}">
                <a16:creationId xmlns:a16="http://schemas.microsoft.com/office/drawing/2014/main" xmlns="" id="{CF8539F2-8624-4FE0-92B7-4C7E691AF84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" r="6699"/>
          <a:stretch/>
        </p:blipFill>
        <p:spPr bwMode="auto">
          <a:xfrm>
            <a:off x="16590" y="688875"/>
            <a:ext cx="2275773" cy="119704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26985C3-641B-4FC6-B3EA-401FA153620C}"/>
              </a:ext>
            </a:extLst>
          </p:cNvPr>
          <p:cNvSpPr/>
          <p:nvPr/>
        </p:nvSpPr>
        <p:spPr>
          <a:xfrm>
            <a:off x="2286000" y="688876"/>
            <a:ext cx="2286000" cy="1871444"/>
          </a:xfrm>
          <a:prstGeom prst="rect">
            <a:avLst/>
          </a:prstGeom>
          <a:solidFill>
            <a:srgbClr val="27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Jean-Philippe Collet for the ACTION group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F2A89A16-F800-4004-AB5E-EFD62204D130}"/>
              </a:ext>
            </a:extLst>
          </p:cNvPr>
          <p:cNvSpPr/>
          <p:nvPr/>
        </p:nvSpPr>
        <p:spPr>
          <a:xfrm>
            <a:off x="2302590" y="4431149"/>
            <a:ext cx="2286000" cy="712350"/>
          </a:xfrm>
          <a:prstGeom prst="rect">
            <a:avLst/>
          </a:prstGeom>
          <a:solidFill>
            <a:srgbClr val="27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69954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649710"/>
            <a:ext cx="2318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900" i="1" dirty="0">
              <a:solidFill>
                <a:schemeClr val="bg1"/>
              </a:solidFill>
              <a:cs typeface="Arial" pitchFamily="34" charset="0"/>
            </a:endParaRPr>
          </a:p>
          <a:p>
            <a:endParaRPr lang="en-US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Dr. Collet 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reports research Grants to the Institution or Consulting/Lecture  Fees from </a:t>
            </a:r>
            <a:r>
              <a:rPr lang="fr-FR" sz="900" dirty="0">
                <a:solidFill>
                  <a:schemeClr val="bg1"/>
                </a:solidFill>
              </a:rPr>
              <a:t>Abbott, AstraZeneca, Boston Scientific, Bristol-Myers Squibb, </a:t>
            </a:r>
            <a:r>
              <a:rPr lang="fr-FR" sz="900" dirty="0" err="1">
                <a:solidFill>
                  <a:schemeClr val="bg1"/>
                </a:solidFill>
              </a:rPr>
              <a:t>Medtronic</a:t>
            </a:r>
            <a:r>
              <a:rPr lang="fr-FR" sz="900" dirty="0">
                <a:solidFill>
                  <a:schemeClr val="bg1"/>
                </a:solidFill>
              </a:rPr>
              <a:t>, Pfizer.</a:t>
            </a:r>
            <a:endParaRPr lang="ko-KR" altLang="en-US" sz="900" i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679557" y="1275606"/>
            <a:ext cx="2110320" cy="1048024"/>
            <a:chOff x="803640" y="3362835"/>
            <a:chExt cx="2059657" cy="1048024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Nos logos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4A1024E5-46D4-4527-8D63-695436B37082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8" r="15678"/>
          <a:stretch>
            <a:fillRect/>
          </a:stretch>
        </p:blipFill>
        <p:spPr>
          <a:xfrm>
            <a:off x="4572270" y="2566959"/>
            <a:ext cx="2286000" cy="1879827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1EFF213-9BD5-44B4-B7FF-21CF7CC9281F}"/>
              </a:ext>
            </a:extLst>
          </p:cNvPr>
          <p:cNvSpPr/>
          <p:nvPr/>
        </p:nvSpPr>
        <p:spPr>
          <a:xfrm>
            <a:off x="4560940" y="1"/>
            <a:ext cx="2297060" cy="2571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xmlns="" id="{F5784DA4-1AF7-4324-868A-64D4FBF2AD8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234" y="3146948"/>
            <a:ext cx="1656184" cy="71235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6A37EA58-8126-40EE-A5C7-464F95B846B6}"/>
              </a:ext>
            </a:extLst>
          </p:cNvPr>
          <p:cNvSpPr/>
          <p:nvPr/>
        </p:nvSpPr>
        <p:spPr>
          <a:xfrm>
            <a:off x="6876397" y="699542"/>
            <a:ext cx="2286000" cy="1879828"/>
          </a:xfrm>
          <a:prstGeom prst="rect">
            <a:avLst/>
          </a:prstGeom>
          <a:solidFill>
            <a:srgbClr val="EE1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456D8F2-0A98-427B-BE32-551772C394F7}"/>
              </a:ext>
            </a:extLst>
          </p:cNvPr>
          <p:cNvSpPr/>
          <p:nvPr/>
        </p:nvSpPr>
        <p:spPr>
          <a:xfrm>
            <a:off x="6858000" y="4426341"/>
            <a:ext cx="2286000" cy="712350"/>
          </a:xfrm>
          <a:prstGeom prst="rect">
            <a:avLst/>
          </a:prstGeom>
          <a:solidFill>
            <a:srgbClr val="27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xmlns="" id="{A0E6A0F2-E1A8-43C5-9976-5B3E2D25C50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80" t="-1" b="34573"/>
          <a:stretch/>
        </p:blipFill>
        <p:spPr>
          <a:xfrm>
            <a:off x="-7481" y="1704538"/>
            <a:ext cx="2282422" cy="839927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xmlns="" id="{9ED5CE5D-EB7A-4B91-8C90-2B813E2F0E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334" y="4454623"/>
            <a:ext cx="2302394" cy="6824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6ACC0CA-8BCF-47FC-8932-3E0A7B8242E9}"/>
              </a:ext>
            </a:extLst>
          </p:cNvPr>
          <p:cNvSpPr/>
          <p:nvPr/>
        </p:nvSpPr>
        <p:spPr>
          <a:xfrm>
            <a:off x="2650582" y="4626031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i="1" dirty="0">
                <a:solidFill>
                  <a:schemeClr val="bg1"/>
                </a:solidFill>
                <a:cs typeface="Arial" pitchFamily="34" charset="0"/>
              </a:rPr>
              <a:t>Paris, France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F6FA58-57CD-4D24-916D-3199284842D2}"/>
              </a:ext>
            </a:extLst>
          </p:cNvPr>
          <p:cNvSpPr/>
          <p:nvPr/>
        </p:nvSpPr>
        <p:spPr>
          <a:xfrm>
            <a:off x="4580295" y="4441994"/>
            <a:ext cx="2286000" cy="707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action-groupe.org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F004A876-E243-4A47-ABEA-D239375A7DF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22" y="1106504"/>
            <a:ext cx="1898944" cy="105138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EC84D133-7354-485F-8EDF-C84938CBBEE3}"/>
              </a:ext>
            </a:extLst>
          </p:cNvPr>
          <p:cNvSpPr txBox="1"/>
          <p:nvPr/>
        </p:nvSpPr>
        <p:spPr>
          <a:xfrm>
            <a:off x="-35496" y="-8185"/>
            <a:ext cx="9144000" cy="4196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>
                <a:ln/>
                <a:solidFill>
                  <a:schemeClr val="accent4"/>
                </a:solidFill>
              </a:rPr>
              <a:t>The ENVISAGE-TAVI trial</a:t>
            </a:r>
            <a:endParaRPr lang="fr-FR" sz="24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54432E9F-9E62-45D2-925B-80AE3A91AC7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6" r="10064" b="9201"/>
          <a:stretch/>
        </p:blipFill>
        <p:spPr>
          <a:xfrm>
            <a:off x="7452320" y="2859782"/>
            <a:ext cx="1217029" cy="119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6416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>
            <a:extLst>
              <a:ext uri="{FF2B5EF4-FFF2-40B4-BE49-F238E27FC236}">
                <a16:creationId xmlns:a16="http://schemas.microsoft.com/office/drawing/2014/main" xmlns="" id="{1BB933B7-85C2-3740-B22A-3E817F6A16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896" y="2283718"/>
            <a:ext cx="5436096" cy="576064"/>
          </a:xfrm>
        </p:spPr>
        <p:txBody>
          <a:bodyPr/>
          <a:lstStyle/>
          <a:p>
            <a:r>
              <a:rPr lang="en-GB" altLang="nl-NL" sz="2400" dirty="0"/>
              <a:t>Unanswered questions</a:t>
            </a:r>
            <a:endParaRPr lang="en-GB" altLang="nl-NL" sz="1800" i="1" dirty="0"/>
          </a:p>
        </p:txBody>
      </p:sp>
      <p:pic>
        <p:nvPicPr>
          <p:cNvPr id="3" name="Graphique 2" descr="Haut-parleur muet">
            <a:extLst>
              <a:ext uri="{FF2B5EF4-FFF2-40B4-BE49-F238E27FC236}">
                <a16:creationId xmlns:a16="http://schemas.microsoft.com/office/drawing/2014/main" xmlns="" id="{697F8345-2D44-431B-8568-DD0B98D3C3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47664" y="2114550"/>
            <a:ext cx="914400" cy="9144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" y="4587974"/>
            <a:ext cx="9001000" cy="39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63838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403D8E5B-5C18-4984-9A8B-063F45A511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226" y="0"/>
            <a:ext cx="7344816" cy="576064"/>
          </a:xfrm>
        </p:spPr>
        <p:txBody>
          <a:bodyPr/>
          <a:lstStyle/>
          <a:p>
            <a:r>
              <a:rPr lang="fr-FR" dirty="0" err="1"/>
              <a:t>Differences</a:t>
            </a:r>
            <a:r>
              <a:rPr lang="fr-FR" dirty="0"/>
              <a:t> </a:t>
            </a:r>
            <a:r>
              <a:rPr lang="fr-FR" dirty="0" err="1"/>
              <a:t>across</a:t>
            </a:r>
            <a:r>
              <a:rPr lang="fr-FR" dirty="0"/>
              <a:t> </a:t>
            </a:r>
            <a:r>
              <a:rPr lang="fr-FR" dirty="0" err="1"/>
              <a:t>studies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7B098AB-5832-401A-8193-96E31E4923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1600" y="1131590"/>
            <a:ext cx="7520843" cy="348431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fr-FR" dirty="0">
                <a:solidFill>
                  <a:schemeClr val="tx1"/>
                </a:solidFill>
              </a:rPr>
              <a:t>Are all </a:t>
            </a:r>
            <a:r>
              <a:rPr lang="fr-FR" dirty="0" err="1">
                <a:solidFill>
                  <a:schemeClr val="tx1"/>
                </a:solidFill>
              </a:rPr>
              <a:t>NOACs</a:t>
            </a:r>
            <a:r>
              <a:rPr lang="fr-FR" dirty="0">
                <a:solidFill>
                  <a:schemeClr val="tx1"/>
                </a:solidFill>
              </a:rPr>
              <a:t> the </a:t>
            </a:r>
            <a:r>
              <a:rPr lang="fr-FR" dirty="0" err="1">
                <a:solidFill>
                  <a:schemeClr val="tx1"/>
                </a:solidFill>
              </a:rPr>
              <a:t>same</a:t>
            </a:r>
            <a:r>
              <a:rPr lang="fr-FR" dirty="0">
                <a:solidFill>
                  <a:schemeClr val="tx1"/>
                </a:solidFill>
              </a:rPr>
              <a:t> (in </a:t>
            </a:r>
            <a:r>
              <a:rPr lang="fr-FR" dirty="0" err="1">
                <a:solidFill>
                  <a:schemeClr val="tx1"/>
                </a:solidFill>
              </a:rPr>
              <a:t>particular</a:t>
            </a:r>
            <a:r>
              <a:rPr lang="fr-FR" dirty="0">
                <a:solidFill>
                  <a:schemeClr val="tx1"/>
                </a:solidFill>
              </a:rPr>
              <a:t> for </a:t>
            </a:r>
            <a:r>
              <a:rPr lang="fr-FR" dirty="0" err="1">
                <a:solidFill>
                  <a:schemeClr val="tx1"/>
                </a:solidFill>
              </a:rPr>
              <a:t>safety</a:t>
            </a:r>
            <a:r>
              <a:rPr lang="fr-FR" dirty="0">
                <a:solidFill>
                  <a:schemeClr val="tx1"/>
                </a:solidFill>
              </a:rPr>
              <a:t>)?</a:t>
            </a:r>
          </a:p>
          <a:p>
            <a:pPr>
              <a:lnSpc>
                <a:spcPct val="200000"/>
              </a:lnSpc>
            </a:pPr>
            <a:r>
              <a:rPr lang="fr-FR" dirty="0">
                <a:solidFill>
                  <a:schemeClr val="tx1"/>
                </a:solidFill>
              </a:rPr>
              <a:t>Are all NOAC doses </a:t>
            </a:r>
            <a:r>
              <a:rPr lang="fr-FR" dirty="0" err="1">
                <a:solidFill>
                  <a:schemeClr val="tx1"/>
                </a:solidFill>
              </a:rPr>
              <a:t>used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after</a:t>
            </a:r>
            <a:r>
              <a:rPr lang="fr-FR" dirty="0">
                <a:solidFill>
                  <a:schemeClr val="tx1"/>
                </a:solidFill>
              </a:rPr>
              <a:t> TAVI </a:t>
            </a:r>
            <a:r>
              <a:rPr lang="fr-FR" dirty="0" err="1">
                <a:solidFill>
                  <a:schemeClr val="tx1"/>
                </a:solidFill>
              </a:rPr>
              <a:t>equivalent</a:t>
            </a:r>
            <a:r>
              <a:rPr lang="fr-FR" dirty="0">
                <a:solidFill>
                  <a:schemeClr val="tx1"/>
                </a:solidFill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fr-FR" dirty="0">
                <a:solidFill>
                  <a:schemeClr val="tx1"/>
                </a:solidFill>
              </a:rPr>
              <a:t>Are dose </a:t>
            </a:r>
            <a:r>
              <a:rPr lang="fr-FR" dirty="0" err="1">
                <a:solidFill>
                  <a:schemeClr val="tx1"/>
                </a:solidFill>
              </a:rPr>
              <a:t>adjustments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done</a:t>
            </a:r>
            <a:r>
              <a:rPr lang="fr-FR" dirty="0">
                <a:solidFill>
                  <a:schemeClr val="tx1"/>
                </a:solidFill>
              </a:rPr>
              <a:t> in the </a:t>
            </a:r>
            <a:r>
              <a:rPr lang="fr-FR" dirty="0" err="1">
                <a:solidFill>
                  <a:schemeClr val="tx1"/>
                </a:solidFill>
              </a:rPr>
              <a:t>same</a:t>
            </a:r>
            <a:r>
              <a:rPr lang="fr-FR" dirty="0">
                <a:solidFill>
                  <a:schemeClr val="tx1"/>
                </a:solidFill>
              </a:rPr>
              <a:t> type of patients?</a:t>
            </a:r>
          </a:p>
          <a:p>
            <a:pPr>
              <a:lnSpc>
                <a:spcPct val="200000"/>
              </a:lnSpc>
            </a:pPr>
            <a:r>
              <a:rPr lang="fr-FR" dirty="0">
                <a:solidFill>
                  <a:schemeClr val="tx1"/>
                </a:solidFill>
              </a:rPr>
              <a:t>Is </a:t>
            </a:r>
            <a:r>
              <a:rPr lang="fr-FR" dirty="0" err="1">
                <a:solidFill>
                  <a:schemeClr val="tx1"/>
                </a:solidFill>
              </a:rPr>
              <a:t>antiplatelet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therapy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used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similarly</a:t>
            </a:r>
            <a:r>
              <a:rPr lang="fr-FR" dirty="0">
                <a:solidFill>
                  <a:schemeClr val="tx1"/>
                </a:solidFill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fr-FR" dirty="0">
                <a:solidFill>
                  <a:schemeClr val="tx1"/>
                </a:solidFill>
              </a:rPr>
              <a:t>Is </a:t>
            </a:r>
            <a:r>
              <a:rPr lang="fr-FR" i="1" dirty="0">
                <a:solidFill>
                  <a:schemeClr val="tx1"/>
                </a:solidFill>
              </a:rPr>
              <a:t>Introduction</a:t>
            </a:r>
            <a:r>
              <a:rPr lang="fr-FR" dirty="0">
                <a:solidFill>
                  <a:schemeClr val="tx1"/>
                </a:solidFill>
              </a:rPr>
              <a:t> vs. </a:t>
            </a:r>
            <a:r>
              <a:rPr lang="fr-FR" i="1" dirty="0">
                <a:solidFill>
                  <a:schemeClr val="tx1"/>
                </a:solidFill>
              </a:rPr>
              <a:t>Change</a:t>
            </a:r>
            <a:r>
              <a:rPr lang="fr-FR" dirty="0">
                <a:solidFill>
                  <a:schemeClr val="tx1"/>
                </a:solidFill>
              </a:rPr>
              <a:t> vs. </a:t>
            </a:r>
            <a:r>
              <a:rPr lang="fr-FR" i="1" dirty="0">
                <a:solidFill>
                  <a:schemeClr val="tx1"/>
                </a:solidFill>
              </a:rPr>
              <a:t>Continuation</a:t>
            </a:r>
            <a:r>
              <a:rPr lang="fr-FR" dirty="0">
                <a:solidFill>
                  <a:schemeClr val="tx1"/>
                </a:solidFill>
              </a:rPr>
              <a:t> of an OAC the </a:t>
            </a:r>
            <a:r>
              <a:rPr lang="fr-FR" dirty="0" err="1">
                <a:solidFill>
                  <a:schemeClr val="tx1"/>
                </a:solidFill>
              </a:rPr>
              <a:t>same</a:t>
            </a:r>
            <a:r>
              <a:rPr lang="fr-FR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" y="4587974"/>
            <a:ext cx="9001000" cy="39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2049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>
            <a:extLst>
              <a:ext uri="{FF2B5EF4-FFF2-40B4-BE49-F238E27FC236}">
                <a16:creationId xmlns:a16="http://schemas.microsoft.com/office/drawing/2014/main" xmlns="" id="{1BB933B7-85C2-3740-B22A-3E817F6A16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896" y="2283718"/>
            <a:ext cx="5436096" cy="576064"/>
          </a:xfrm>
        </p:spPr>
        <p:txBody>
          <a:bodyPr/>
          <a:lstStyle/>
          <a:p>
            <a:r>
              <a:rPr lang="en-GB" altLang="nl-NL" sz="2400" dirty="0"/>
              <a:t>Added value of ENVISAGE</a:t>
            </a:r>
          </a:p>
          <a:p>
            <a:r>
              <a:rPr lang="en-GB" altLang="nl-NL" sz="1800" i="1" dirty="0"/>
              <a:t>(in place of warfarin)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" y="4587974"/>
            <a:ext cx="9001000" cy="39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35943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674AA196-A1CF-4EB8-A661-DDE2F5E3AC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536" y="123478"/>
            <a:ext cx="7344816" cy="576064"/>
          </a:xfrm>
        </p:spPr>
        <p:txBody>
          <a:bodyPr/>
          <a:lstStyle/>
          <a:p>
            <a:r>
              <a:rPr lang="fr-FR" dirty="0"/>
              <a:t>ENVISAGE versus ATLANTIS</a:t>
            </a:r>
            <a:endParaRPr lang="en-US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xmlns="" id="{C296F62A-22CA-4F9B-8EF6-46D76EFD8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119640"/>
              </p:ext>
            </p:extLst>
          </p:nvPr>
        </p:nvGraphicFramePr>
        <p:xfrm>
          <a:off x="323528" y="3138602"/>
          <a:ext cx="8136904" cy="1568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149545687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1172731697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257234110"/>
                    </a:ext>
                  </a:extLst>
                </a:gridCol>
              </a:tblGrid>
              <a:tr h="392224">
                <a:tc>
                  <a:txBody>
                    <a:bodyPr/>
                    <a:lstStyle/>
                    <a:p>
                      <a:r>
                        <a:rPr lang="fr-FR" dirty="0"/>
                        <a:t>CTCA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YES (70%)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5933220"/>
                  </a:ext>
                </a:extLst>
              </a:tr>
              <a:tr h="392224">
                <a:tc>
                  <a:txBody>
                    <a:bodyPr/>
                    <a:lstStyle/>
                    <a:p>
                      <a:r>
                        <a:rPr lang="fr-FR" dirty="0"/>
                        <a:t>Any SAPT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28%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4881563"/>
                  </a:ext>
                </a:extLst>
              </a:tr>
              <a:tr h="392224">
                <a:tc>
                  <a:txBody>
                    <a:bodyPr/>
                    <a:lstStyle/>
                    <a:p>
                      <a:r>
                        <a:rPr lang="fr-FR" dirty="0"/>
                        <a:t>Triple therapy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203619"/>
                  </a:ext>
                </a:extLst>
              </a:tr>
              <a:tr h="392224">
                <a:tc>
                  <a:txBody>
                    <a:bodyPr/>
                    <a:lstStyle/>
                    <a:p>
                      <a:r>
                        <a:rPr lang="fr-FR" dirty="0"/>
                        <a:t>Drug discontinuation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30% vs 40%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8% vs 14%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0929965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xmlns="" id="{C296F62A-22CA-4F9B-8EF6-46D76EFD8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045490"/>
              </p:ext>
            </p:extLst>
          </p:nvPr>
        </p:nvGraphicFramePr>
        <p:xfrm>
          <a:off x="323528" y="1948170"/>
          <a:ext cx="8136904" cy="1568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149545687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1172731697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257234110"/>
                    </a:ext>
                  </a:extLst>
                </a:gridCol>
              </a:tblGrid>
              <a:tr h="392224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fr-FR" sz="1800" kern="1200" dirty="0"/>
                        <a:t>CTCA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fr-FR" sz="1800" kern="1200" dirty="0"/>
                        <a:t>NO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fr-FR" sz="1800" kern="1200" dirty="0"/>
                        <a:t>YES (70%)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5933220"/>
                  </a:ext>
                </a:extLst>
              </a:tr>
              <a:tr h="392224"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fr-FR" sz="1800" kern="1200" dirty="0"/>
                        <a:t>CTCA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fr-FR" sz="1800" kern="1200" dirty="0"/>
                        <a:t>NO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fr-FR" sz="1800" kern="1200" dirty="0"/>
                        <a:t>YES (70%)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92224">
                <a:tc>
                  <a:txBody>
                    <a:bodyPr/>
                    <a:lstStyle/>
                    <a:p>
                      <a:r>
                        <a:rPr lang="fr-FR" dirty="0"/>
                        <a:t>Dose-</a:t>
                      </a:r>
                      <a:r>
                        <a:rPr lang="fr-FR" dirty="0" err="1"/>
                        <a:t>adjustment</a:t>
                      </a:r>
                      <a:r>
                        <a:rPr lang="fr-FR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1003381"/>
                  </a:ext>
                </a:extLst>
              </a:tr>
              <a:tr h="392224">
                <a:tc>
                  <a:txBody>
                    <a:bodyPr/>
                    <a:lstStyle/>
                    <a:p>
                      <a:r>
                        <a:rPr lang="fr-FR" dirty="0"/>
                        <a:t>VKA monitoring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0009559"/>
                  </a:ext>
                </a:extLst>
              </a:tr>
            </a:tbl>
          </a:graphicData>
        </a:graphic>
      </p:graphicFrame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xmlns="" id="{C296F62A-22CA-4F9B-8EF6-46D76EFD8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818291"/>
              </p:ext>
            </p:extLst>
          </p:nvPr>
        </p:nvGraphicFramePr>
        <p:xfrm>
          <a:off x="323528" y="915566"/>
          <a:ext cx="8136904" cy="1455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149545687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1172731697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25723411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ENVISAGE</a:t>
                      </a:r>
                    </a:p>
                    <a:p>
                      <a:pPr algn="ctr"/>
                      <a:r>
                        <a:rPr lang="fr-FR" dirty="0"/>
                        <a:t>(</a:t>
                      </a:r>
                      <a:r>
                        <a:rPr lang="fr-FR" dirty="0" err="1"/>
                        <a:t>edoxaban</a:t>
                      </a:r>
                      <a:r>
                        <a:rPr lang="fr-FR" dirty="0"/>
                        <a:t> vs VKA)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ATLANTIS</a:t>
                      </a:r>
                    </a:p>
                    <a:p>
                      <a:pPr algn="ctr"/>
                      <a:r>
                        <a:rPr lang="fr-FR" dirty="0"/>
                        <a:t>(apixaban vs VKA)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9696058"/>
                  </a:ext>
                </a:extLst>
              </a:tr>
              <a:tr h="414969">
                <a:tc>
                  <a:txBody>
                    <a:bodyPr/>
                    <a:lstStyle/>
                    <a:p>
                      <a:r>
                        <a:rPr lang="fr-FR" dirty="0"/>
                        <a:t>Non-</a:t>
                      </a:r>
                      <a:r>
                        <a:rPr lang="fr-FR" dirty="0" err="1"/>
                        <a:t>inferiority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margin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1.38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1.20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7966099"/>
                  </a:ext>
                </a:extLst>
              </a:tr>
              <a:tr h="392224">
                <a:tc>
                  <a:txBody>
                    <a:bodyPr/>
                    <a:lstStyle/>
                    <a:p>
                      <a:r>
                        <a:rPr lang="fr-FR" dirty="0" err="1"/>
                        <a:t>Number</a:t>
                      </a:r>
                      <a:r>
                        <a:rPr lang="fr-FR" dirty="0"/>
                        <a:t> of patients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451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7378697"/>
                  </a:ext>
                </a:extLst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31577"/>
            <a:ext cx="9001000" cy="39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55398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5">
            <a:extLst>
              <a:ext uri="{FF2B5EF4-FFF2-40B4-BE49-F238E27FC236}">
                <a16:creationId xmlns:a16="http://schemas.microsoft.com/office/drawing/2014/main" xmlns="" id="{C296F62A-22CA-4F9B-8EF6-46D76EFD8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998426"/>
              </p:ext>
            </p:extLst>
          </p:nvPr>
        </p:nvGraphicFramePr>
        <p:xfrm>
          <a:off x="251520" y="2889306"/>
          <a:ext cx="856895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xmlns="" val="149545687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1172731697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xmlns="" val="2257234110"/>
                    </a:ext>
                  </a:extLst>
                </a:gridCol>
              </a:tblGrid>
              <a:tr h="3820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ENVISAGE </a:t>
                      </a:r>
                    </a:p>
                    <a:p>
                      <a:pPr algn="ctr"/>
                      <a:r>
                        <a:rPr lang="fr-FR" dirty="0"/>
                        <a:t>(</a:t>
                      </a:r>
                      <a:r>
                        <a:rPr lang="fr-FR" dirty="0" err="1"/>
                        <a:t>edoxaban</a:t>
                      </a:r>
                      <a:r>
                        <a:rPr lang="fr-FR" dirty="0"/>
                        <a:t> vs VKA)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ATLANTIS</a:t>
                      </a:r>
                    </a:p>
                    <a:p>
                      <a:pPr algn="ctr"/>
                      <a:r>
                        <a:rPr lang="fr-FR" dirty="0"/>
                        <a:t>(apixaban vs VKA)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9696058"/>
                  </a:ext>
                </a:extLst>
              </a:tr>
              <a:tr h="382096">
                <a:tc>
                  <a:txBody>
                    <a:bodyPr/>
                    <a:lstStyle/>
                    <a:p>
                      <a:r>
                        <a:rPr lang="fr-FR" sz="1400" b="1" dirty="0"/>
                        <a:t>Any stroke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29 (2.7%) vs 35 (3.5%)</a:t>
                      </a:r>
                    </a:p>
                    <a:p>
                      <a:pPr algn="ctr"/>
                      <a:r>
                        <a:rPr lang="en-US" sz="1400" b="1" dirty="0"/>
                        <a:t>0.78 (0.48 to 1.28)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(3.6%) vs 4 (1.8%)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HR 2.1 (0.63 to 6.97)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0009559"/>
                  </a:ext>
                </a:extLst>
              </a:tr>
              <a:tr h="382096">
                <a:tc>
                  <a:txBody>
                    <a:bodyPr/>
                    <a:lstStyle/>
                    <a:p>
                      <a:r>
                        <a:rPr lang="fr-FR" sz="1400" b="1" dirty="0"/>
                        <a:t>Myocardial </a:t>
                      </a:r>
                      <a:r>
                        <a:rPr lang="fr-FR" sz="1400" b="1" dirty="0" err="1"/>
                        <a:t>infarction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12 (1.1%) vs 7 (0.7%)</a:t>
                      </a:r>
                    </a:p>
                    <a:p>
                      <a:pPr algn="ctr"/>
                      <a:r>
                        <a:rPr lang="en-US" sz="1400" b="1" dirty="0" smtClean="0"/>
                        <a:t>HR 1.65 (0.65 to 4.14)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(1.3%) vs 2 (0.9%)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HR 1.55 (0.26 to 9.30)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4881563"/>
                  </a:ext>
                </a:extLst>
              </a:tr>
              <a:tr h="382096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Valve </a:t>
                      </a:r>
                      <a:r>
                        <a:rPr lang="fr-FR" sz="1400" b="1" dirty="0" err="1" smtClean="0"/>
                        <a:t>thrombosis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0 vs </a:t>
                      </a:r>
                      <a:r>
                        <a:rPr lang="fr-FR" sz="1400" b="1" dirty="0" smtClean="0"/>
                        <a:t>0?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(0.9%) vs 3 (1.3%)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HR 0.67 (0.11 to 4.04)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203619"/>
                  </a:ext>
                </a:extLst>
              </a:tr>
            </a:tbl>
          </a:graphicData>
        </a:graphic>
      </p:graphicFrame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674AA196-A1CF-4EB8-A661-DDE2F5E3AC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536" y="123478"/>
            <a:ext cx="7344816" cy="576064"/>
          </a:xfrm>
        </p:spPr>
        <p:txBody>
          <a:bodyPr/>
          <a:lstStyle/>
          <a:p>
            <a:r>
              <a:rPr lang="fr-FR" dirty="0"/>
              <a:t>ENVISAGE versus ATLANTIS</a:t>
            </a:r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9D5CC28-377E-44CD-B266-DE55691810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xmlns="" id="{C296F62A-22CA-4F9B-8EF6-46D76EFD8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558519"/>
              </p:ext>
            </p:extLst>
          </p:nvPr>
        </p:nvGraphicFramePr>
        <p:xfrm>
          <a:off x="251520" y="1866530"/>
          <a:ext cx="8568952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xmlns="" val="149545687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1172731697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xmlns="" val="2257234110"/>
                    </a:ext>
                  </a:extLst>
                </a:gridCol>
              </a:tblGrid>
              <a:tr h="3820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ENVISAGE </a:t>
                      </a:r>
                    </a:p>
                    <a:p>
                      <a:pPr algn="ctr"/>
                      <a:r>
                        <a:rPr lang="fr-FR" dirty="0"/>
                        <a:t>(</a:t>
                      </a:r>
                      <a:r>
                        <a:rPr lang="fr-FR" dirty="0" err="1"/>
                        <a:t>edoxaban</a:t>
                      </a:r>
                      <a:r>
                        <a:rPr lang="fr-FR" dirty="0"/>
                        <a:t> vs VKA)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ATLANTIS</a:t>
                      </a:r>
                    </a:p>
                    <a:p>
                      <a:pPr algn="ctr"/>
                      <a:r>
                        <a:rPr lang="fr-FR" dirty="0"/>
                        <a:t>(apixaban vs VKA)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9696058"/>
                  </a:ext>
                </a:extLst>
              </a:tr>
              <a:tr h="382096">
                <a:tc>
                  <a:txBody>
                    <a:bodyPr/>
                    <a:lstStyle/>
                    <a:p>
                      <a:r>
                        <a:rPr lang="fr-FR" sz="1400" b="1" dirty="0" err="1"/>
                        <a:t>Death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 (7.8%) vs 93 (9.1%)</a:t>
                      </a:r>
                    </a:p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HR 0.86 (0.64 to 1.15)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23 (10·3%) vs 23 (10·1%)</a:t>
                      </a:r>
                    </a:p>
                    <a:p>
                      <a:pPr algn="ctr"/>
                      <a:r>
                        <a:rPr lang="en-US" sz="1400" b="1" dirty="0"/>
                        <a:t>HR 1.04 (0.58-1.86)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5933220"/>
                  </a:ext>
                </a:extLst>
              </a:tr>
              <a:tr h="382096">
                <a:tc>
                  <a:txBody>
                    <a:bodyPr/>
                    <a:lstStyle/>
                    <a:p>
                      <a:r>
                        <a:rPr lang="fr-FR" sz="1400" b="1" dirty="0"/>
                        <a:t>Cardiovascular </a:t>
                      </a:r>
                      <a:r>
                        <a:rPr lang="fr-FR" sz="1400" b="1" dirty="0" err="1"/>
                        <a:t>death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49 (4.5%) vs 46 (4.5%)</a:t>
                      </a:r>
                    </a:p>
                    <a:p>
                      <a:pPr algn="ctr"/>
                      <a:r>
                        <a:rPr lang="en-US" sz="1400" b="1" dirty="0"/>
                        <a:t>HR 1.00 (0.67 to 1.50)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 (9.4%) vs 15 (6.6%)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1003381"/>
                  </a:ext>
                </a:extLst>
              </a:tr>
            </a:tbl>
          </a:graphicData>
        </a:graphic>
      </p:graphicFrame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xmlns="" id="{C296F62A-22CA-4F9B-8EF6-46D76EFD8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633055"/>
              </p:ext>
            </p:extLst>
          </p:nvPr>
        </p:nvGraphicFramePr>
        <p:xfrm>
          <a:off x="251520" y="843558"/>
          <a:ext cx="8568952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xmlns="" val="149545687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1172731697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xmlns="" val="2257234110"/>
                    </a:ext>
                  </a:extLst>
                </a:gridCol>
              </a:tblGrid>
              <a:tr h="3820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ENVISAGE </a:t>
                      </a:r>
                    </a:p>
                    <a:p>
                      <a:pPr algn="ctr"/>
                      <a:r>
                        <a:rPr lang="fr-FR" dirty="0"/>
                        <a:t>(</a:t>
                      </a:r>
                      <a:r>
                        <a:rPr lang="fr-FR" dirty="0" err="1"/>
                        <a:t>edoxaban</a:t>
                      </a:r>
                      <a:r>
                        <a:rPr lang="fr-FR" dirty="0"/>
                        <a:t> vs VKA)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ATLANTIS</a:t>
                      </a:r>
                    </a:p>
                    <a:p>
                      <a:pPr algn="ctr"/>
                      <a:r>
                        <a:rPr lang="fr-FR" dirty="0"/>
                        <a:t>(apixaban vs VKA)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9696058"/>
                  </a:ext>
                </a:extLst>
              </a:tr>
              <a:tr h="404253">
                <a:tc>
                  <a:txBody>
                    <a:bodyPr/>
                    <a:lstStyle/>
                    <a:p>
                      <a:r>
                        <a:rPr lang="fr-FR" sz="1400" b="1" dirty="0"/>
                        <a:t>Primary </a:t>
                      </a:r>
                      <a:r>
                        <a:rPr lang="fr-FR" sz="1400" b="1" dirty="0" err="1"/>
                        <a:t>endpoint</a:t>
                      </a:r>
                      <a:r>
                        <a:rPr lang="fr-FR" sz="1400" b="1" dirty="0"/>
                        <a:t> </a:t>
                      </a:r>
                    </a:p>
                    <a:p>
                      <a:r>
                        <a:rPr lang="fr-FR" sz="1400" b="1" dirty="0"/>
                        <a:t>(NACE </a:t>
                      </a:r>
                      <a:r>
                        <a:rPr lang="fr-FR" sz="1400" b="1" dirty="0" err="1"/>
                        <a:t>with</a:t>
                      </a:r>
                      <a:r>
                        <a:rPr lang="fr-FR" sz="1400" b="1" dirty="0"/>
                        <a:t> BARC </a:t>
                      </a:r>
                      <a:r>
                        <a:rPr lang="fr-FR" sz="1400" b="1" dirty="0" smtClean="0"/>
                        <a:t>3,4 </a:t>
                      </a:r>
                      <a:r>
                        <a:rPr lang="fr-FR" sz="1400" b="1" dirty="0"/>
                        <a:t>or 5)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170 (17.3%) vs 157 (16.5%) </a:t>
                      </a:r>
                    </a:p>
                    <a:p>
                      <a:pPr algn="ctr"/>
                      <a:r>
                        <a:rPr lang="fr-FR" sz="1400" b="1" dirty="0"/>
                        <a:t>HR 1.05 (0.85 to 1.31)*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49 (22·0%) vs 50 (21·9%)</a:t>
                      </a:r>
                    </a:p>
                    <a:p>
                      <a:pPr algn="ctr"/>
                      <a:r>
                        <a:rPr lang="en-US" sz="1400" b="1" dirty="0"/>
                        <a:t> HR 1.02 (0.69-1.51)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7966099"/>
                  </a:ext>
                </a:extLst>
              </a:tr>
              <a:tr h="382096">
                <a:tc>
                  <a:txBody>
                    <a:bodyPr/>
                    <a:lstStyle/>
                    <a:p>
                      <a:r>
                        <a:rPr lang="fr-FR" sz="1400" b="1" dirty="0" err="1" smtClean="0"/>
                        <a:t>Primary</a:t>
                      </a:r>
                      <a:r>
                        <a:rPr lang="fr-FR" sz="1400" b="1" dirty="0" smtClean="0"/>
                        <a:t> </a:t>
                      </a:r>
                      <a:r>
                        <a:rPr lang="fr-FR" sz="1400" b="1" dirty="0" err="1" smtClean="0"/>
                        <a:t>safety</a:t>
                      </a:r>
                      <a:r>
                        <a:rPr lang="fr-FR" sz="1400" b="1" dirty="0" smtClean="0"/>
                        <a:t> </a:t>
                      </a:r>
                      <a:r>
                        <a:rPr lang="fr-FR" sz="1400" b="1" dirty="0" err="1" smtClean="0"/>
                        <a:t>endpoint</a:t>
                      </a:r>
                      <a:r>
                        <a:rPr lang="fr-FR" sz="1400" b="1" dirty="0" smtClean="0"/>
                        <a:t> </a:t>
                      </a:r>
                    </a:p>
                    <a:p>
                      <a:r>
                        <a:rPr lang="fr-FR" sz="1400" b="1" dirty="0" smtClean="0"/>
                        <a:t>(BARC </a:t>
                      </a:r>
                      <a:r>
                        <a:rPr lang="fr-FR" sz="1400" b="1" dirty="0" smtClean="0"/>
                        <a:t>3,4 </a:t>
                      </a:r>
                      <a:r>
                        <a:rPr lang="fr-FR" sz="1400" b="1" dirty="0" smtClean="0"/>
                        <a:t>or 5)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89 (8.7%) vs 57 (5.8%) </a:t>
                      </a:r>
                    </a:p>
                    <a:p>
                      <a:pPr algn="ctr"/>
                      <a:r>
                        <a:rPr lang="en-US" sz="1400" b="1" dirty="0" smtClean="0"/>
                        <a:t>HR 1.52 (1.09, 2.12)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(10·3%) vs 26 (11·4%)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HR 0.91 (0.52-1.60)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7378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14296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Safety</a:t>
            </a:r>
            <a:r>
              <a:rPr lang="fr-FR" dirty="0" smtClean="0"/>
              <a:t> issue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5566"/>
            <a:ext cx="4114275" cy="385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6C6FED2-F919-47B0-B72C-069C92326159}"/>
              </a:ext>
            </a:extLst>
          </p:cNvPr>
          <p:cNvSpPr/>
          <p:nvPr/>
        </p:nvSpPr>
        <p:spPr>
          <a:xfrm>
            <a:off x="4716016" y="2501819"/>
            <a:ext cx="3720577" cy="864096"/>
          </a:xfrm>
          <a:prstGeom prst="rect">
            <a:avLst/>
          </a:prstGeom>
          <a:solidFill>
            <a:srgbClr val="F2F2F2"/>
          </a:solidFill>
          <a:ln w="28575" cap="flat" cmpd="sng" algn="ctr">
            <a:noFill/>
            <a:prstDash val="solid"/>
          </a:ln>
          <a:effectLst/>
        </p:spPr>
        <p:txBody>
          <a:bodyPr lIns="182880" tIns="91440" rIns="182880" bIns="91440" anchor="ctr"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Font typeface="Monotype Sorts" charset="0"/>
              <a:defRPr kumimoji="1" sz="26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buFont typeface="Monotype Sorts" charset="0"/>
              <a:defRPr kumimoji="1" sz="26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buFont typeface="Monotype Sorts" charset="0"/>
              <a:defRPr kumimoji="1" sz="26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buFont typeface="Monotype Sorts" charset="0"/>
              <a:defRPr kumimoji="1" sz="26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buFont typeface="Monotype Sorts" charset="0"/>
              <a:defRPr kumimoji="1" sz="26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26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26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26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2600" kern="1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88106" marR="0" lvl="0" indent="-88106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4ED"/>
              </a:buClr>
              <a:buSzTx/>
              <a:buFont typeface="Monotype Sorts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Edoxaban dose reduction to 30 mg in AF patients, if:</a:t>
            </a:r>
          </a:p>
          <a:p>
            <a:pPr marL="114300" marR="0" lvl="0" indent="-1143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CrCl 15–≤50 ml/min</a:t>
            </a:r>
          </a:p>
          <a:p>
            <a:pPr marL="114300" marR="0" lvl="0" indent="-1143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BW ≤60 kg</a:t>
            </a:r>
            <a:r>
              <a:rPr kumimoji="0" lang="en-US" altLang="en-US" sz="1050" b="0" i="0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anose="020B0604020202020204" pitchFamily="34" charset="0"/>
              </a:rPr>
              <a:t>†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marR="0" lvl="0" indent="-11430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P-gp inhibitors per local label</a:t>
            </a:r>
            <a:r>
              <a:rPr kumimoji="0" lang="en-US" altLang="en-US" sz="1050" b="0" i="0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anose="020B0604020202020204" pitchFamily="34" charset="0"/>
              </a:rPr>
              <a:t>†</a:t>
            </a:r>
            <a:endParaRPr kumimoji="0" lang="en-US" sz="105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6858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defRPr/>
            </a:pPr>
            <a:r>
              <a:rPr kumimoji="0" lang="en-US" sz="900" kern="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kumimoji="0" lang="en-US" sz="900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dose reduction criteria in the US for AF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xmlns="" id="{F3F36EE1-6751-479C-85E9-0617B9DEDA63}"/>
              </a:ext>
            </a:extLst>
          </p:cNvPr>
          <p:cNvSpPr txBox="1"/>
          <p:nvPr/>
        </p:nvSpPr>
        <p:spPr>
          <a:xfrm>
            <a:off x="4283970" y="3656587"/>
            <a:ext cx="4728688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*ISTH definition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AF, atrial fibrillation; BW, body weight, CI, confidence interval; </a:t>
            </a:r>
            <a:r>
              <a:rPr lang="en-US" altLang="en-US" sz="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CrCl, creatinine clearance;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CV, cardiovascular; D/A, dose adjustment; EDO, edoxaban; GI, gastrointestinal; ICH, intracerebral haemorrhage; ISTH, International Society on Thrombosis and Haemostasis; NACE, net adverse clinical events; VKA, vitamin K antagonist.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23528" y="1995686"/>
            <a:ext cx="3816424" cy="432048"/>
          </a:xfrm>
          <a:prstGeom prst="roundRect">
            <a:avLst/>
          </a:prstGeom>
          <a:solidFill>
            <a:schemeClr val="accent1">
              <a:alpha val="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323528" y="3224539"/>
            <a:ext cx="3816424" cy="432048"/>
          </a:xfrm>
          <a:prstGeom prst="roundRect">
            <a:avLst/>
          </a:prstGeom>
          <a:solidFill>
            <a:schemeClr val="accent1">
              <a:alpha val="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" y="4769155"/>
            <a:ext cx="9001000" cy="39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43424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3EFFAA38-3D3E-47FA-B9C6-22F345ECF5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PENDING QUESTIONS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2CB3C1B-8EDB-49BC-B159-9A315A854E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140" y="1024655"/>
            <a:ext cx="8208962" cy="3528392"/>
          </a:xfrm>
        </p:spPr>
        <p:txBody>
          <a:bodyPr/>
          <a:lstStyle/>
          <a:p>
            <a:pPr>
              <a:lnSpc>
                <a:spcPct val="200000"/>
              </a:lnSpc>
              <a:buFont typeface="Symbol" panose="05050102010706020507" pitchFamily="18" charset="2"/>
              <a:buChar char="-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Justification of a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Net Clinical Benefit in 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a non-inferiority trial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?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>
              <a:lnSpc>
                <a:spcPct val="200000"/>
              </a:lnSpc>
              <a:buFont typeface="Symbol" panose="05050102010706020507" pitchFamily="18" charset="2"/>
              <a:buChar char="-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Justification of the upper boundary of the 2-sided 95% CI for the HR &lt;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1.38?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>
              <a:lnSpc>
                <a:spcPct val="200000"/>
              </a:lnSpc>
              <a:buFont typeface="Symbol" panose="05050102010706020507" pitchFamily="18" charset="2"/>
              <a:buChar char="-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Why were patients overexposed to bleeding complications?</a:t>
            </a:r>
          </a:p>
          <a:p>
            <a:pPr>
              <a:lnSpc>
                <a:spcPct val="200000"/>
              </a:lnSpc>
              <a:buFont typeface="Symbol" panose="05050102010706020507" pitchFamily="18" charset="2"/>
              <a:buChar char="-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How valve thrombosis was searched, defined, reported?</a:t>
            </a:r>
          </a:p>
          <a:p>
            <a:pPr>
              <a:lnSpc>
                <a:spcPct val="200000"/>
              </a:lnSpc>
              <a:buFont typeface="Symbol" panose="05050102010706020507" pitchFamily="18" charset="2"/>
              <a:buChar char="-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Who should benefit from </a:t>
            </a:r>
            <a:r>
              <a:rPr lang="en-US" dirty="0" err="1">
                <a:solidFill>
                  <a:schemeClr val="tx1"/>
                </a:solidFill>
                <a:cs typeface="Arial" pitchFamily="34" charset="0"/>
              </a:rPr>
              <a:t>edoxaban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 after a successful TAVI ?</a:t>
            </a:r>
          </a:p>
          <a:p>
            <a:pPr>
              <a:lnSpc>
                <a:spcPct val="200000"/>
              </a:lnSpc>
              <a:buFont typeface="Symbol" panose="05050102010706020507" pitchFamily="18" charset="2"/>
              <a:buChar char="-"/>
            </a:pPr>
            <a:endParaRPr lang="en-US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15CDC23F-A26E-4CF5-A43E-4686C33514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" y="4587974"/>
            <a:ext cx="9001000" cy="39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3044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" y="4587974"/>
            <a:ext cx="9001000" cy="39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2555776" y="581814"/>
            <a:ext cx="65882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EE1C25"/>
                </a:solidFill>
                <a:cs typeface="Arial" pitchFamily="34" charset="0"/>
              </a:rPr>
              <a:t>Conclusions </a:t>
            </a:r>
          </a:p>
        </p:txBody>
      </p:sp>
      <p:sp>
        <p:nvSpPr>
          <p:cNvPr id="2" name="Freeform 1"/>
          <p:cNvSpPr/>
          <p:nvPr/>
        </p:nvSpPr>
        <p:spPr>
          <a:xfrm>
            <a:off x="1691680" y="259080"/>
            <a:ext cx="365760" cy="4212000"/>
          </a:xfrm>
          <a:custGeom>
            <a:avLst/>
            <a:gdLst>
              <a:gd name="connsiteX0" fmla="*/ 0 w 365760"/>
              <a:gd name="connsiteY0" fmla="*/ 0 h 5013960"/>
              <a:gd name="connsiteX1" fmla="*/ 0 w 365760"/>
              <a:gd name="connsiteY1" fmla="*/ 502920 h 5013960"/>
              <a:gd name="connsiteX2" fmla="*/ 365760 w 365760"/>
              <a:gd name="connsiteY2" fmla="*/ 502920 h 5013960"/>
              <a:gd name="connsiteX3" fmla="*/ 365760 w 365760"/>
              <a:gd name="connsiteY3" fmla="*/ 1249680 h 5013960"/>
              <a:gd name="connsiteX4" fmla="*/ 7620 w 365760"/>
              <a:gd name="connsiteY4" fmla="*/ 1249680 h 5013960"/>
              <a:gd name="connsiteX5" fmla="*/ 7620 w 365760"/>
              <a:gd name="connsiteY5" fmla="*/ 5013960 h 5013960"/>
              <a:gd name="connsiteX0" fmla="*/ 0 w 365760"/>
              <a:gd name="connsiteY0" fmla="*/ 0 h 4762500"/>
              <a:gd name="connsiteX1" fmla="*/ 0 w 365760"/>
              <a:gd name="connsiteY1" fmla="*/ 251460 h 4762500"/>
              <a:gd name="connsiteX2" fmla="*/ 365760 w 365760"/>
              <a:gd name="connsiteY2" fmla="*/ 251460 h 4762500"/>
              <a:gd name="connsiteX3" fmla="*/ 365760 w 365760"/>
              <a:gd name="connsiteY3" fmla="*/ 998220 h 4762500"/>
              <a:gd name="connsiteX4" fmla="*/ 7620 w 365760"/>
              <a:gd name="connsiteY4" fmla="*/ 998220 h 4762500"/>
              <a:gd name="connsiteX5" fmla="*/ 7620 w 365760"/>
              <a:gd name="connsiteY5" fmla="*/ 4762500 h 4762500"/>
              <a:gd name="connsiteX0" fmla="*/ 0 w 365760"/>
              <a:gd name="connsiteY0" fmla="*/ 0 h 4610100"/>
              <a:gd name="connsiteX1" fmla="*/ 0 w 365760"/>
              <a:gd name="connsiteY1" fmla="*/ 251460 h 4610100"/>
              <a:gd name="connsiteX2" fmla="*/ 365760 w 365760"/>
              <a:gd name="connsiteY2" fmla="*/ 251460 h 4610100"/>
              <a:gd name="connsiteX3" fmla="*/ 365760 w 365760"/>
              <a:gd name="connsiteY3" fmla="*/ 998220 h 4610100"/>
              <a:gd name="connsiteX4" fmla="*/ 7620 w 365760"/>
              <a:gd name="connsiteY4" fmla="*/ 998220 h 4610100"/>
              <a:gd name="connsiteX5" fmla="*/ 7620 w 365760"/>
              <a:gd name="connsiteY5" fmla="*/ 4610100 h 461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" h="4610100">
                <a:moveTo>
                  <a:pt x="0" y="0"/>
                </a:moveTo>
                <a:lnTo>
                  <a:pt x="0" y="251460"/>
                </a:lnTo>
                <a:lnTo>
                  <a:pt x="365760" y="251460"/>
                </a:lnTo>
                <a:lnTo>
                  <a:pt x="365760" y="998220"/>
                </a:lnTo>
                <a:lnTo>
                  <a:pt x="7620" y="998220"/>
                </a:lnTo>
                <a:lnTo>
                  <a:pt x="7620" y="4610100"/>
                </a:lnTo>
              </a:path>
            </a:pathLst>
          </a:custGeom>
          <a:ln w="34925">
            <a:solidFill>
              <a:srgbClr val="2765B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7784" y="244634"/>
            <a:ext cx="6516216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2627784" y="316104"/>
            <a:ext cx="6516216" cy="72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835696" y="134761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altLang="ko-KR" dirty="0">
                <a:solidFill>
                  <a:srgbClr val="2765B0"/>
                </a:solidFill>
                <a:cs typeface="Arial" pitchFamily="34" charset="0"/>
              </a:rPr>
              <a:t>Non-</a:t>
            </a:r>
            <a:r>
              <a:rPr lang="fr-BE" altLang="ko-KR" dirty="0" err="1">
                <a:solidFill>
                  <a:srgbClr val="2765B0"/>
                </a:solidFill>
                <a:cs typeface="Arial" pitchFamily="34" charset="0"/>
              </a:rPr>
              <a:t>inferiority</a:t>
            </a:r>
            <a:r>
              <a:rPr lang="fr-BE" altLang="ko-KR" dirty="0">
                <a:solidFill>
                  <a:srgbClr val="2765B0"/>
                </a:solidFill>
                <a:cs typeface="Arial" pitchFamily="34" charset="0"/>
              </a:rPr>
              <a:t> of </a:t>
            </a:r>
            <a:r>
              <a:rPr lang="fr-BE" altLang="ko-KR" dirty="0" err="1">
                <a:solidFill>
                  <a:srgbClr val="2765B0"/>
                </a:solidFill>
                <a:cs typeface="Arial" pitchFamily="34" charset="0"/>
              </a:rPr>
              <a:t>edoxaban</a:t>
            </a:r>
            <a:r>
              <a:rPr lang="fr-BE" altLang="ko-KR" dirty="0">
                <a:solidFill>
                  <a:srgbClr val="2765B0"/>
                </a:solidFill>
                <a:cs typeface="Arial" pitchFamily="34" charset="0"/>
              </a:rPr>
              <a:t> versus VKA </a:t>
            </a:r>
            <a:r>
              <a:rPr lang="fr-BE" altLang="ko-KR" dirty="0" err="1">
                <a:solidFill>
                  <a:srgbClr val="2765B0"/>
                </a:solidFill>
                <a:cs typeface="Arial" pitchFamily="34" charset="0"/>
                <a:sym typeface="Symbol" panose="05050102010706020507" pitchFamily="18" charset="2"/>
              </a:rPr>
              <a:t>is</a:t>
            </a:r>
            <a:r>
              <a:rPr lang="fr-BE" altLang="ko-KR" dirty="0">
                <a:solidFill>
                  <a:srgbClr val="2765B0"/>
                </a:solidFill>
                <a:cs typeface="Arial" pitchFamily="34" charset="0"/>
                <a:sym typeface="Symbol" panose="05050102010706020507" pitchFamily="18" charset="2"/>
              </a:rPr>
              <a:t> </a:t>
            </a:r>
            <a:r>
              <a:rPr lang="fr-BE" altLang="ko-KR" dirty="0" err="1">
                <a:solidFill>
                  <a:srgbClr val="2765B0"/>
                </a:solidFill>
                <a:cs typeface="Arial" pitchFamily="34" charset="0"/>
              </a:rPr>
              <a:t>demonstrated</a:t>
            </a:r>
            <a:r>
              <a:rPr lang="fr-BE" altLang="ko-KR" dirty="0">
                <a:solidFill>
                  <a:srgbClr val="2765B0"/>
                </a:solidFill>
                <a:cs typeface="Arial" pitchFamily="34" charset="0"/>
              </a:rPr>
              <a:t> </a:t>
            </a:r>
            <a:r>
              <a:rPr lang="fr-BE" altLang="ko-KR" dirty="0">
                <a:solidFill>
                  <a:srgbClr val="2765B0"/>
                </a:solidFill>
                <a:cs typeface="Arial" pitchFamily="34" charset="0"/>
                <a:sym typeface="Symbol" panose="05050102010706020507" pitchFamily="18" charset="2"/>
              </a:rPr>
              <a:t> CONGRATULATIONS (the </a:t>
            </a:r>
            <a:r>
              <a:rPr lang="fr-BE" altLang="ko-KR" dirty="0" err="1">
                <a:solidFill>
                  <a:srgbClr val="2765B0"/>
                </a:solidFill>
                <a:cs typeface="Arial" pitchFamily="34" charset="0"/>
                <a:sym typeface="Symbol" panose="05050102010706020507" pitchFamily="18" charset="2"/>
              </a:rPr>
              <a:t>only</a:t>
            </a:r>
            <a:r>
              <a:rPr lang="fr-BE" altLang="ko-KR" dirty="0">
                <a:solidFill>
                  <a:srgbClr val="2765B0"/>
                </a:solidFill>
                <a:cs typeface="Arial" pitchFamily="34" charset="0"/>
                <a:sym typeface="Symbol" panose="05050102010706020507" pitchFamily="18" charset="2"/>
              </a:rPr>
              <a:t> positive trial </a:t>
            </a:r>
            <a:r>
              <a:rPr lang="fr-BE" altLang="ko-KR" dirty="0" err="1">
                <a:solidFill>
                  <a:srgbClr val="2765B0"/>
                </a:solidFill>
                <a:cs typeface="Arial" pitchFamily="34" charset="0"/>
                <a:sym typeface="Symbol" panose="05050102010706020507" pitchFamily="18" charset="2"/>
              </a:rPr>
              <a:t>with</a:t>
            </a:r>
            <a:r>
              <a:rPr lang="fr-BE" altLang="ko-KR" dirty="0">
                <a:solidFill>
                  <a:srgbClr val="2765B0"/>
                </a:solidFill>
                <a:cs typeface="Arial" pitchFamily="34" charset="0"/>
                <a:sym typeface="Symbol" panose="05050102010706020507" pitchFamily="18" charset="2"/>
              </a:rPr>
              <a:t> NOAC)!</a:t>
            </a:r>
            <a:endParaRPr lang="fr-BE" altLang="ko-KR" dirty="0">
              <a:solidFill>
                <a:srgbClr val="2765B0"/>
              </a:solidFill>
              <a:cs typeface="Arial" pitchFamily="34" charset="0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AC12CE51-C93A-4831-ACEE-B26E8DCDCBBA}"/>
              </a:ext>
            </a:extLst>
          </p:cNvPr>
          <p:cNvGrpSpPr/>
          <p:nvPr/>
        </p:nvGrpSpPr>
        <p:grpSpPr>
          <a:xfrm>
            <a:off x="866957" y="1349355"/>
            <a:ext cx="862528" cy="1864451"/>
            <a:chOff x="2915816" y="1255357"/>
            <a:chExt cx="862528" cy="1864451"/>
          </a:xfrm>
        </p:grpSpPr>
        <p:sp>
          <p:nvSpPr>
            <p:cNvPr id="7" name="TextBox 6"/>
            <p:cNvSpPr txBox="1"/>
            <p:nvPr/>
          </p:nvSpPr>
          <p:spPr>
            <a:xfrm>
              <a:off x="2915816" y="1255357"/>
              <a:ext cx="8625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dirty="0">
                  <a:solidFill>
                    <a:srgbClr val="2765B0"/>
                  </a:solidFill>
                  <a:cs typeface="Arial" pitchFamily="34" charset="0"/>
                </a:rPr>
                <a:t>01</a:t>
              </a:r>
              <a:endParaRPr lang="ko-KR" altLang="en-US" sz="3600" dirty="0">
                <a:solidFill>
                  <a:srgbClr val="2765B0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15816" y="1863721"/>
              <a:ext cx="8625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dirty="0">
                  <a:solidFill>
                    <a:schemeClr val="accent1"/>
                  </a:solidFill>
                  <a:cs typeface="Arial" pitchFamily="34" charset="0"/>
                </a:rPr>
                <a:t>02</a:t>
              </a:r>
              <a:endParaRPr lang="ko-KR" altLang="en-US" sz="3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15816" y="2473477"/>
              <a:ext cx="8625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dirty="0">
                  <a:solidFill>
                    <a:srgbClr val="2765B0"/>
                  </a:solidFill>
                  <a:cs typeface="Arial" pitchFamily="34" charset="0"/>
                </a:rPr>
                <a:t>03</a:t>
              </a:r>
              <a:endParaRPr lang="ko-KR" altLang="en-US" sz="3600" dirty="0">
                <a:solidFill>
                  <a:srgbClr val="2765B0"/>
                </a:solidFill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9FCBF700-6A57-408D-B2CD-F2CC849E3590}"/>
                  </a:ext>
                </a:extLst>
              </p:cNvPr>
              <p:cNvSpPr txBox="1"/>
              <p:nvPr/>
            </p:nvSpPr>
            <p:spPr>
              <a:xfrm>
                <a:off x="1844109" y="2139702"/>
                <a:ext cx="71287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altLang="ko-KR" dirty="0">
                    <a:solidFill>
                      <a:schemeClr val="accent1"/>
                    </a:solidFill>
                    <a:cs typeface="Arial" pitchFamily="34" charset="0"/>
                  </a:rPr>
                  <a:t>More </a:t>
                </a:r>
                <a:r>
                  <a:rPr lang="fr-BE" altLang="ko-KR" dirty="0" err="1">
                    <a:solidFill>
                      <a:schemeClr val="accent1"/>
                    </a:solidFill>
                    <a:cs typeface="Arial" pitchFamily="34" charset="0"/>
                  </a:rPr>
                  <a:t>bleedings</a:t>
                </a:r>
                <a:r>
                  <a:rPr lang="fr-BE" altLang="ko-KR" dirty="0">
                    <a:solidFill>
                      <a:schemeClr val="accent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BE" altLang="ko-KR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anose="05050102010706020507" pitchFamily="18" charset="2"/>
                      </a:rPr>
                      <m:t></m:t>
                    </m:r>
                    <m:r>
                      <a:rPr lang="fr-FR" altLang="ko-KR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fr-BE" altLang="ko-KR" dirty="0" err="1" smtClean="0">
                    <a:solidFill>
                      <a:schemeClr val="accent1"/>
                    </a:solidFill>
                    <a:cs typeface="Arial" pitchFamily="34" charset="0"/>
                  </a:rPr>
                  <a:t>limited</a:t>
                </a:r>
                <a:r>
                  <a:rPr lang="fr-BE" altLang="ko-KR" dirty="0" smtClean="0">
                    <a:solidFill>
                      <a:schemeClr val="accent1"/>
                    </a:solidFill>
                    <a:cs typeface="Arial" pitchFamily="34" charset="0"/>
                  </a:rPr>
                  <a:t> patient </a:t>
                </a:r>
                <a:r>
                  <a:rPr lang="fr-BE" altLang="ko-KR" dirty="0" err="1" smtClean="0">
                    <a:solidFill>
                      <a:schemeClr val="accent1"/>
                    </a:solidFill>
                    <a:cs typeface="Arial" pitchFamily="34" charset="0"/>
                  </a:rPr>
                  <a:t>eligibility</a:t>
                </a:r>
                <a:endParaRPr lang="fr-BE" altLang="ko-KR" dirty="0">
                  <a:solidFill>
                    <a:schemeClr val="accent1"/>
                  </a:solidFill>
                  <a:latin typeface="+mj-lt"/>
                  <a:ea typeface="+mj-ea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FCBF700-6A57-408D-B2CD-F2CC849E3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109" y="2139702"/>
                <a:ext cx="7128792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770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2" descr="data:image/svg+xml;base64,PHN2ZyB4bWxucz0iaHR0cDovL3d3dy53My5vcmcvMjAwMC9zdmciIHhtbG5zOnhsaW5rPSJodHRwOi8vd3d3LnczLm9yZy8xOTk5L3hsaW5rIiB3aWR0aD0iMzIiIGhlaWdodD0iMzIiIHZpZXdCb3g9IjAgMCAzMiAzMiI+CiAgPGRlZnM+CiAgICA8cG9seWdvbiBpZD0ic21hbGwtdmlzZW1lLXYzLWEiIHBvaW50cz0iMCAwIDMyIDAgMzIgMzIgMCAzMiIvPgogIDwvZGVmcz4KICA8ZyBmaWxsPSJub25lIiBmaWxsLXJ1bGU9ImV2ZW5vZGQiPgogICAgPG1hc2sgaWQ9InNtYWxsLXZpc2VtZS12My1iIiBmaWxsPSIjZmZmIj4KICAgICAgPHVzZSB4bGluazpocmVmPSIjc21hbGwtdmlzZW1lLXYzLWEiLz4KICAgIDwvbWFzaz4KICAgIDx1c2UgZmlsbD0iIzQyODVGNCIgeGxpbms6aHJlZj0iI3NtYWxsLXZpc2VtZS12My1hIi8+CiAgICA8cGF0aCBmaWxsPSIjRDJFM0ZDIiBkPSJNMCwxNS4yMzk3OTYzIEMyLjU0Mzg1NzE0LDE4Ljg3MDUyMDMgNS42NTIsMjIuMDgyMTk0NiA5LjIwMjI4NTcxLDI0Ljc0NDg3NjkgQzEzLjIxMTU3MTQsMjcuNzUxNzA3NyAxOC43ODg0Mjg2LDI3Ljc1MTcwNzcgMjIuNzk3NzE0MywyNC43NDQ4NzY5IEMyNi4zNDgsMjIuMDgyMTk0NiAyOS40NTYxNDI5LDE4Ljg3MDUyMDMgMzIsMTUuMjM5Nzk2MyBMMzIsLTcgTDAsLTcgTDAsMTUuMjM5Nzk2MyBaIiBtYXNrPSJ1cmwoI3NtYWxsLXZpc2VtZS12My1iKSIvPgogICAgPHBhdGggZmlsbD0iIzQyODVGNCIgZmlsbC1vcGFjaXR5PSIuNiIgZD0iTTE2LDIxLjIzMDY0OTIgQzE2LjkyNjA5OTEsMjEuMjMwNjQ5MiAxNy43OTEyNDY3LDIxLjQ5NDMxNTcgMTguNTI3MjEzNSwyMS45NTE1MDE5IEMxOC44MTA0NDEsMjIuMTI3MzMwOSAxOS4xMzYyNzM4LDIxLjc4ODc0ODUgMTguOTQwMzc5OSwyMS41MTY0Njc0IEMxOC4yNzg1NTU2LDIwLjU5NzMyNjMgMTcuMjA4MTEzNiwyMCAxNiwyMCBDMTQuNzkxODg2NCwyMCAxMy43MjE0NDQ0LDIwLjU5NzMyNjMgMTMuMDU5NjIwMSwyMS41MTY0Njc0IEMxMi44NjM3MjYyLDIxLjc4ODc0ODUgMTMuMTg5NTU5LDIyLjEyNzMzMDkgMTMuNDcyNzg2NSwyMS45NTE1MDE5IEMxNC4yMDg3NTMzLDIxLjQ5NDMxNTcgMTUuMDczOTAwOSwyMS4yMzA2NDkyIDE2LDIxLjIzMDY0OTIiIG1hc2s9InVybCgjc21hbGwtdmlzZW1lLXYzLWIpIi8+CiAgICA8cGF0aCBzdHJva2U9IiM0Mjg1RjQiIHN0cm9rZS1saW5lY2FwPSJzcXVhcmUiIGQ9Ik0yNSwxMyBDMjMsMTUuMzMzMzMzMyAyMCwxNi41IDE2LDE2LjUgQzEyLDE2LjUgOSwxNS4zMzMzMzMzIDcsMTMgTDEzLDEwLjUgTDE5LDEwLjUgTDI1LDEzIFoiIG1hc2s9InVybCgjc21hbGwtdmlzZW1lLXYzLWIpIi8+CiAgICA8cG9seWdvbiBmaWxsPSIjNDI4NUY0IiBmaWxsLXJ1bGU9Im5vbnplcm8iIHBvaW50cz0iOCAxNCA3IDEzIDI1IDEzIDI0IDE0IiBtYXNrPSJ1cmwoI3NtYWxsLXZpc2VtZS12My1iKSIvPgogICAgPHBhdGggc3Ryb2tlPSIjNDI4NUY0IiBzdHJva2UtbGluZWNhcD0icm91bmQiIGQ9Ik0yMCwzIEwxNy43Njc4NzUsNS4yNTg5MjYyMiBDMTYuNzkxNSw2LjI0NzAyNDU5IDE1LjIwODUsNi4yNDcwMjQ1OSAxNC4yMzIxMjUsNS4yNTg5MjYyMiBMMTIsMyIgbWFzaz0idXJsKCNzbWFsbC12aXNlbWUtdjMtYikiLz4KICA8L2c+Cjwvc3ZnPgo=">
            <a:hlinkClick r:id="rId5"/>
            <a:extLst>
              <a:ext uri="{FF2B5EF4-FFF2-40B4-BE49-F238E27FC236}">
                <a16:creationId xmlns:a16="http://schemas.microsoft.com/office/drawing/2014/main" xmlns="" id="{72B0734C-9794-4CB3-9D49-D845AFCDB4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7981B385-9194-4C17-B959-F9ECD569B6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4" y="388112"/>
            <a:ext cx="1486392" cy="822964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6BC93F2C-96DF-4CC3-8CB9-49ABF711F2D0}"/>
              </a:ext>
            </a:extLst>
          </p:cNvPr>
          <p:cNvSpPr txBox="1"/>
          <p:nvPr/>
        </p:nvSpPr>
        <p:spPr>
          <a:xfrm>
            <a:off x="5436096" y="-58340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n/>
                <a:solidFill>
                  <a:schemeClr val="accent4"/>
                </a:solidFill>
              </a:rPr>
              <a:t>ENVISAGE_TAVI</a:t>
            </a:r>
            <a:endParaRPr lang="fr-FR" sz="1600" dirty="0"/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xmlns="" id="{E7FEB841-36E3-4003-B79C-FF7CB5A980C1}"/>
              </a:ext>
            </a:extLst>
          </p:cNvPr>
          <p:cNvSpPr txBox="1"/>
          <p:nvPr/>
        </p:nvSpPr>
        <p:spPr>
          <a:xfrm>
            <a:off x="875613" y="3147814"/>
            <a:ext cx="86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36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xmlns="" id="{25253AF8-3FE3-4AC2-8D25-E1E30313B456}"/>
              </a:ext>
            </a:extLst>
          </p:cNvPr>
          <p:cNvSpPr txBox="1"/>
          <p:nvPr/>
        </p:nvSpPr>
        <p:spPr>
          <a:xfrm>
            <a:off x="1865562" y="3291830"/>
            <a:ext cx="6317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altLang="ko-KR" dirty="0" err="1" smtClean="0">
                <a:solidFill>
                  <a:schemeClr val="accent1"/>
                </a:solidFill>
                <a:cs typeface="Arial" pitchFamily="34" charset="0"/>
              </a:rPr>
              <a:t>Whether</a:t>
            </a:r>
            <a:r>
              <a:rPr lang="fr-BE" altLang="ko-KR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fr-BE" altLang="ko-KR" dirty="0" err="1" smtClean="0">
                <a:solidFill>
                  <a:schemeClr val="accent1"/>
                </a:solidFill>
                <a:cs typeface="Arial" pitchFamily="34" charset="0"/>
              </a:rPr>
              <a:t>NOACs</a:t>
            </a:r>
            <a:r>
              <a:rPr lang="fr-BE" altLang="ko-KR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fr-BE" altLang="ko-KR" dirty="0">
                <a:solidFill>
                  <a:schemeClr val="accent1"/>
                </a:solidFill>
                <a:cs typeface="Arial" pitchFamily="34" charset="0"/>
              </a:rPr>
              <a:t>are </a:t>
            </a:r>
            <a:r>
              <a:rPr lang="fr-BE" altLang="ko-KR" dirty="0" smtClean="0">
                <a:solidFill>
                  <a:schemeClr val="accent1"/>
                </a:solidFill>
                <a:cs typeface="Arial" pitchFamily="34" charset="0"/>
              </a:rPr>
              <a:t>the </a:t>
            </a:r>
            <a:r>
              <a:rPr lang="fr-BE" altLang="ko-KR" dirty="0" err="1">
                <a:solidFill>
                  <a:schemeClr val="accent1"/>
                </a:solidFill>
                <a:cs typeface="Arial" pitchFamily="34" charset="0"/>
              </a:rPr>
              <a:t>same</a:t>
            </a:r>
            <a:r>
              <a:rPr lang="fr-BE" altLang="ko-KR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fr-BE" altLang="ko-KR" dirty="0" err="1">
                <a:solidFill>
                  <a:schemeClr val="accent1"/>
                </a:solidFill>
                <a:cs typeface="Arial" pitchFamily="34" charset="0"/>
              </a:rPr>
              <a:t>after</a:t>
            </a:r>
            <a:r>
              <a:rPr lang="fr-BE" altLang="ko-KR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fr-BE" altLang="ko-KR" dirty="0" smtClean="0">
                <a:solidFill>
                  <a:schemeClr val="accent1"/>
                </a:solidFill>
                <a:cs typeface="Arial" pitchFamily="34" charset="0"/>
              </a:rPr>
              <a:t>TAVI </a:t>
            </a:r>
            <a:r>
              <a:rPr lang="fr-BE" altLang="ko-KR" dirty="0" err="1" smtClean="0">
                <a:solidFill>
                  <a:schemeClr val="accent1"/>
                </a:solidFill>
                <a:cs typeface="Arial" pitchFamily="34" charset="0"/>
              </a:rPr>
              <a:t>seems</a:t>
            </a:r>
            <a:r>
              <a:rPr lang="fr-BE" altLang="ko-KR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fr-BE" altLang="ko-KR" dirty="0" err="1" smtClean="0">
                <a:solidFill>
                  <a:schemeClr val="accent1"/>
                </a:solidFill>
                <a:cs typeface="Arial" pitchFamily="34" charset="0"/>
              </a:rPr>
              <a:t>unlikely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xmlns="" id="{6927EE50-C695-4F79-8CF1-2AE703A86118}"/>
              </a:ext>
            </a:extLst>
          </p:cNvPr>
          <p:cNvSpPr txBox="1"/>
          <p:nvPr/>
        </p:nvSpPr>
        <p:spPr>
          <a:xfrm>
            <a:off x="888410" y="3723878"/>
            <a:ext cx="86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2765B0"/>
                </a:solidFill>
                <a:cs typeface="Arial" pitchFamily="34" charset="0"/>
              </a:rPr>
              <a:t>05</a:t>
            </a:r>
            <a:endParaRPr lang="ko-KR" altLang="en-US" sz="3600" dirty="0">
              <a:solidFill>
                <a:srgbClr val="2765B0"/>
              </a:solidFill>
              <a:cs typeface="Arial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590107C2-7B3E-4BD8-AB25-9444693DAD08}"/>
              </a:ext>
            </a:extLst>
          </p:cNvPr>
          <p:cNvSpPr txBox="1"/>
          <p:nvPr/>
        </p:nvSpPr>
        <p:spPr>
          <a:xfrm>
            <a:off x="1844108" y="2743711"/>
            <a:ext cx="6760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altLang="ko-KR" dirty="0">
                <a:cs typeface="Arial" pitchFamily="34" charset="0"/>
              </a:rPr>
              <a:t>NOAC </a:t>
            </a:r>
            <a:r>
              <a:rPr lang="fr-BE" altLang="ko-KR" dirty="0" err="1">
                <a:cs typeface="Arial" pitchFamily="34" charset="0"/>
              </a:rPr>
              <a:t>safety</a:t>
            </a:r>
            <a:r>
              <a:rPr lang="fr-BE" altLang="ko-KR" dirty="0">
                <a:cs typeface="Arial" pitchFamily="34" charset="0"/>
              </a:rPr>
              <a:t> </a:t>
            </a:r>
            <a:r>
              <a:rPr lang="fr-BE" altLang="ko-KR" dirty="0" err="1">
                <a:cs typeface="Arial" pitchFamily="34" charset="0"/>
              </a:rPr>
              <a:t>depends</a:t>
            </a:r>
            <a:r>
              <a:rPr lang="fr-BE" altLang="ko-KR" dirty="0">
                <a:cs typeface="Arial" pitchFamily="34" charset="0"/>
              </a:rPr>
              <a:t> on </a:t>
            </a:r>
            <a:r>
              <a:rPr lang="fr-BE" altLang="ko-KR" dirty="0" err="1">
                <a:cs typeface="Arial" pitchFamily="34" charset="0"/>
              </a:rPr>
              <a:t>concomittant</a:t>
            </a:r>
            <a:r>
              <a:rPr lang="fr-BE" altLang="ko-KR" dirty="0">
                <a:cs typeface="Arial" pitchFamily="34" charset="0"/>
              </a:rPr>
              <a:t> use of </a:t>
            </a:r>
            <a:r>
              <a:rPr lang="fr-BE" altLang="ko-KR" dirty="0" smtClean="0">
                <a:cs typeface="Arial" pitchFamily="34" charset="0"/>
              </a:rPr>
              <a:t>APT and </a:t>
            </a:r>
            <a:r>
              <a:rPr lang="fr-BE" altLang="ko-KR" dirty="0" err="1" smtClean="0">
                <a:cs typeface="Arial" pitchFamily="34" charset="0"/>
              </a:rPr>
              <a:t>dosing</a:t>
            </a:r>
            <a:endParaRPr lang="fr-FR" dirty="0"/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xmlns="" id="{D2F5DCBE-002D-49E9-88D7-36C1F4706894}"/>
              </a:ext>
            </a:extLst>
          </p:cNvPr>
          <p:cNvSpPr txBox="1"/>
          <p:nvPr/>
        </p:nvSpPr>
        <p:spPr>
          <a:xfrm>
            <a:off x="1905705" y="3895839"/>
            <a:ext cx="6317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altLang="ko-KR" dirty="0">
                <a:cs typeface="Arial" pitchFamily="34" charset="0"/>
              </a:rPr>
              <a:t>It </a:t>
            </a:r>
            <a:r>
              <a:rPr lang="fr-BE" altLang="ko-KR" dirty="0" err="1">
                <a:cs typeface="Arial" pitchFamily="34" charset="0"/>
              </a:rPr>
              <a:t>is</a:t>
            </a:r>
            <a:r>
              <a:rPr lang="fr-BE" altLang="ko-KR" dirty="0">
                <a:cs typeface="Arial" pitchFamily="34" charset="0"/>
              </a:rPr>
              <a:t> time to update </a:t>
            </a:r>
            <a:r>
              <a:rPr lang="fr-BE" altLang="ko-KR" dirty="0" smtClean="0">
                <a:cs typeface="Arial" pitchFamily="34" charset="0"/>
              </a:rPr>
              <a:t>guidelines? Not sure…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2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524230E-40F7-D441-B658-F7F59F1DDE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896" y="2499742"/>
            <a:ext cx="5436096" cy="576064"/>
          </a:xfrm>
        </p:spPr>
        <p:txBody>
          <a:bodyPr/>
          <a:lstStyle/>
          <a:p>
            <a:r>
              <a:rPr lang="en-GB" sz="3200" dirty="0"/>
              <a:t>Thank you!</a:t>
            </a:r>
          </a:p>
          <a:p>
            <a:endParaRPr lang="en-GB" sz="3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3B115B3-A62F-4813-9EBA-771C111F93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24426"/>
            <a:ext cx="1898944" cy="105138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7B10B95-A2F7-4125-89D6-B547F8754B0E}"/>
              </a:ext>
            </a:extLst>
          </p:cNvPr>
          <p:cNvSpPr txBox="1"/>
          <p:nvPr/>
        </p:nvSpPr>
        <p:spPr>
          <a:xfrm>
            <a:off x="3299824" y="4731990"/>
            <a:ext cx="2544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www.action-groupe.org</a:t>
            </a:r>
          </a:p>
        </p:txBody>
      </p:sp>
    </p:spTree>
    <p:extLst>
      <p:ext uri="{BB962C8B-B14F-4D97-AF65-F5344CB8AC3E}">
        <p14:creationId xmlns:p14="http://schemas.microsoft.com/office/powerpoint/2010/main" val="410511009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403D8E5B-5C18-4984-9A8B-063F45A511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226" y="0"/>
            <a:ext cx="7344816" cy="576064"/>
          </a:xfrm>
        </p:spPr>
        <p:txBody>
          <a:bodyPr/>
          <a:lstStyle/>
          <a:p>
            <a:r>
              <a:rPr lang="fr-FR" dirty="0"/>
              <a:t>Background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7B098AB-5832-401A-8193-96E31E4923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1560" y="1419622"/>
            <a:ext cx="8125597" cy="2962888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fr-FR" sz="2000" dirty="0">
                <a:solidFill>
                  <a:schemeClr val="tx1"/>
                </a:solidFill>
              </a:rPr>
              <a:t>AF patients </a:t>
            </a:r>
            <a:r>
              <a:rPr lang="fr-FR" sz="2000" dirty="0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fr-FR" sz="2000" dirty="0">
                <a:solidFill>
                  <a:schemeClr val="tx1"/>
                </a:solidFill>
              </a:rPr>
              <a:t> 1/3 of the TAVI population </a:t>
            </a:r>
            <a:r>
              <a:rPr lang="fr-FR" sz="2000" dirty="0">
                <a:solidFill>
                  <a:schemeClr val="tx1"/>
                </a:solidFill>
                <a:sym typeface="Symbol" panose="05050102010706020507" pitchFamily="18" charset="2"/>
              </a:rPr>
              <a:t> </a:t>
            </a:r>
            <a:r>
              <a:rPr lang="fr-FR" sz="2000" dirty="0" err="1">
                <a:solidFill>
                  <a:schemeClr val="tx1"/>
                </a:solidFill>
              </a:rPr>
              <a:t>Higher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risk</a:t>
            </a:r>
            <a:r>
              <a:rPr lang="fr-FR" sz="2000" dirty="0">
                <a:solidFill>
                  <a:schemeClr val="tx1"/>
                </a:solidFill>
              </a:rPr>
              <a:t> of events</a:t>
            </a:r>
          </a:p>
          <a:p>
            <a:pPr>
              <a:lnSpc>
                <a:spcPct val="250000"/>
              </a:lnSpc>
            </a:pPr>
            <a:r>
              <a:rPr lang="fr-FR" sz="2000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 A substantial proportion are exposed to NOAC </a:t>
            </a:r>
            <a:r>
              <a:rPr lang="fr-FR" sz="2000" dirty="0" err="1">
                <a:solidFill>
                  <a:schemeClr val="tx1"/>
                </a:solidFill>
              </a:rPr>
              <a:t>prior</a:t>
            </a:r>
            <a:r>
              <a:rPr lang="fr-FR" sz="2000" dirty="0">
                <a:solidFill>
                  <a:schemeClr val="tx1"/>
                </a:solidFill>
              </a:rPr>
              <a:t> to TAVI</a:t>
            </a:r>
          </a:p>
          <a:p>
            <a:pPr>
              <a:lnSpc>
                <a:spcPct val="250000"/>
              </a:lnSpc>
            </a:pPr>
            <a:r>
              <a:rPr lang="fr-FR" sz="2000" dirty="0">
                <a:solidFill>
                  <a:schemeClr val="tx1"/>
                </a:solidFill>
              </a:rPr>
              <a:t>New-</a:t>
            </a:r>
            <a:r>
              <a:rPr lang="fr-FR" sz="2000" dirty="0" err="1">
                <a:solidFill>
                  <a:schemeClr val="tx1"/>
                </a:solidFill>
              </a:rPr>
              <a:t>onset</a:t>
            </a:r>
            <a:r>
              <a:rPr lang="fr-FR" sz="2000" dirty="0">
                <a:solidFill>
                  <a:schemeClr val="tx1"/>
                </a:solidFill>
              </a:rPr>
              <a:t> of AF </a:t>
            </a:r>
            <a:r>
              <a:rPr lang="fr-FR" sz="2000" dirty="0">
                <a:solidFill>
                  <a:schemeClr val="tx1"/>
                </a:solidFill>
                <a:sym typeface="Symbol" panose="05050102010706020507" pitchFamily="18" charset="2"/>
              </a:rPr>
              <a:t> 10% </a:t>
            </a:r>
            <a:endParaRPr lang="fr-FR" sz="2000" dirty="0">
              <a:solidFill>
                <a:schemeClr val="tx1"/>
              </a:solidFill>
            </a:endParaRPr>
          </a:p>
          <a:p>
            <a:pPr marL="0" indent="0">
              <a:lnSpc>
                <a:spcPct val="250000"/>
              </a:lnSpc>
              <a:buNone/>
            </a:pPr>
            <a:r>
              <a:rPr lang="fr-FR" sz="2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" y="4587974"/>
            <a:ext cx="9001000" cy="39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71885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92549058-9B09-4553-8B18-6068F89082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8" y="0"/>
            <a:ext cx="7344816" cy="576064"/>
          </a:xfrm>
        </p:spPr>
        <p:txBody>
          <a:bodyPr/>
          <a:lstStyle/>
          <a:p>
            <a:r>
              <a:rPr lang="fr-FR" dirty="0" err="1"/>
              <a:t>Registries</a:t>
            </a:r>
            <a:r>
              <a:rPr lang="fr-FR" dirty="0"/>
              <a:t> (TAVI </a:t>
            </a:r>
            <a:r>
              <a:rPr lang="fr-FR" dirty="0" err="1"/>
              <a:t>with</a:t>
            </a:r>
            <a:r>
              <a:rPr lang="fr-FR" dirty="0"/>
              <a:t> indication for OAC)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64634B4E-8F7F-4B8B-95F9-2529FC41CE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"/>
          <a:stretch/>
        </p:blipFill>
        <p:spPr bwMode="auto">
          <a:xfrm>
            <a:off x="251520" y="1275606"/>
            <a:ext cx="3912854" cy="285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FE6B1D56-748B-4B4F-8253-6D03AB40C0CC}"/>
              </a:ext>
            </a:extLst>
          </p:cNvPr>
          <p:cNvSpPr txBox="1"/>
          <p:nvPr/>
        </p:nvSpPr>
        <p:spPr>
          <a:xfrm>
            <a:off x="764215" y="4227934"/>
            <a:ext cx="30372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Jochheim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D, et al. JACC </a:t>
            </a:r>
            <a:r>
              <a:rPr kumimoji="0" lang="fr-FR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Intv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2019;12:1566–1576</a:t>
            </a:r>
            <a:endParaRPr lang="fr-FR" sz="900" dirty="0">
              <a:solidFill>
                <a:srgbClr val="00000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B01DEFD3-1D2D-429E-84C7-5BDCFDB6FFF2}"/>
              </a:ext>
            </a:extLst>
          </p:cNvPr>
          <p:cNvSpPr txBox="1"/>
          <p:nvPr/>
        </p:nvSpPr>
        <p:spPr>
          <a:xfrm>
            <a:off x="2282855" y="2386559"/>
            <a:ext cx="4574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endParaRPr lang="en-US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D86BF84D-931F-4276-A97D-BD7C513AB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1131590"/>
            <a:ext cx="4258348" cy="331938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" y="4625139"/>
            <a:ext cx="9001000" cy="39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27517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0A68A569-DB45-4AF1-8A77-681B36918C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4" y="22024"/>
            <a:ext cx="7344816" cy="576064"/>
          </a:xfrm>
        </p:spPr>
        <p:txBody>
          <a:bodyPr/>
          <a:lstStyle/>
          <a:p>
            <a:r>
              <a:rPr lang="fr-FR" dirty="0"/>
              <a:t>Recommendations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F993AE9-838D-427F-9FD5-BA7C08BD2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48" y="1155129"/>
            <a:ext cx="8452165" cy="76854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F05D6309-FE68-4574-8FA8-62AF667D4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31" y="3579862"/>
            <a:ext cx="8507980" cy="476959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16778942-552D-4007-8E52-CF9A3B8EAFBE}"/>
              </a:ext>
            </a:extLst>
          </p:cNvPr>
          <p:cNvGrpSpPr/>
          <p:nvPr/>
        </p:nvGrpSpPr>
        <p:grpSpPr>
          <a:xfrm>
            <a:off x="467544" y="2474174"/>
            <a:ext cx="8280920" cy="457616"/>
            <a:chOff x="431540" y="2435693"/>
            <a:chExt cx="8280920" cy="457616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xmlns="" id="{04AEFBC8-3306-40A0-BE66-DD6A4E4D6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540" y="2435693"/>
              <a:ext cx="8280920" cy="457616"/>
            </a:xfrm>
            <a:prstGeom prst="rect">
              <a:avLst/>
            </a:prstGeom>
          </p:spPr>
        </p:pic>
        <p:sp>
          <p:nvSpPr>
            <p:cNvPr id="8" name="Flèche : droite 7">
              <a:extLst>
                <a:ext uri="{FF2B5EF4-FFF2-40B4-BE49-F238E27FC236}">
                  <a16:creationId xmlns:a16="http://schemas.microsoft.com/office/drawing/2014/main" xmlns="" id="{EB32B60C-8538-4A08-AA9C-449E1D4D278C}"/>
                </a:ext>
              </a:extLst>
            </p:cNvPr>
            <p:cNvSpPr/>
            <p:nvPr/>
          </p:nvSpPr>
          <p:spPr>
            <a:xfrm>
              <a:off x="6519391" y="2722778"/>
              <a:ext cx="216024" cy="720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xmlns="" id="{773BEA50-85D9-46CD-BEB3-04CFE2C11C76}"/>
                </a:ext>
              </a:extLst>
            </p:cNvPr>
            <p:cNvSpPr txBox="1"/>
            <p:nvPr/>
          </p:nvSpPr>
          <p:spPr>
            <a:xfrm>
              <a:off x="6735415" y="2637518"/>
              <a:ext cx="152477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b="1" dirty="0">
                  <a:solidFill>
                    <a:srgbClr val="C00000"/>
                  </a:solidFill>
                </a:rPr>
                <a:t>ATLANTIS; ENVISAGE ?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" y="4587974"/>
            <a:ext cx="9001000" cy="39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B9E646D-A3FC-43FE-A724-90651F70B70A}"/>
              </a:ext>
            </a:extLst>
          </p:cNvPr>
          <p:cNvSpPr/>
          <p:nvPr/>
        </p:nvSpPr>
        <p:spPr>
          <a:xfrm>
            <a:off x="4416021" y="4485870"/>
            <a:ext cx="4638788" cy="246120"/>
          </a:xfrm>
          <a:prstGeom prst="rect">
            <a:avLst/>
          </a:prstGeom>
        </p:spPr>
        <p:txBody>
          <a:bodyPr wrap="square" lIns="91340" tIns="45670" rIns="91340" bIns="45670" anchor="b">
            <a:spAutoFit/>
          </a:bodyPr>
          <a:lstStyle/>
          <a:p>
            <a:pPr marL="0" marR="0" lvl="0" indent="0" algn="l" defTabSz="9129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Otto CM, et al. J Am Coll </a:t>
            </a:r>
            <a:r>
              <a:rPr kumimoji="0" lang="fr-FR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Cardiol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2021;77:e25–197.</a:t>
            </a:r>
            <a:endParaRPr kumimoji="0" lang="fr-FR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97298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>
            <a:extLst>
              <a:ext uri="{FF2B5EF4-FFF2-40B4-BE49-F238E27FC236}">
                <a16:creationId xmlns:a16="http://schemas.microsoft.com/office/drawing/2014/main" xmlns="" id="{1BB933B7-85C2-3740-B22A-3E817F6A16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896" y="2283718"/>
            <a:ext cx="5436096" cy="576064"/>
          </a:xfrm>
        </p:spPr>
        <p:txBody>
          <a:bodyPr/>
          <a:lstStyle/>
          <a:p>
            <a:r>
              <a:rPr lang="en-GB" altLang="nl-NL" sz="2400" dirty="0"/>
              <a:t>Randomized trials with NOAC </a:t>
            </a:r>
          </a:p>
          <a:p>
            <a:r>
              <a:rPr lang="en-GB" altLang="nl-NL" sz="1800" i="1" dirty="0"/>
              <a:t>(in place of warfarin)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" y="4587974"/>
            <a:ext cx="9001000" cy="39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65964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82B3C297-E25E-4AF0-B1F3-E9AE021834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4" y="51470"/>
            <a:ext cx="7344816" cy="576064"/>
          </a:xfrm>
        </p:spPr>
        <p:txBody>
          <a:bodyPr/>
          <a:lstStyle/>
          <a:p>
            <a:r>
              <a:rPr lang="fr-FR" dirty="0"/>
              <a:t>ATLANTIS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20A5AEE0-1E97-47C5-870A-A5E4B0719407}"/>
              </a:ext>
            </a:extLst>
          </p:cNvPr>
          <p:cNvGrpSpPr/>
          <p:nvPr/>
        </p:nvGrpSpPr>
        <p:grpSpPr>
          <a:xfrm>
            <a:off x="1276566" y="885239"/>
            <a:ext cx="6342036" cy="3630728"/>
            <a:chOff x="272338" y="885238"/>
            <a:chExt cx="7346264" cy="4258261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xmlns="" id="{65ADBC7F-8DD2-40C1-A186-4719936D5A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793"/>
            <a:stretch/>
          </p:blipFill>
          <p:spPr>
            <a:xfrm>
              <a:off x="1619672" y="885238"/>
              <a:ext cx="5998930" cy="4258261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xmlns="" id="{24D5FCA1-B183-4316-AE52-79FDA0029C39}"/>
                </a:ext>
              </a:extLst>
            </p:cNvPr>
            <p:cNvSpPr txBox="1"/>
            <p:nvPr/>
          </p:nvSpPr>
          <p:spPr>
            <a:xfrm>
              <a:off x="272338" y="2103160"/>
              <a:ext cx="1053194" cy="397069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600" b="1" dirty="0"/>
                <a:t>N = 451</a:t>
              </a:r>
            </a:p>
          </p:txBody>
        </p: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xmlns="" id="{5C24DA2F-61C0-4DF0-BAA1-92AE56C2DE54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 flipV="1">
              <a:off x="1325532" y="2287825"/>
              <a:ext cx="37530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" y="4587974"/>
            <a:ext cx="9001000" cy="39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67180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E099D465-F431-47AD-9FD5-4F301E04A4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4" y="78185"/>
            <a:ext cx="7344816" cy="576064"/>
          </a:xfrm>
        </p:spPr>
        <p:txBody>
          <a:bodyPr/>
          <a:lstStyle/>
          <a:p>
            <a:r>
              <a:rPr lang="fr-FR" dirty="0"/>
              <a:t>ATLANTIS (indication for anticoagulation stratum)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D0E15259-52FE-4381-9D5B-972F916F8471}"/>
              </a:ext>
            </a:extLst>
          </p:cNvPr>
          <p:cNvGrpSpPr/>
          <p:nvPr/>
        </p:nvGrpSpPr>
        <p:grpSpPr>
          <a:xfrm>
            <a:off x="35496" y="987574"/>
            <a:ext cx="8991804" cy="3364783"/>
            <a:chOff x="35496" y="1121782"/>
            <a:chExt cx="8991804" cy="3364783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xmlns="" id="{28AEC0F1-3EBD-4195-8EE2-3ABE8F2CA1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/>
            <a:stretch/>
          </p:blipFill>
          <p:spPr>
            <a:xfrm>
              <a:off x="4283968" y="1491630"/>
              <a:ext cx="4743332" cy="2994935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xmlns="" id="{DD3AD6F4-E61C-4229-A41B-289D90EE6A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42"/>
            <a:stretch/>
          </p:blipFill>
          <p:spPr>
            <a:xfrm>
              <a:off x="35496" y="1460272"/>
              <a:ext cx="4743332" cy="3026292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xmlns="" id="{18603617-46EB-4E96-B60E-5B2FDF0D180B}"/>
                </a:ext>
              </a:extLst>
            </p:cNvPr>
            <p:cNvSpPr txBox="1"/>
            <p:nvPr/>
          </p:nvSpPr>
          <p:spPr>
            <a:xfrm>
              <a:off x="683568" y="1129474"/>
              <a:ext cx="3791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1° Endpoint (</a:t>
              </a:r>
              <a:r>
                <a:rPr lang="fr-FR" b="1" dirty="0" smtClean="0">
                  <a:solidFill>
                    <a:srgbClr val="FF0000"/>
                  </a:solidFill>
                </a:rPr>
                <a:t>Net </a:t>
              </a:r>
              <a:r>
                <a:rPr lang="fr-FR" b="1" dirty="0" err="1" smtClean="0">
                  <a:solidFill>
                    <a:srgbClr val="FF0000"/>
                  </a:solidFill>
                </a:rPr>
                <a:t>Clinical</a:t>
              </a:r>
              <a:r>
                <a:rPr lang="fr-FR" b="1" dirty="0" smtClean="0">
                  <a:solidFill>
                    <a:srgbClr val="FF0000"/>
                  </a:solidFill>
                </a:rPr>
                <a:t> </a:t>
              </a:r>
              <a:r>
                <a:rPr lang="fr-FR" b="1" dirty="0" err="1" smtClean="0">
                  <a:solidFill>
                    <a:srgbClr val="FF0000"/>
                  </a:solidFill>
                </a:rPr>
                <a:t>Benefit</a:t>
              </a:r>
              <a:r>
                <a:rPr lang="fr-FR" b="1" dirty="0" smtClean="0">
                  <a:solidFill>
                    <a:srgbClr val="FF0000"/>
                  </a:solidFill>
                </a:rPr>
                <a:t>)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xmlns="" id="{2D55C7C8-C33E-4F6D-ADB5-4887C4AB086E}"/>
                </a:ext>
              </a:extLst>
            </p:cNvPr>
            <p:cNvSpPr txBox="1"/>
            <p:nvPr/>
          </p:nvSpPr>
          <p:spPr>
            <a:xfrm>
              <a:off x="4960910" y="1121782"/>
              <a:ext cx="40479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b="1">
                  <a:solidFill>
                    <a:srgbClr val="FF0000"/>
                  </a:solidFill>
                </a:defRPr>
              </a:lvl1pPr>
            </a:lstStyle>
            <a:p>
              <a:r>
                <a:rPr lang="fr-FR" dirty="0"/>
                <a:t>1° </a:t>
              </a:r>
              <a:r>
                <a:rPr lang="fr-FR" dirty="0" err="1"/>
                <a:t>Safety</a:t>
              </a:r>
              <a:r>
                <a:rPr lang="fr-FR" dirty="0"/>
                <a:t> Endpoint (BARC 3, 4 or 5)</a:t>
              </a: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25EC6B66-6748-431A-8A4D-BADB5E2A0DD1}"/>
              </a:ext>
            </a:extLst>
          </p:cNvPr>
          <p:cNvSpPr txBox="1"/>
          <p:nvPr/>
        </p:nvSpPr>
        <p:spPr>
          <a:xfrm>
            <a:off x="2157407" y="4165734"/>
            <a:ext cx="5222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Obstructive valve </a:t>
            </a:r>
            <a:r>
              <a:rPr lang="fr-FR" sz="1400" b="1" dirty="0" err="1">
                <a:solidFill>
                  <a:srgbClr val="FF0000"/>
                </a:solidFill>
              </a:rPr>
              <a:t>thrombosis</a:t>
            </a:r>
            <a:r>
              <a:rPr lang="fr-FR" sz="1400" b="1" dirty="0">
                <a:solidFill>
                  <a:srgbClr val="FF0000"/>
                </a:solidFill>
              </a:rPr>
              <a:t>: n=2 (</a:t>
            </a:r>
            <a:r>
              <a:rPr lang="fr-FR" sz="1400" b="1" dirty="0" err="1">
                <a:solidFill>
                  <a:srgbClr val="FF0000"/>
                </a:solidFill>
              </a:rPr>
              <a:t>apixaban</a:t>
            </a:r>
            <a:r>
              <a:rPr lang="fr-FR" sz="1400" b="1" dirty="0">
                <a:solidFill>
                  <a:srgbClr val="FF0000"/>
                </a:solidFill>
              </a:rPr>
              <a:t>) </a:t>
            </a:r>
            <a:r>
              <a:rPr lang="fr-FR" sz="1400" b="1" i="1" dirty="0">
                <a:solidFill>
                  <a:srgbClr val="FF0000"/>
                </a:solidFill>
              </a:rPr>
              <a:t>vs</a:t>
            </a:r>
            <a:r>
              <a:rPr lang="fr-FR" sz="1400" b="1" dirty="0">
                <a:solidFill>
                  <a:srgbClr val="FF0000"/>
                </a:solidFill>
              </a:rPr>
              <a:t> n=3 (VKA)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" y="4587974"/>
            <a:ext cx="9001000" cy="39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836D4276-5370-4A3E-A99E-AA93844FE44A}"/>
              </a:ext>
            </a:extLst>
          </p:cNvPr>
          <p:cNvSpPr txBox="1"/>
          <p:nvPr/>
        </p:nvSpPr>
        <p:spPr>
          <a:xfrm>
            <a:off x="6516216" y="4517375"/>
            <a:ext cx="22541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i="1" dirty="0">
                <a:solidFill>
                  <a:prstClr val="black"/>
                </a:solidFill>
                <a:latin typeface="Calibri"/>
              </a:rPr>
              <a:t>Collet JP, Montalescot G, et al ACC 2021</a:t>
            </a:r>
          </a:p>
        </p:txBody>
      </p:sp>
    </p:spTree>
    <p:extLst>
      <p:ext uri="{BB962C8B-B14F-4D97-AF65-F5344CB8AC3E}">
        <p14:creationId xmlns:p14="http://schemas.microsoft.com/office/powerpoint/2010/main" val="227226957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8248970B-B098-44D5-9FF5-D0A48BE031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536" y="0"/>
            <a:ext cx="7344816" cy="576064"/>
          </a:xfrm>
        </p:spPr>
        <p:txBody>
          <a:bodyPr/>
          <a:lstStyle/>
          <a:p>
            <a:r>
              <a:rPr lang="fr-FR" dirty="0"/>
              <a:t>ENVISAGE-TAVI AF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7B66A36-8D1C-4E69-8DEE-32CBDFF31D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"/>
          <a:stretch/>
        </p:blipFill>
        <p:spPr>
          <a:xfrm>
            <a:off x="0" y="1491630"/>
            <a:ext cx="7017210" cy="261344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276A1503-5284-494E-9F75-B72DE10740EB}"/>
              </a:ext>
            </a:extLst>
          </p:cNvPr>
          <p:cNvSpPr txBox="1"/>
          <p:nvPr/>
        </p:nvSpPr>
        <p:spPr>
          <a:xfrm>
            <a:off x="6911752" y="1851670"/>
            <a:ext cx="22322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baseline="0" dirty="0">
                <a:latin typeface="Tahoma" panose="020B0604030504040204" pitchFamily="34" charset="0"/>
              </a:rPr>
              <a:t>1° EP (NCB) : all-cause death, </a:t>
            </a:r>
            <a:r>
              <a:rPr lang="en-US" sz="1200" dirty="0">
                <a:latin typeface="Tahoma" panose="020B0604030504040204" pitchFamily="34" charset="0"/>
              </a:rPr>
              <a:t>MI</a:t>
            </a:r>
            <a:r>
              <a:rPr lang="en-US" sz="1200" b="0" i="0" u="none" strike="noStrike" baseline="0" dirty="0">
                <a:latin typeface="Tahoma" panose="020B0604030504040204" pitchFamily="34" charset="0"/>
              </a:rPr>
              <a:t>, stroke, systemic thromboembolism, valve thrombosis, major bleeding.</a:t>
            </a:r>
          </a:p>
          <a:p>
            <a:pPr algn="l"/>
            <a:endParaRPr lang="en-US" sz="1200" b="0" i="0" u="none" strike="noStrike" baseline="0" dirty="0">
              <a:latin typeface="Tahoma" panose="020B0604030504040204" pitchFamily="34" charset="0"/>
            </a:endParaRPr>
          </a:p>
          <a:p>
            <a:pPr algn="l"/>
            <a:r>
              <a:rPr lang="en-US" sz="1200" dirty="0">
                <a:latin typeface="Tahoma" panose="020B0604030504040204" pitchFamily="34" charset="0"/>
              </a:rPr>
              <a:t>1° safety EP : </a:t>
            </a:r>
            <a:r>
              <a:rPr lang="en-US" sz="1200" b="0" i="0" u="none" strike="noStrike" baseline="0" dirty="0">
                <a:latin typeface="Tahoma" panose="020B0604030504040204" pitchFamily="34" charset="0"/>
              </a:rPr>
              <a:t>major bleeding</a:t>
            </a:r>
            <a:endParaRPr lang="fr-FR" sz="1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" y="4587974"/>
            <a:ext cx="9001000" cy="39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70077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52C3411A-F769-4638-A20A-D7889544B143}"/>
              </a:ext>
            </a:extLst>
          </p:cNvPr>
          <p:cNvSpPr txBox="1">
            <a:spLocks/>
          </p:cNvSpPr>
          <p:nvPr/>
        </p:nvSpPr>
        <p:spPr>
          <a:xfrm>
            <a:off x="277087" y="344710"/>
            <a:ext cx="7032887" cy="99417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lnSpc>
                <a:spcPct val="80000"/>
              </a:lnSpc>
            </a:pPr>
            <a:r>
              <a:rPr lang="en-US" sz="2700" b="1" dirty="0">
                <a:solidFill>
                  <a:srgbClr val="0087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efficacy and safety outcomes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C522225-CC40-4EF3-8338-E9C43B1A7848}"/>
              </a:ext>
            </a:extLst>
          </p:cNvPr>
          <p:cNvSpPr txBox="1"/>
          <p:nvPr/>
        </p:nvSpPr>
        <p:spPr>
          <a:xfrm>
            <a:off x="277088" y="4418588"/>
            <a:ext cx="8591286" cy="2585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685800" latinLnBrk="0">
              <a:lnSpc>
                <a:spcPct val="90000"/>
              </a:lnSpc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*Noninferiority P-value</a:t>
            </a:r>
          </a:p>
          <a:p>
            <a:pPr defTabSz="685800" latinLnBrk="0">
              <a:lnSpc>
                <a:spcPct val="90000"/>
              </a:lnSpc>
            </a:pPr>
            <a:r>
              <a: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CI, confidence interval; HR, hazard ratio; NACE, net adverse clinical events; VKA, vitamin K antagonist.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6A3235D-2D76-4325-987D-8AD6EF28CAE2}"/>
              </a:ext>
            </a:extLst>
          </p:cNvPr>
          <p:cNvSpPr txBox="1">
            <a:spLocks/>
          </p:cNvSpPr>
          <p:nvPr/>
        </p:nvSpPr>
        <p:spPr>
          <a:xfrm>
            <a:off x="1517333" y="834305"/>
            <a:ext cx="2780201" cy="99417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lnSpc>
                <a:spcPct val="80000"/>
              </a:lnSpc>
            </a:pPr>
            <a:r>
              <a:rPr lang="en-US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2D1D5E48-40E4-4C41-B9C8-0528AD2804D5}"/>
              </a:ext>
            </a:extLst>
          </p:cNvPr>
          <p:cNvSpPr txBox="1">
            <a:spLocks/>
          </p:cNvSpPr>
          <p:nvPr/>
        </p:nvSpPr>
        <p:spPr>
          <a:xfrm>
            <a:off x="5393524" y="834304"/>
            <a:ext cx="2661735" cy="99417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lnSpc>
                <a:spcPct val="80000"/>
              </a:lnSpc>
            </a:pPr>
            <a:r>
              <a:rPr lang="en-US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bleeding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E051716-1F87-49C5-8CA9-C9B5BA8B3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20799"/>
            <a:ext cx="3817539" cy="34366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AC8720A-E516-4D04-B620-7E0B498EB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14" y="1024869"/>
            <a:ext cx="3817539" cy="34406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65D5948-D58C-4AAB-BAFE-1D59D99CCF38}"/>
              </a:ext>
            </a:extLst>
          </p:cNvPr>
          <p:cNvSpPr txBox="1"/>
          <p:nvPr/>
        </p:nvSpPr>
        <p:spPr>
          <a:xfrm>
            <a:off x="2193578" y="1451285"/>
            <a:ext cx="785885" cy="2135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85800" latinLnBrk="0"/>
            <a:r>
              <a:rPr lang="en-GB" sz="788" dirty="0">
                <a:solidFill>
                  <a:srgbClr val="0A0A0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P = </a:t>
            </a:r>
            <a:r>
              <a:rPr lang="en-GB" sz="788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0.014*</a:t>
            </a:r>
            <a:endParaRPr lang="en-US" sz="788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52AACCE-9368-4A59-9A77-44B0425D782A}"/>
              </a:ext>
            </a:extLst>
          </p:cNvPr>
          <p:cNvSpPr txBox="1"/>
          <p:nvPr/>
        </p:nvSpPr>
        <p:spPr>
          <a:xfrm>
            <a:off x="6102897" y="1451285"/>
            <a:ext cx="2286642" cy="213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latinLnBrk="0"/>
            <a:r>
              <a:rPr lang="en-GB" sz="788" dirty="0">
                <a:solidFill>
                  <a:srgbClr val="0A0A0A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 = </a:t>
            </a: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0.927*</a:t>
            </a:r>
            <a:endParaRPr lang="en-US" sz="788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9823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Custom 6">
      <a:dk1>
        <a:srgbClr val="2765B0"/>
      </a:dk1>
      <a:lt1>
        <a:sysClr val="window" lastClr="FFFFFF"/>
      </a:lt1>
      <a:dk2>
        <a:srgbClr val="2765B0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Section Break Slide Master">
  <a:themeElements>
    <a:clrScheme name="Custom 2">
      <a:dk1>
        <a:srgbClr val="2765B0"/>
      </a:dk1>
      <a:lt1>
        <a:sysClr val="window" lastClr="FFFFFF"/>
      </a:lt1>
      <a:dk2>
        <a:srgbClr val="2765B0"/>
      </a:dk2>
      <a:lt2>
        <a:srgbClr val="EEECE1"/>
      </a:lt2>
      <a:accent1>
        <a:srgbClr val="EE1C25"/>
      </a:accent1>
      <a:accent2>
        <a:srgbClr val="EE1C25"/>
      </a:accent2>
      <a:accent3>
        <a:srgbClr val="EE1C25"/>
      </a:accent3>
      <a:accent4>
        <a:srgbClr val="EE1C25"/>
      </a:accent4>
      <a:accent5>
        <a:srgbClr val="EE1C25"/>
      </a:accent5>
      <a:accent6>
        <a:srgbClr val="EE1C25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60302 Rivaroxaban GMA Slide Template - update">
  <a:themeElements>
    <a:clrScheme name="Xarelto Colours 2015">
      <a:dk1>
        <a:srgbClr val="000000"/>
      </a:dk1>
      <a:lt1>
        <a:srgbClr val="FFFFFF"/>
      </a:lt1>
      <a:dk2>
        <a:srgbClr val="807F83"/>
      </a:dk2>
      <a:lt2>
        <a:srgbClr val="3961AC"/>
      </a:lt2>
      <a:accent1>
        <a:srgbClr val="EC008C"/>
      </a:accent1>
      <a:accent2>
        <a:srgbClr val="F2B646"/>
      </a:accent2>
      <a:accent3>
        <a:srgbClr val="3B8D86"/>
      </a:accent3>
      <a:accent4>
        <a:srgbClr val="907A63"/>
      </a:accent4>
      <a:accent5>
        <a:srgbClr val="1583A2"/>
      </a:accent5>
      <a:accent6>
        <a:srgbClr val="6F3130"/>
      </a:accent6>
      <a:hlink>
        <a:srgbClr val="87BFD7"/>
      </a:hlink>
      <a:folHlink>
        <a:srgbClr val="F15E22"/>
      </a:folHlink>
    </a:clrScheme>
    <a:fontScheme name="PowerPoint_XARELTO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 algn="ctr">
          <a:solidFill>
            <a:schemeClr val="tx1"/>
          </a:solidFill>
          <a:miter lim="800000"/>
          <a:headEnd/>
          <a:tailEnd/>
        </a:ln>
        <a:effectLst/>
      </a:spPr>
      <a:bodyPr wrap="square" lIns="0" tIns="0" rIns="0" bIns="0" anchor="ctr">
        <a:noAutofit/>
      </a:bodyPr>
      <a:lstStyle>
        <a:defPPr algn="ctr">
          <a:defRPr sz="1600" dirty="0">
            <a:solidFill>
              <a:schemeClr val="tx1">
                <a:lumMod val="65000"/>
                <a:lumOff val="35000"/>
              </a:schemeClr>
            </a:solidFill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90000" tIns="46800" rIns="90000" bIns="46800" rtlCol="0" anchor="ctr">
        <a:spAutoFit/>
      </a:bodyPr>
      <a:lstStyle>
        <a:defPPr>
          <a:defRPr sz="1600" dirty="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>
    <a:extraClrScheme>
      <a:clrScheme name="Xarelto Colours 2013">
        <a:dk1>
          <a:srgbClr val="000000"/>
        </a:dk1>
        <a:lt1>
          <a:srgbClr val="FFFFFF"/>
        </a:lt1>
        <a:dk2>
          <a:srgbClr val="807F83"/>
        </a:dk2>
        <a:lt2>
          <a:srgbClr val="4F2D7F"/>
        </a:lt2>
        <a:accent1>
          <a:srgbClr val="EC008C"/>
        </a:accent1>
        <a:accent2>
          <a:srgbClr val="F2B646"/>
        </a:accent2>
        <a:accent3>
          <a:srgbClr val="3B8D86"/>
        </a:accent3>
        <a:accent4>
          <a:srgbClr val="907A63"/>
        </a:accent4>
        <a:accent5>
          <a:srgbClr val="1583A2"/>
        </a:accent5>
        <a:accent6>
          <a:srgbClr val="6F3130"/>
        </a:accent6>
        <a:hlink>
          <a:srgbClr val="87BFD7"/>
        </a:hlink>
        <a:folHlink>
          <a:srgbClr val="F15E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Bemutató2" id="{F49D464A-6608-45C2-BA95-A820E44B09F6}" vid="{5596F325-ACF3-48D4-974F-DA7E814A62D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11622</TotalTime>
  <Words>991</Words>
  <Application>Microsoft Office PowerPoint</Application>
  <PresentationFormat>Affichage à l'écran (16:9)</PresentationFormat>
  <Paragraphs>189</Paragraphs>
  <Slides>18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Contents Slide Master</vt:lpstr>
      <vt:lpstr>Section Break Slide Master</vt:lpstr>
      <vt:lpstr>160302 Rivaroxaban GMA Slide Template - update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JPCOLLET</cp:lastModifiedBy>
  <cp:revision>691</cp:revision>
  <dcterms:created xsi:type="dcterms:W3CDTF">2016-12-05T23:26:54Z</dcterms:created>
  <dcterms:modified xsi:type="dcterms:W3CDTF">2021-08-26T14:45:44Z</dcterms:modified>
</cp:coreProperties>
</file>