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5"/>
  </p:notesMasterIdLst>
  <p:handoutMasterIdLst>
    <p:handoutMasterId r:id="rId36"/>
  </p:handoutMasterIdLst>
  <p:sldIdLst>
    <p:sldId id="256" r:id="rId2"/>
    <p:sldId id="288" r:id="rId3"/>
    <p:sldId id="275" r:id="rId4"/>
    <p:sldId id="276" r:id="rId5"/>
    <p:sldId id="264" r:id="rId6"/>
    <p:sldId id="273" r:id="rId7"/>
    <p:sldId id="283" r:id="rId8"/>
    <p:sldId id="267" r:id="rId9"/>
    <p:sldId id="261" r:id="rId10"/>
    <p:sldId id="258" r:id="rId11"/>
    <p:sldId id="277" r:id="rId12"/>
    <p:sldId id="278" r:id="rId13"/>
    <p:sldId id="269" r:id="rId14"/>
    <p:sldId id="270" r:id="rId15"/>
    <p:sldId id="272" r:id="rId16"/>
    <p:sldId id="259" r:id="rId17"/>
    <p:sldId id="280" r:id="rId18"/>
    <p:sldId id="279" r:id="rId19"/>
    <p:sldId id="281" r:id="rId20"/>
    <p:sldId id="296" r:id="rId21"/>
    <p:sldId id="257" r:id="rId22"/>
    <p:sldId id="265" r:id="rId23"/>
    <p:sldId id="290" r:id="rId24"/>
    <p:sldId id="282" r:id="rId25"/>
    <p:sldId id="260" r:id="rId26"/>
    <p:sldId id="289" r:id="rId27"/>
    <p:sldId id="263" r:id="rId28"/>
    <p:sldId id="284" r:id="rId29"/>
    <p:sldId id="262" r:id="rId30"/>
    <p:sldId id="293" r:id="rId31"/>
    <p:sldId id="291" r:id="rId32"/>
    <p:sldId id="292" r:id="rId33"/>
    <p:sldId id="294" r:id="rId3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es MONTALESCOT" initials="GM" lastIdx="9" clrIdx="0">
    <p:extLst/>
  </p:cmAuthor>
  <p:cmAuthor id="2" name="DIALLO Abdourahmane" initials="D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333300"/>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3699" autoAdjust="0"/>
  </p:normalViewPr>
  <p:slideViewPr>
    <p:cSldViewPr snapToGrid="0" snapToObjects="1">
      <p:cViewPr>
        <p:scale>
          <a:sx n="90" d="100"/>
          <a:sy n="90" d="100"/>
        </p:scale>
        <p:origin x="-1147" y="-58"/>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1838"/>
    </p:cViewPr>
  </p:sorterViewPr>
  <p:notesViewPr>
    <p:cSldViewPr snapToGrid="0" snapToObjects="1">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15T15:15:11.765" idx="2">
    <p:pos x="4418" y="1845"/>
    <p:text>clinically-guided treatment of symptomatic MSAD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7-15T15:29:23.880" idx="3">
    <p:pos x="10" y="10"/>
    <p:text>dia utile?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7-15T15:34:19.896" idx="6">
    <p:pos x="10" y="10"/>
    <p:text>reduire le nb de lignes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4298CC-8159-45B4-A32D-FBF0A80EED57}" type="datetimeFigureOut">
              <a:rPr lang="fr-FR" smtClean="0"/>
              <a:t>26/08/2016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35DE8-D432-4F39-AF59-DE1DDC078485}" type="slidenum">
              <a:rPr lang="fr-FR" smtClean="0"/>
              <a:t>‹N°›</a:t>
            </a:fld>
            <a:endParaRPr lang="fr-FR"/>
          </a:p>
        </p:txBody>
      </p:sp>
    </p:spTree>
    <p:extLst>
      <p:ext uri="{BB962C8B-B14F-4D97-AF65-F5344CB8AC3E}">
        <p14:creationId xmlns:p14="http://schemas.microsoft.com/office/powerpoint/2010/main" val="284293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5422E-D720-41C0-A569-80750AC88CF1}" type="datetimeFigureOut">
              <a:rPr lang="fr-FR" smtClean="0"/>
              <a:t>26/08/2016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19DD4-5215-4F73-ADCF-72E02F2EDEDA}" type="slidenum">
              <a:rPr lang="fr-FR" smtClean="0"/>
              <a:t>‹N°›</a:t>
            </a:fld>
            <a:endParaRPr lang="fr-FR"/>
          </a:p>
        </p:txBody>
      </p:sp>
    </p:spTree>
    <p:extLst>
      <p:ext uri="{BB962C8B-B14F-4D97-AF65-F5344CB8AC3E}">
        <p14:creationId xmlns:p14="http://schemas.microsoft.com/office/powerpoint/2010/main" val="120344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prevalence of carotid stenosis &gt;70% was 5% (359). Among patients undergoing 2308 coronary angiography, the prevalence was as high as 7% in case of 3-vessel disease 2309 and 10% in case of left main coronary disease </a:t>
            </a:r>
          </a:p>
          <a:p>
            <a:r>
              <a:rPr lang="en-US" sz="1200" b="0" i="0" u="none" strike="noStrike" kern="1200" baseline="0" smtClean="0">
                <a:solidFill>
                  <a:schemeClr val="tx1"/>
                </a:solidFill>
                <a:latin typeface="+mn-lt"/>
                <a:ea typeface="+mn-ea"/>
                <a:cs typeface="+mn-cs"/>
              </a:rPr>
              <a:t>INCREASE EVENT RATE BY 25%</a:t>
            </a:r>
            <a:endParaRPr lang="fr-FR"/>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6</a:t>
            </a:fld>
            <a:endParaRPr lang="fr-FR"/>
          </a:p>
        </p:txBody>
      </p:sp>
    </p:spTree>
    <p:extLst>
      <p:ext uri="{BB962C8B-B14F-4D97-AF65-F5344CB8AC3E}">
        <p14:creationId xmlns:p14="http://schemas.microsoft.com/office/powerpoint/2010/main" val="350339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summary, patients with LEAD associated with CAD are at twice the level of risk as those presenting with CAD alone. However, whether the management of CAD patients should differ in the case of concurrent LEAD is not obvious, because there are no specific trials related to this situation. To date, the co-existence of LEAD and CAD should only lead to closer attention, with a strict control of risk factors and the use of preventive treatments. Lowering the target for LDL cholesterol from 2.6 to</a:t>
            </a:r>
          </a:p>
          <a:p>
            <a:r>
              <a:rPr lang="en-US" sz="1200" b="0" i="0" u="none" strike="noStrike" kern="1200" baseline="0" dirty="0" smtClean="0">
                <a:solidFill>
                  <a:schemeClr val="tx1"/>
                </a:solidFill>
                <a:latin typeface="+mn-lt"/>
                <a:ea typeface="+mn-ea"/>
                <a:cs typeface="+mn-cs"/>
              </a:rPr>
              <a:t>1.8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/L should be considered. Regarding the use of antiplatelet  therapy in stable CAD, given the greater benefits of clopidogrel vs. aspirin found in those with LEAD, clopidogrel rather than aspirin may be considered for the long-term treatment.38</a:t>
            </a:r>
            <a:endParaRPr lang="fr-FR" dirty="0"/>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7</a:t>
            </a:fld>
            <a:endParaRPr lang="fr-FR"/>
          </a:p>
        </p:txBody>
      </p:sp>
    </p:spTree>
    <p:extLst>
      <p:ext uri="{BB962C8B-B14F-4D97-AF65-F5344CB8AC3E}">
        <p14:creationId xmlns:p14="http://schemas.microsoft.com/office/powerpoint/2010/main" val="365411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prevalence and associated-risk of asymptomatic multisite artery disease (MSAD) in high risk coronary patients are unknown. Whether systematic identification of MSAD and treatment when appropriate combined with an aggressive secondary prevention is clinically relevant has not been evaluated. </a:t>
            </a:r>
            <a:endParaRPr lang="fr-FR" sz="1200" b="1"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9</a:t>
            </a:fld>
            <a:endParaRPr lang="fr-FR"/>
          </a:p>
        </p:txBody>
      </p:sp>
    </p:spTree>
    <p:extLst>
      <p:ext uri="{BB962C8B-B14F-4D97-AF65-F5344CB8AC3E}">
        <p14:creationId xmlns:p14="http://schemas.microsoft.com/office/powerpoint/2010/main" val="256219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20</a:t>
            </a:fld>
            <a:endParaRPr lang="fr-FR"/>
          </a:p>
        </p:txBody>
      </p:sp>
    </p:spTree>
    <p:extLst>
      <p:ext uri="{BB962C8B-B14F-4D97-AF65-F5344CB8AC3E}">
        <p14:creationId xmlns:p14="http://schemas.microsoft.com/office/powerpoint/2010/main" val="323609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31</a:t>
            </a:fld>
            <a:endParaRPr lang="fr-FR"/>
          </a:p>
        </p:txBody>
      </p:sp>
    </p:spTree>
    <p:extLst>
      <p:ext uri="{BB962C8B-B14F-4D97-AF65-F5344CB8AC3E}">
        <p14:creationId xmlns:p14="http://schemas.microsoft.com/office/powerpoint/2010/main" val="425255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Asymptomatic MSAD was identified in 21% (n=56) of the patients assigned to the pro-active strategy. The most frequent locations were lower limb extremities (n=27), aortic aneurism (n=12) and carotid artery disease (n=11). Renal artery disease and aortic arch were more rarely found (n=6 and 1, respectively). MSAD identification led to a specific revascularization procedure in only two patients out of 56. Patients with asymptomatic MSAD were older (74.9±11.8 vs. 72.4±11.1, p=0.16) and had a lower body mass index (24.6±3.6 vs. 26.8±4.0, p=0.0003), had more frequently severe renal failure (7.1% vs. 2.6%, p=0.13), COPD (8.9% vs. 3.3%, p=0.09), cancer (16.1% vs. 11.3%, p=0.35) and atrial fibrillation (10.9% vs. 4.7%, p=0.10). These patients had also more frequently a prior history of CABG (12.7% vs. 4.0%, p=0.02) or myocardial infarction (26.8% vs. 16.6%, p=0.09), symptomatic PAD (17.9% vs. 6.6%, p=0.01), and presented less frequently with ST-elevation myocardial infarction (54.5% vs. 74.4%, p=0.037) compared with patients assigned to the pro-active strategy and without asymptomatic MSAD. Risk factors independently associated with asymptomatic MSAD after multivariate analysis were low BMI (OR 0.84, 95%CI 0.76-0.93), prior CABG (OR 5.05, 95% CI 1.18-21.65) and </a:t>
            </a:r>
            <a:r>
              <a:rPr lang="en-US" sz="1200" kern="1200" dirty="0" err="1" smtClean="0">
                <a:solidFill>
                  <a:schemeClr val="tx1"/>
                </a:solidFill>
                <a:effectLst/>
                <a:latin typeface="+mn-lt"/>
                <a:ea typeface="+mn-ea"/>
                <a:cs typeface="+mn-cs"/>
              </a:rPr>
              <a:t>hypokaliemia</a:t>
            </a:r>
            <a:r>
              <a:rPr lang="en-US" sz="1200" kern="1200" dirty="0" smtClean="0">
                <a:solidFill>
                  <a:schemeClr val="tx1"/>
                </a:solidFill>
                <a:effectLst/>
                <a:latin typeface="+mn-lt"/>
                <a:ea typeface="+mn-ea"/>
                <a:cs typeface="+mn-cs"/>
              </a:rPr>
              <a:t> (OR 3.02, 95% CI 1.38-6.61).</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E819DD4-5215-4F73-ADCF-72E02F2EDEDA}" type="slidenum">
              <a:rPr lang="fr-FR" smtClean="0"/>
              <a:t>33</a:t>
            </a:fld>
            <a:endParaRPr lang="fr-FR"/>
          </a:p>
        </p:txBody>
      </p:sp>
    </p:spTree>
    <p:extLst>
      <p:ext uri="{BB962C8B-B14F-4D97-AF65-F5344CB8AC3E}">
        <p14:creationId xmlns:p14="http://schemas.microsoft.com/office/powerpoint/2010/main" val="107507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4F4B56FA-2A34-8349-AC54-3E4E38D49029}" type="datetimeFigureOut">
              <a:rPr lang="fr-FR" smtClean="0"/>
              <a:t>26/08/2016</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29BC5A13-988C-A14B-8C15-E3A3D0F36F4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4F4B56FA-2A34-8349-AC54-3E4E38D49029}" type="datetimeFigureOut">
              <a:rPr lang="fr-FR" smtClean="0"/>
              <a:t>26/08/2016</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29BC5A13-988C-A14B-8C15-E3A3D0F36F4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4" name="Picture 4" descr=" La statue de la liberté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698" y="68250"/>
            <a:ext cx="728311" cy="754001"/>
          </a:xfrm>
          <a:prstGeom prst="ellipse">
            <a:avLst/>
          </a:prstGeom>
          <a:ln w="9525">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elaxedInset"/>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grpSp>
        <p:nvGrpSpPr>
          <p:cNvPr id="7" name="Groupe 6"/>
          <p:cNvGrpSpPr/>
          <p:nvPr userDrawn="1"/>
        </p:nvGrpSpPr>
        <p:grpSpPr>
          <a:xfrm>
            <a:off x="3310264" y="4594623"/>
            <a:ext cx="5433241" cy="595444"/>
            <a:chOff x="3310264" y="4594623"/>
            <a:chExt cx="5433241" cy="595444"/>
          </a:xfrm>
        </p:grpSpPr>
        <p:sp>
          <p:nvSpPr>
            <p:cNvPr id="8" name="ZoneTexte 7"/>
            <p:cNvSpPr txBox="1"/>
            <p:nvPr userDrawn="1"/>
          </p:nvSpPr>
          <p:spPr>
            <a:xfrm>
              <a:off x="3310264" y="4608799"/>
              <a:ext cx="5323367" cy="523220"/>
            </a:xfrm>
            <a:prstGeom prst="rect">
              <a:avLst/>
            </a:prstGeom>
            <a:solidFill>
              <a:srgbClr val="003300">
                <a:alpha val="98824"/>
              </a:srgbClr>
            </a:solidFill>
            <a:effectLst>
              <a:softEdge rad="127000"/>
            </a:effectLst>
          </p:spPr>
          <p:txBody>
            <a:bodyPr wrap="square" rtlCol="0">
              <a:spAutoFit/>
            </a:bodyPr>
            <a:lstStyle/>
            <a:p>
              <a:r>
                <a:rPr lang="fr-FR" sz="2800" b="1" dirty="0" smtClean="0">
                  <a:solidFill>
                    <a:schemeClr val="bg1"/>
                  </a:solidFill>
                </a:rPr>
                <a:t>AMERICA</a:t>
              </a:r>
              <a:r>
                <a:rPr lang="fr-FR" sz="2800" b="1" baseline="0" dirty="0" smtClean="0">
                  <a:solidFill>
                    <a:schemeClr val="bg1"/>
                  </a:solidFill>
                </a:rPr>
                <a:t> </a:t>
              </a:r>
              <a:r>
                <a:rPr lang="fr-FR" sz="2800" b="1" dirty="0" smtClean="0">
                  <a:solidFill>
                    <a:schemeClr val="bg1"/>
                  </a:solidFill>
                </a:rPr>
                <a:t>  </a:t>
              </a:r>
              <a:r>
                <a:rPr lang="fr-FR" b="1" dirty="0" smtClean="0">
                  <a:solidFill>
                    <a:schemeClr val="bg1"/>
                  </a:solidFill>
                </a:rPr>
                <a:t>a </a:t>
              </a:r>
              <a:r>
                <a:rPr lang="fr-FR" b="1" dirty="0" err="1" smtClean="0">
                  <a:solidFill>
                    <a:schemeClr val="bg1"/>
                  </a:solidFill>
                </a:rPr>
                <a:t>study</a:t>
              </a:r>
              <a:r>
                <a:rPr lang="fr-FR" b="1" dirty="0" smtClean="0">
                  <a:solidFill>
                    <a:schemeClr val="bg1"/>
                  </a:solidFill>
                </a:rPr>
                <a:t> </a:t>
              </a:r>
              <a:r>
                <a:rPr lang="fr-FR" b="1" dirty="0" err="1" smtClean="0">
                  <a:solidFill>
                    <a:schemeClr val="bg1"/>
                  </a:solidFill>
                </a:rPr>
                <a:t>from</a:t>
              </a:r>
              <a:r>
                <a:rPr lang="fr-FR" b="1" baseline="0" dirty="0" smtClean="0">
                  <a:solidFill>
                    <a:schemeClr val="bg1"/>
                  </a:solidFill>
                </a:rPr>
                <a:t> the ACTION Group</a:t>
              </a:r>
              <a:endParaRPr lang="fr-FR" b="1" dirty="0">
                <a:solidFill>
                  <a:schemeClr val="bg1"/>
                </a:solidFill>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583" y="4594623"/>
              <a:ext cx="665922" cy="595444"/>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grpSp>
        <p:nvGrpSpPr>
          <p:cNvPr id="8" name="Groupe 7"/>
          <p:cNvGrpSpPr/>
          <p:nvPr userDrawn="1"/>
        </p:nvGrpSpPr>
        <p:grpSpPr>
          <a:xfrm>
            <a:off x="3310264" y="4594623"/>
            <a:ext cx="5433241" cy="595444"/>
            <a:chOff x="3310264" y="4594623"/>
            <a:chExt cx="5433241" cy="595444"/>
          </a:xfrm>
        </p:grpSpPr>
        <p:sp>
          <p:nvSpPr>
            <p:cNvPr id="9" name="ZoneTexte 8"/>
            <p:cNvSpPr txBox="1"/>
            <p:nvPr userDrawn="1"/>
          </p:nvSpPr>
          <p:spPr>
            <a:xfrm>
              <a:off x="3310264" y="4608799"/>
              <a:ext cx="5323367" cy="523220"/>
            </a:xfrm>
            <a:prstGeom prst="rect">
              <a:avLst/>
            </a:prstGeom>
            <a:solidFill>
              <a:srgbClr val="003300">
                <a:alpha val="98824"/>
              </a:srgbClr>
            </a:solidFill>
            <a:effectLst>
              <a:softEdge rad="127000"/>
            </a:effectLst>
          </p:spPr>
          <p:txBody>
            <a:bodyPr wrap="square" rtlCol="0">
              <a:spAutoFit/>
            </a:bodyPr>
            <a:lstStyle/>
            <a:p>
              <a:r>
                <a:rPr lang="fr-FR" sz="2800" b="1" dirty="0" smtClean="0">
                  <a:solidFill>
                    <a:schemeClr val="bg1"/>
                  </a:solidFill>
                </a:rPr>
                <a:t>AMERICA</a:t>
              </a:r>
              <a:r>
                <a:rPr lang="fr-FR" sz="2800" b="1" baseline="0" dirty="0" smtClean="0">
                  <a:solidFill>
                    <a:schemeClr val="bg1"/>
                  </a:solidFill>
                </a:rPr>
                <a:t> </a:t>
              </a:r>
              <a:r>
                <a:rPr lang="fr-FR" sz="2800" b="1" dirty="0" smtClean="0">
                  <a:solidFill>
                    <a:schemeClr val="bg1"/>
                  </a:solidFill>
                </a:rPr>
                <a:t>  </a:t>
              </a:r>
              <a:r>
                <a:rPr lang="fr-FR" b="1" dirty="0" smtClean="0">
                  <a:solidFill>
                    <a:schemeClr val="bg1"/>
                  </a:solidFill>
                </a:rPr>
                <a:t>a </a:t>
              </a:r>
              <a:r>
                <a:rPr lang="fr-FR" b="1" dirty="0" err="1" smtClean="0">
                  <a:solidFill>
                    <a:schemeClr val="bg1"/>
                  </a:solidFill>
                </a:rPr>
                <a:t>study</a:t>
              </a:r>
              <a:r>
                <a:rPr lang="fr-FR" b="1" dirty="0" smtClean="0">
                  <a:solidFill>
                    <a:schemeClr val="bg1"/>
                  </a:solidFill>
                </a:rPr>
                <a:t> </a:t>
              </a:r>
              <a:r>
                <a:rPr lang="fr-FR" b="1" dirty="0" err="1" smtClean="0">
                  <a:solidFill>
                    <a:schemeClr val="bg1"/>
                  </a:solidFill>
                </a:rPr>
                <a:t>from</a:t>
              </a:r>
              <a:r>
                <a:rPr lang="fr-FR" b="1" baseline="0" dirty="0" smtClean="0">
                  <a:solidFill>
                    <a:schemeClr val="bg1"/>
                  </a:solidFill>
                </a:rPr>
                <a:t> the ACTION Group</a:t>
              </a:r>
              <a:endParaRPr lang="fr-FR" b="1" dirty="0">
                <a:solidFill>
                  <a:schemeClr val="bg1"/>
                </a:solidFill>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583" y="4594623"/>
              <a:ext cx="665922" cy="595444"/>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grpSp>
        <p:nvGrpSpPr>
          <p:cNvPr id="10" name="Groupe 9"/>
          <p:cNvGrpSpPr/>
          <p:nvPr userDrawn="1"/>
        </p:nvGrpSpPr>
        <p:grpSpPr>
          <a:xfrm>
            <a:off x="3310264" y="4594623"/>
            <a:ext cx="5433241" cy="595444"/>
            <a:chOff x="3310264" y="4594623"/>
            <a:chExt cx="5433241" cy="595444"/>
          </a:xfrm>
        </p:grpSpPr>
        <p:sp>
          <p:nvSpPr>
            <p:cNvPr id="11" name="ZoneTexte 10"/>
            <p:cNvSpPr txBox="1"/>
            <p:nvPr userDrawn="1"/>
          </p:nvSpPr>
          <p:spPr>
            <a:xfrm>
              <a:off x="3310264" y="4608799"/>
              <a:ext cx="5323367" cy="523220"/>
            </a:xfrm>
            <a:prstGeom prst="rect">
              <a:avLst/>
            </a:prstGeom>
            <a:solidFill>
              <a:srgbClr val="003300">
                <a:alpha val="98824"/>
              </a:srgbClr>
            </a:solidFill>
            <a:effectLst>
              <a:softEdge rad="127000"/>
            </a:effectLst>
          </p:spPr>
          <p:txBody>
            <a:bodyPr wrap="square" rtlCol="0">
              <a:spAutoFit/>
            </a:bodyPr>
            <a:lstStyle/>
            <a:p>
              <a:r>
                <a:rPr lang="fr-FR" sz="2800" b="1" dirty="0" smtClean="0">
                  <a:solidFill>
                    <a:schemeClr val="bg1"/>
                  </a:solidFill>
                </a:rPr>
                <a:t>AMERICA</a:t>
              </a:r>
              <a:r>
                <a:rPr lang="fr-FR" sz="2800" b="1" baseline="0" dirty="0" smtClean="0">
                  <a:solidFill>
                    <a:schemeClr val="bg1"/>
                  </a:solidFill>
                </a:rPr>
                <a:t> </a:t>
              </a:r>
              <a:r>
                <a:rPr lang="fr-FR" sz="2800" b="1" dirty="0" smtClean="0">
                  <a:solidFill>
                    <a:schemeClr val="bg1"/>
                  </a:solidFill>
                </a:rPr>
                <a:t>  </a:t>
              </a:r>
              <a:r>
                <a:rPr lang="fr-FR" b="1" dirty="0" smtClean="0">
                  <a:solidFill>
                    <a:schemeClr val="bg1"/>
                  </a:solidFill>
                </a:rPr>
                <a:t>a </a:t>
              </a:r>
              <a:r>
                <a:rPr lang="fr-FR" b="1" dirty="0" err="1" smtClean="0">
                  <a:solidFill>
                    <a:schemeClr val="bg1"/>
                  </a:solidFill>
                </a:rPr>
                <a:t>study</a:t>
              </a:r>
              <a:r>
                <a:rPr lang="fr-FR" b="1" dirty="0" smtClean="0">
                  <a:solidFill>
                    <a:schemeClr val="bg1"/>
                  </a:solidFill>
                </a:rPr>
                <a:t> </a:t>
              </a:r>
              <a:r>
                <a:rPr lang="fr-FR" b="1" dirty="0" err="1" smtClean="0">
                  <a:solidFill>
                    <a:schemeClr val="bg1"/>
                  </a:solidFill>
                </a:rPr>
                <a:t>from</a:t>
              </a:r>
              <a:r>
                <a:rPr lang="fr-FR" b="1" baseline="0" dirty="0" smtClean="0">
                  <a:solidFill>
                    <a:schemeClr val="bg1"/>
                  </a:solidFill>
                </a:rPr>
                <a:t> the ACTION Group</a:t>
              </a:r>
              <a:endParaRPr lang="fr-FR" b="1" dirty="0">
                <a:solidFill>
                  <a:schemeClr val="bg1"/>
                </a:solidFill>
              </a:endParaRP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583" y="4594623"/>
              <a:ext cx="665922" cy="595444"/>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grpSp>
        <p:nvGrpSpPr>
          <p:cNvPr id="6" name="Groupe 5"/>
          <p:cNvGrpSpPr/>
          <p:nvPr userDrawn="1"/>
        </p:nvGrpSpPr>
        <p:grpSpPr>
          <a:xfrm>
            <a:off x="3310264" y="4594623"/>
            <a:ext cx="5433241" cy="595444"/>
            <a:chOff x="3310264" y="4594623"/>
            <a:chExt cx="5433241" cy="595444"/>
          </a:xfrm>
        </p:grpSpPr>
        <p:sp>
          <p:nvSpPr>
            <p:cNvPr id="7" name="ZoneTexte 6"/>
            <p:cNvSpPr txBox="1"/>
            <p:nvPr userDrawn="1"/>
          </p:nvSpPr>
          <p:spPr>
            <a:xfrm>
              <a:off x="3310264" y="4608799"/>
              <a:ext cx="5323367" cy="523220"/>
            </a:xfrm>
            <a:prstGeom prst="rect">
              <a:avLst/>
            </a:prstGeom>
            <a:solidFill>
              <a:srgbClr val="003300">
                <a:alpha val="98824"/>
              </a:srgbClr>
            </a:solidFill>
            <a:effectLst>
              <a:softEdge rad="127000"/>
            </a:effectLst>
          </p:spPr>
          <p:txBody>
            <a:bodyPr wrap="square" rtlCol="0">
              <a:spAutoFit/>
            </a:bodyPr>
            <a:lstStyle/>
            <a:p>
              <a:r>
                <a:rPr lang="fr-FR" sz="2800" b="1" dirty="0" smtClean="0">
                  <a:solidFill>
                    <a:schemeClr val="bg1"/>
                  </a:solidFill>
                </a:rPr>
                <a:t>AMERICA</a:t>
              </a:r>
              <a:r>
                <a:rPr lang="fr-FR" sz="2800" b="1" baseline="0" dirty="0" smtClean="0">
                  <a:solidFill>
                    <a:schemeClr val="bg1"/>
                  </a:solidFill>
                </a:rPr>
                <a:t> </a:t>
              </a:r>
              <a:r>
                <a:rPr lang="fr-FR" sz="2800" b="1" dirty="0" smtClean="0">
                  <a:solidFill>
                    <a:schemeClr val="bg1"/>
                  </a:solidFill>
                </a:rPr>
                <a:t>  </a:t>
              </a:r>
              <a:r>
                <a:rPr lang="fr-FR" b="1" dirty="0" smtClean="0">
                  <a:solidFill>
                    <a:schemeClr val="bg1"/>
                  </a:solidFill>
                </a:rPr>
                <a:t>a </a:t>
              </a:r>
              <a:r>
                <a:rPr lang="fr-FR" b="1" dirty="0" err="1" smtClean="0">
                  <a:solidFill>
                    <a:schemeClr val="bg1"/>
                  </a:solidFill>
                </a:rPr>
                <a:t>study</a:t>
              </a:r>
              <a:r>
                <a:rPr lang="fr-FR" b="1" dirty="0" smtClean="0">
                  <a:solidFill>
                    <a:schemeClr val="bg1"/>
                  </a:solidFill>
                </a:rPr>
                <a:t> </a:t>
              </a:r>
              <a:r>
                <a:rPr lang="fr-FR" b="1" dirty="0" err="1" smtClean="0">
                  <a:solidFill>
                    <a:schemeClr val="bg1"/>
                  </a:solidFill>
                </a:rPr>
                <a:t>from</a:t>
              </a:r>
              <a:r>
                <a:rPr lang="fr-FR" b="1" baseline="0" dirty="0" smtClean="0">
                  <a:solidFill>
                    <a:schemeClr val="bg1"/>
                  </a:solidFill>
                </a:rPr>
                <a:t> the ACTION Group</a:t>
              </a:r>
              <a:endParaRPr lang="fr-FR" b="1" dirty="0">
                <a:solidFill>
                  <a:schemeClr val="bg1"/>
                </a:solidFill>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583" y="4594623"/>
              <a:ext cx="665922" cy="595444"/>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4"/>
            <a:ext cx="2133600" cy="273844"/>
          </a:xfrm>
          <a:prstGeom prst="rect">
            <a:avLst/>
          </a:prstGeom>
        </p:spPr>
        <p:txBody>
          <a:bodyPr/>
          <a:lstStyle/>
          <a:p>
            <a:fld id="{4F4B56FA-2A34-8349-AC54-3E4E38D49029}" type="datetimeFigureOut">
              <a:rPr lang="fr-FR" smtClean="0"/>
              <a:t>26/08/2016</a:t>
            </a:fld>
            <a:endParaRPr lang="fr-FR"/>
          </a:p>
        </p:txBody>
      </p:sp>
      <p:sp>
        <p:nvSpPr>
          <p:cNvPr id="3" name="Espace réservé du pied de page 2"/>
          <p:cNvSpPr>
            <a:spLocks noGrp="1"/>
          </p:cNvSpPr>
          <p:nvPr>
            <p:ph type="ftr" sz="quarter" idx="11"/>
          </p:nvPr>
        </p:nvSpPr>
        <p:spPr>
          <a:xfrm>
            <a:off x="3124200" y="4767264"/>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4"/>
            <a:ext cx="2133600" cy="273844"/>
          </a:xfrm>
          <a:prstGeom prst="rect">
            <a:avLst/>
          </a:prstGeom>
        </p:spPr>
        <p:txBody>
          <a:bodyPr/>
          <a:lstStyle/>
          <a:p>
            <a:fld id="{29BC5A13-988C-A14B-8C15-E3A3D0F36F4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4767264"/>
            <a:ext cx="2133600" cy="273844"/>
          </a:xfrm>
          <a:prstGeom prst="rect">
            <a:avLst/>
          </a:prstGeom>
        </p:spPr>
        <p:txBody>
          <a:bodyPr/>
          <a:lstStyle/>
          <a:p>
            <a:fld id="{4F4B56FA-2A34-8349-AC54-3E4E38D49029}" type="datetimeFigureOut">
              <a:rPr lang="fr-FR" smtClean="0"/>
              <a:t>26/08/2016</a:t>
            </a:fld>
            <a:endParaRPr lang="fr-FR"/>
          </a:p>
        </p:txBody>
      </p:sp>
      <p:sp>
        <p:nvSpPr>
          <p:cNvPr id="6" name="Espace réservé du pied de page 5"/>
          <p:cNvSpPr>
            <a:spLocks noGrp="1"/>
          </p:cNvSpPr>
          <p:nvPr>
            <p:ph type="ftr" sz="quarter" idx="11"/>
          </p:nvPr>
        </p:nvSpPr>
        <p:spPr>
          <a:xfrm>
            <a:off x="3124200" y="4767264"/>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4"/>
            <a:ext cx="2133600" cy="273844"/>
          </a:xfrm>
          <a:prstGeom prst="rect">
            <a:avLst/>
          </a:prstGeom>
        </p:spPr>
        <p:txBody>
          <a:bodyPr/>
          <a:lstStyle/>
          <a:p>
            <a:fld id="{29BC5A13-988C-A14B-8C15-E3A3D0F36F4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4767264"/>
            <a:ext cx="2133600" cy="273844"/>
          </a:xfrm>
          <a:prstGeom prst="rect">
            <a:avLst/>
          </a:prstGeom>
        </p:spPr>
        <p:txBody>
          <a:bodyPr/>
          <a:lstStyle/>
          <a:p>
            <a:fld id="{4F4B56FA-2A34-8349-AC54-3E4E38D49029}" type="datetimeFigureOut">
              <a:rPr lang="fr-FR" smtClean="0"/>
              <a:t>26/08/2016</a:t>
            </a:fld>
            <a:endParaRPr lang="fr-FR"/>
          </a:p>
        </p:txBody>
      </p:sp>
      <p:sp>
        <p:nvSpPr>
          <p:cNvPr id="6" name="Espace réservé du pied de page 5"/>
          <p:cNvSpPr>
            <a:spLocks noGrp="1"/>
          </p:cNvSpPr>
          <p:nvPr>
            <p:ph type="ftr" sz="quarter" idx="11"/>
          </p:nvPr>
        </p:nvSpPr>
        <p:spPr>
          <a:xfrm>
            <a:off x="3124200" y="4767264"/>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4"/>
            <a:ext cx="2133600" cy="273844"/>
          </a:xfrm>
          <a:prstGeom prst="rect">
            <a:avLst/>
          </a:prstGeom>
        </p:spPr>
        <p:txBody>
          <a:bodyPr/>
          <a:lstStyle/>
          <a:p>
            <a:fld id="{29BC5A13-988C-A14B-8C15-E3A3D0F36F4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grpSp>
        <p:nvGrpSpPr>
          <p:cNvPr id="7" name="Groupe 6"/>
          <p:cNvGrpSpPr/>
          <p:nvPr userDrawn="1"/>
        </p:nvGrpSpPr>
        <p:grpSpPr>
          <a:xfrm>
            <a:off x="3310264" y="4594623"/>
            <a:ext cx="5433241" cy="595444"/>
            <a:chOff x="3310264" y="4594623"/>
            <a:chExt cx="5433241" cy="595444"/>
          </a:xfrm>
        </p:grpSpPr>
        <p:sp>
          <p:nvSpPr>
            <p:cNvPr id="8" name="ZoneTexte 7"/>
            <p:cNvSpPr txBox="1"/>
            <p:nvPr userDrawn="1"/>
          </p:nvSpPr>
          <p:spPr>
            <a:xfrm>
              <a:off x="3310264" y="4608799"/>
              <a:ext cx="5323367" cy="523220"/>
            </a:xfrm>
            <a:prstGeom prst="rect">
              <a:avLst/>
            </a:prstGeom>
            <a:solidFill>
              <a:srgbClr val="003300">
                <a:alpha val="98824"/>
              </a:srgbClr>
            </a:solidFill>
            <a:effectLst>
              <a:softEdge rad="127000"/>
            </a:effectLst>
          </p:spPr>
          <p:txBody>
            <a:bodyPr wrap="square" rtlCol="0">
              <a:spAutoFit/>
            </a:bodyPr>
            <a:lstStyle/>
            <a:p>
              <a:r>
                <a:rPr lang="fr-FR" sz="2800" b="1" dirty="0" smtClean="0">
                  <a:solidFill>
                    <a:schemeClr val="bg1"/>
                  </a:solidFill>
                </a:rPr>
                <a:t>AMERICA</a:t>
              </a:r>
              <a:r>
                <a:rPr lang="fr-FR" sz="2800" b="1" baseline="0" dirty="0" smtClean="0">
                  <a:solidFill>
                    <a:schemeClr val="bg1"/>
                  </a:solidFill>
                </a:rPr>
                <a:t> </a:t>
              </a:r>
              <a:r>
                <a:rPr lang="fr-FR" sz="2800" b="1" dirty="0" smtClean="0">
                  <a:solidFill>
                    <a:schemeClr val="bg1"/>
                  </a:solidFill>
                </a:rPr>
                <a:t>  </a:t>
              </a:r>
              <a:r>
                <a:rPr lang="fr-FR" b="1" dirty="0" smtClean="0">
                  <a:solidFill>
                    <a:schemeClr val="bg1"/>
                  </a:solidFill>
                </a:rPr>
                <a:t>a </a:t>
              </a:r>
              <a:r>
                <a:rPr lang="fr-FR" b="1" dirty="0" err="1" smtClean="0">
                  <a:solidFill>
                    <a:schemeClr val="bg1"/>
                  </a:solidFill>
                </a:rPr>
                <a:t>study</a:t>
              </a:r>
              <a:r>
                <a:rPr lang="fr-FR" b="1" dirty="0" smtClean="0">
                  <a:solidFill>
                    <a:schemeClr val="bg1"/>
                  </a:solidFill>
                </a:rPr>
                <a:t> </a:t>
              </a:r>
              <a:r>
                <a:rPr lang="fr-FR" b="1" dirty="0" err="1" smtClean="0">
                  <a:solidFill>
                    <a:schemeClr val="bg1"/>
                  </a:solidFill>
                </a:rPr>
                <a:t>from</a:t>
              </a:r>
              <a:r>
                <a:rPr lang="fr-FR" b="1" baseline="0" dirty="0" smtClean="0">
                  <a:solidFill>
                    <a:schemeClr val="bg1"/>
                  </a:solidFill>
                </a:rPr>
                <a:t> the ACTION Group</a:t>
              </a:r>
              <a:endParaRPr lang="fr-FR" b="1" dirty="0">
                <a:solidFill>
                  <a:schemeClr val="bg1"/>
                </a:solidFill>
              </a:endParaRPr>
            </a:p>
          </p:txBody>
        </p:sp>
        <p:pic>
          <p:nvPicPr>
            <p:cNvPr id="9" name="Imag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7583" y="4594623"/>
              <a:ext cx="665922" cy="59544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ction-coeur.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xgyf0vwbjlujw60/Amarenco%20P.%20Stroke%202013%2044%201505.pdf?dl=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638984"/>
            <a:ext cx="9143999" cy="632762"/>
          </a:xfrm>
        </p:spPr>
        <p:txBody>
          <a:bodyPr>
            <a:noAutofit/>
          </a:bodyPr>
          <a:lstStyle/>
          <a:p>
            <a:r>
              <a:rPr lang="en-GB" altLang="ja-JP" sz="1800" u="sng" dirty="0">
                <a:solidFill>
                  <a:srgbClr val="FF0000"/>
                </a:solidFill>
                <a:effectLst>
                  <a:outerShdw blurRad="38100" dist="38100" dir="2700000" algn="tl">
                    <a:srgbClr val="C0C0C0"/>
                  </a:outerShdw>
                </a:effectLst>
                <a:ea typeface="ＭＳ Ｐゴシック" charset="-128"/>
              </a:rPr>
              <a:t>A</a:t>
            </a:r>
            <a:r>
              <a:rPr lang="en-GB" altLang="ja-JP" sz="1800" dirty="0">
                <a:solidFill>
                  <a:schemeClr val="bg1">
                    <a:lumMod val="25000"/>
                  </a:schemeClr>
                </a:solidFill>
                <a:effectLst>
                  <a:outerShdw blurRad="38100" dist="38100" dir="2700000" algn="tl">
                    <a:srgbClr val="C0C0C0"/>
                  </a:outerShdw>
                </a:effectLst>
                <a:ea typeface="ＭＳ Ｐゴシック" charset="-128"/>
              </a:rPr>
              <a:t>ggressive detection and </a:t>
            </a:r>
            <a:r>
              <a:rPr lang="en-GB" altLang="ja-JP" sz="1800" u="sng" dirty="0">
                <a:solidFill>
                  <a:srgbClr val="FF0000"/>
                </a:solidFill>
                <a:effectLst>
                  <a:outerShdw blurRad="38100" dist="38100" dir="2700000" algn="tl">
                    <a:srgbClr val="C0C0C0"/>
                  </a:outerShdw>
                </a:effectLst>
                <a:ea typeface="ＭＳ Ｐゴシック" charset="-128"/>
              </a:rPr>
              <a:t>M</a:t>
            </a:r>
            <a:r>
              <a:rPr lang="en-GB" altLang="ja-JP" sz="1800" dirty="0">
                <a:solidFill>
                  <a:schemeClr val="bg1">
                    <a:lumMod val="25000"/>
                  </a:schemeClr>
                </a:solidFill>
                <a:effectLst>
                  <a:outerShdw blurRad="38100" dist="38100" dir="2700000" algn="tl">
                    <a:srgbClr val="C0C0C0"/>
                  </a:outerShdw>
                </a:effectLst>
                <a:ea typeface="ＭＳ Ｐゴシック" charset="-128"/>
              </a:rPr>
              <a:t>anagement of the </a:t>
            </a:r>
            <a:r>
              <a:rPr lang="en-GB" altLang="ja-JP" sz="1800" u="sng" dirty="0">
                <a:solidFill>
                  <a:srgbClr val="FF0000"/>
                </a:solidFill>
                <a:effectLst>
                  <a:outerShdw blurRad="38100" dist="38100" dir="2700000" algn="tl">
                    <a:srgbClr val="C0C0C0"/>
                  </a:outerShdw>
                </a:effectLst>
                <a:ea typeface="ＭＳ Ｐゴシック" charset="-128"/>
              </a:rPr>
              <a:t>E</a:t>
            </a:r>
            <a:r>
              <a:rPr lang="en-GB" altLang="ja-JP" sz="1800" dirty="0">
                <a:solidFill>
                  <a:schemeClr val="bg1">
                    <a:lumMod val="25000"/>
                  </a:schemeClr>
                </a:solidFill>
                <a:effectLst>
                  <a:outerShdw blurRad="38100" dist="38100" dir="2700000" algn="tl">
                    <a:srgbClr val="C0C0C0"/>
                  </a:outerShdw>
                </a:effectLst>
                <a:ea typeface="ＭＳ Ｐゴシック" charset="-128"/>
              </a:rPr>
              <a:t>xtension of atherothrombosis in high </a:t>
            </a:r>
            <a:r>
              <a:rPr lang="en-GB" altLang="ja-JP" sz="1800" u="sng" dirty="0">
                <a:solidFill>
                  <a:srgbClr val="FF0000"/>
                </a:solidFill>
                <a:effectLst>
                  <a:outerShdw blurRad="38100" dist="38100" dir="2700000" algn="tl">
                    <a:srgbClr val="C0C0C0"/>
                  </a:outerShdw>
                </a:effectLst>
                <a:ea typeface="ＭＳ Ｐゴシック" charset="-128"/>
              </a:rPr>
              <a:t>R</a:t>
            </a:r>
            <a:r>
              <a:rPr lang="en-GB" altLang="ja-JP" sz="1800" dirty="0">
                <a:solidFill>
                  <a:schemeClr val="bg1">
                    <a:lumMod val="25000"/>
                  </a:schemeClr>
                </a:solidFill>
                <a:effectLst>
                  <a:outerShdw blurRad="38100" dist="38100" dir="2700000" algn="tl">
                    <a:srgbClr val="C0C0C0"/>
                  </a:outerShdw>
                </a:effectLst>
                <a:ea typeface="ＭＳ Ｐゴシック" charset="-128"/>
              </a:rPr>
              <a:t>isk coronary patients </a:t>
            </a:r>
            <a:r>
              <a:rPr lang="en-GB" altLang="ja-JP" sz="1800" u="sng" dirty="0">
                <a:solidFill>
                  <a:schemeClr val="accent2"/>
                </a:solidFill>
                <a:effectLst>
                  <a:outerShdw blurRad="38100" dist="38100" dir="2700000" algn="tl">
                    <a:srgbClr val="C0C0C0"/>
                  </a:outerShdw>
                </a:effectLst>
                <a:ea typeface="ＭＳ Ｐゴシック" charset="-128"/>
              </a:rPr>
              <a:t>I</a:t>
            </a:r>
            <a:r>
              <a:rPr lang="en-GB" altLang="ja-JP" sz="1800" dirty="0">
                <a:solidFill>
                  <a:schemeClr val="bg1">
                    <a:lumMod val="25000"/>
                  </a:schemeClr>
                </a:solidFill>
                <a:effectLst>
                  <a:outerShdw blurRad="38100" dist="38100" dir="2700000" algn="tl">
                    <a:srgbClr val="C0C0C0"/>
                  </a:outerShdw>
                </a:effectLst>
                <a:ea typeface="ＭＳ Ｐゴシック" charset="-128"/>
              </a:rPr>
              <a:t>n comparison with standard of </a:t>
            </a:r>
            <a:r>
              <a:rPr lang="en-GB" altLang="ja-JP" sz="1800" u="sng" dirty="0">
                <a:solidFill>
                  <a:srgbClr val="FF0000"/>
                </a:solidFill>
                <a:effectLst>
                  <a:outerShdw blurRad="38100" dist="38100" dir="2700000" algn="tl">
                    <a:srgbClr val="C0C0C0"/>
                  </a:outerShdw>
                </a:effectLst>
                <a:ea typeface="ＭＳ Ｐゴシック" charset="-128"/>
              </a:rPr>
              <a:t>C</a:t>
            </a:r>
            <a:r>
              <a:rPr lang="en-GB" altLang="ja-JP" sz="1800" dirty="0">
                <a:solidFill>
                  <a:schemeClr val="bg1">
                    <a:lumMod val="25000"/>
                  </a:schemeClr>
                </a:solidFill>
                <a:effectLst>
                  <a:outerShdw blurRad="38100" dist="38100" dir="2700000" algn="tl">
                    <a:srgbClr val="C0C0C0"/>
                  </a:outerShdw>
                </a:effectLst>
                <a:ea typeface="ＭＳ Ｐゴシック" charset="-128"/>
              </a:rPr>
              <a:t>are for coronary </a:t>
            </a:r>
            <a:r>
              <a:rPr lang="en-GB" altLang="ja-JP" sz="1800" u="sng" dirty="0" smtClean="0">
                <a:solidFill>
                  <a:srgbClr val="FF0000"/>
                </a:solidFill>
                <a:effectLst>
                  <a:outerShdw blurRad="38100" dist="38100" dir="2700000" algn="tl">
                    <a:srgbClr val="C0C0C0"/>
                  </a:outerShdw>
                </a:effectLst>
                <a:ea typeface="ＭＳ Ｐゴシック" charset="-128"/>
              </a:rPr>
              <a:t>A</a:t>
            </a:r>
            <a:r>
              <a:rPr lang="en-GB" altLang="ja-JP" sz="1800" dirty="0" smtClean="0">
                <a:solidFill>
                  <a:schemeClr val="bg1">
                    <a:lumMod val="25000"/>
                  </a:schemeClr>
                </a:solidFill>
                <a:effectLst>
                  <a:outerShdw blurRad="38100" dist="38100" dir="2700000" algn="tl">
                    <a:srgbClr val="C0C0C0"/>
                  </a:outerShdw>
                </a:effectLst>
                <a:ea typeface="ＭＳ Ｐゴシック" charset="-128"/>
              </a:rPr>
              <a:t>therosclerosis</a:t>
            </a:r>
            <a:br>
              <a:rPr lang="en-GB" altLang="ja-JP" sz="1800" dirty="0" smtClean="0">
                <a:solidFill>
                  <a:schemeClr val="bg1">
                    <a:lumMod val="25000"/>
                  </a:schemeClr>
                </a:solidFill>
                <a:effectLst>
                  <a:outerShdw blurRad="38100" dist="38100" dir="2700000" algn="tl">
                    <a:srgbClr val="C0C0C0"/>
                  </a:outerShdw>
                </a:effectLst>
                <a:ea typeface="ＭＳ Ｐゴシック" charset="-128"/>
              </a:rPr>
            </a:br>
            <a:r>
              <a:rPr lang="en-GB" altLang="ja-JP" sz="1800" dirty="0" smtClean="0">
                <a:solidFill>
                  <a:schemeClr val="bg1">
                    <a:lumMod val="25000"/>
                  </a:schemeClr>
                </a:solidFill>
                <a:effectLst>
                  <a:outerShdw blurRad="38100" dist="38100" dir="2700000" algn="tl">
                    <a:srgbClr val="C0C0C0"/>
                  </a:outerShdw>
                </a:effectLst>
                <a:ea typeface="ＭＳ Ｐゴシック" charset="-128"/>
              </a:rPr>
              <a:t> </a:t>
            </a:r>
            <a:r>
              <a:rPr lang="en-GB" altLang="ja-JP" sz="1800" dirty="0">
                <a:solidFill>
                  <a:srgbClr val="FF0000"/>
                </a:solidFill>
                <a:effectLst>
                  <a:outerShdw blurRad="38100" dist="38100" dir="2700000" algn="tl">
                    <a:srgbClr val="C0C0C0"/>
                  </a:outerShdw>
                </a:effectLst>
                <a:ea typeface="ＭＳ Ｐゴシック" charset="-128"/>
              </a:rPr>
              <a:t>The AMERICA study</a:t>
            </a:r>
            <a:endParaRPr lang="fr-FR" sz="1800" dirty="0">
              <a:solidFill>
                <a:srgbClr val="FF0000"/>
              </a:solidFill>
            </a:endParaRPr>
          </a:p>
        </p:txBody>
      </p:sp>
      <p:sp>
        <p:nvSpPr>
          <p:cNvPr id="4" name="ZoneTexte 3"/>
          <p:cNvSpPr txBox="1"/>
          <p:nvPr/>
        </p:nvSpPr>
        <p:spPr>
          <a:xfrm>
            <a:off x="3263288" y="162783"/>
            <a:ext cx="2605200" cy="830997"/>
          </a:xfrm>
          <a:prstGeom prst="rect">
            <a:avLst/>
          </a:prstGeom>
          <a:noFill/>
        </p:spPr>
        <p:txBody>
          <a:bodyPr wrap="none" rtlCol="0">
            <a:spAutoFit/>
          </a:bodyPr>
          <a:lstStyle/>
          <a:p>
            <a:r>
              <a:rPr lang="fr-FR" sz="4800" b="1" dirty="0" smtClean="0">
                <a:solidFill>
                  <a:srgbClr val="FF0000"/>
                </a:solidFill>
                <a:effectLst>
                  <a:outerShdw blurRad="50800" dist="38100" dir="2700000" algn="tl" rotWithShape="0">
                    <a:prstClr val="black">
                      <a:alpha val="40000"/>
                    </a:prstClr>
                  </a:outerShdw>
                </a:effectLst>
              </a:rPr>
              <a:t>AMERICA</a:t>
            </a:r>
            <a:endParaRPr lang="fr-FR" sz="4800" b="1" dirty="0">
              <a:solidFill>
                <a:srgbClr val="FF0000"/>
              </a:solidFill>
              <a:effectLst>
                <a:outerShdw blurRad="50800" dist="38100" dir="2700000" algn="tl" rotWithShape="0">
                  <a:prstClr val="black">
                    <a:alpha val="40000"/>
                  </a:prstClr>
                </a:outerShdw>
              </a:effectLst>
            </a:endParaRPr>
          </a:p>
        </p:txBody>
      </p:sp>
      <p:pic>
        <p:nvPicPr>
          <p:cNvPr id="6" name="Picture 4" descr=" La statue de la libert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144" y="1104794"/>
            <a:ext cx="2233988" cy="2312788"/>
          </a:xfrm>
          <a:prstGeom prst="ellipse">
            <a:avLst/>
          </a:prstGeom>
          <a:ln w="9525">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elaxedInset"/>
            <a:contourClr>
              <a:srgbClr val="333333"/>
            </a:contourClr>
          </a:sp3d>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5051" y="1978381"/>
            <a:ext cx="9011233" cy="707886"/>
          </a:xfrm>
          <a:prstGeom prst="rect">
            <a:avLst/>
          </a:prstGeom>
          <a:noFill/>
          <a:ln w="12700">
            <a:noFill/>
            <a:miter lim="800000"/>
            <a:headEnd/>
            <a:tailEnd/>
          </a:ln>
        </p:spPr>
        <p:txBody>
          <a:bodyPr wrap="square">
            <a:spAutoFit/>
          </a:bodyPr>
          <a:lstStyle/>
          <a:p>
            <a:pPr algn="ctr" eaLnBrk="0" hangingPunct="0">
              <a:defRPr/>
            </a:pPr>
            <a:r>
              <a:rPr lang="en-GB" sz="2000" b="1" dirty="0" smtClean="0">
                <a:latin typeface="Arial" pitchFamily="34" charset="0"/>
                <a:cs typeface="Arial" pitchFamily="34" charset="0"/>
              </a:rPr>
              <a:t>AMERICA investigators 							</a:t>
            </a:r>
            <a:r>
              <a:rPr lang="en-GB" sz="2000" b="1" u="sng" dirty="0" smtClean="0">
                <a:latin typeface="Arial" pitchFamily="34" charset="0"/>
                <a:cs typeface="Arial" pitchFamily="34" charset="0"/>
              </a:rPr>
              <a:t>www.action-coeur.org</a:t>
            </a:r>
            <a:endParaRPr lang="en-GB" sz="2000" b="1" u="sng" dirty="0">
              <a:latin typeface="Arial" pitchFamily="34" charset="0"/>
              <a:cs typeface="Arial" pitchFamily="34" charset="0"/>
            </a:endParaRPr>
          </a:p>
          <a:p>
            <a:pPr algn="ctr" eaLnBrk="0" hangingPunct="0">
              <a:defRPr/>
            </a:pPr>
            <a:endParaRPr lang="en-GB"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73" y="329032"/>
            <a:ext cx="6362054" cy="428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650929" y="-175606"/>
            <a:ext cx="8229600" cy="857250"/>
          </a:xfrm>
        </p:spPr>
        <p:txBody>
          <a:bodyPr>
            <a:normAutofit/>
          </a:bodyPr>
          <a:lstStyle/>
          <a:p>
            <a:r>
              <a:rPr lang="fr-FR" sz="3200" b="1" dirty="0" err="1" smtClean="0">
                <a:solidFill>
                  <a:srgbClr val="006600"/>
                </a:solidFill>
              </a:rPr>
              <a:t>Study</a:t>
            </a:r>
            <a:r>
              <a:rPr lang="fr-FR" sz="3200" b="1" dirty="0" smtClean="0">
                <a:solidFill>
                  <a:srgbClr val="006600"/>
                </a:solidFill>
              </a:rPr>
              <a:t> Design</a:t>
            </a:r>
            <a:endParaRPr lang="fr-FR" sz="3200" b="1" dirty="0">
              <a:solidFill>
                <a:srgbClr val="006600"/>
              </a:solidFill>
            </a:endParaRPr>
          </a:p>
        </p:txBody>
      </p:sp>
    </p:spTree>
    <p:extLst>
      <p:ext uri="{BB962C8B-B14F-4D97-AF65-F5344CB8AC3E}">
        <p14:creationId xmlns:p14="http://schemas.microsoft.com/office/powerpoint/2010/main" val="186824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61568258"/>
              </p:ext>
            </p:extLst>
          </p:nvPr>
        </p:nvGraphicFramePr>
        <p:xfrm>
          <a:off x="888998" y="302395"/>
          <a:ext cx="7906860" cy="4028535"/>
        </p:xfrm>
        <a:graphic>
          <a:graphicData uri="http://schemas.openxmlformats.org/drawingml/2006/table">
            <a:tbl>
              <a:tblPr>
                <a:tableStyleId>{5C22544A-7EE6-4342-B048-85BDC9FD1C3A}</a:tableStyleId>
              </a:tblPr>
              <a:tblGrid>
                <a:gridCol w="1976940"/>
                <a:gridCol w="3520476"/>
                <a:gridCol w="2409444"/>
              </a:tblGrid>
              <a:tr h="353418">
                <a:tc>
                  <a:txBody>
                    <a:bodyPr/>
                    <a:lstStyle/>
                    <a:p>
                      <a:pPr algn="ctr">
                        <a:lnSpc>
                          <a:spcPct val="115000"/>
                        </a:lnSpc>
                        <a:spcAft>
                          <a:spcPts val="0"/>
                        </a:spcAft>
                      </a:pPr>
                      <a:r>
                        <a:rPr lang="en-US" sz="1400" dirty="0">
                          <a:effectLst/>
                        </a:rPr>
                        <a:t> </a:t>
                      </a:r>
                      <a:endParaRPr lang="fr-FR" sz="1600" dirty="0">
                        <a:effectLst/>
                        <a:latin typeface="Calibri"/>
                        <a:ea typeface="Calibri"/>
                        <a:cs typeface="Times New Roman"/>
                      </a:endParaRPr>
                    </a:p>
                  </a:txBody>
                  <a:tcPr marL="35732" marR="35732" marT="0" marB="0" anchor="ctr"/>
                </a:tc>
                <a:tc>
                  <a:txBody>
                    <a:bodyPr/>
                    <a:lstStyle/>
                    <a:p>
                      <a:pPr algn="ctr">
                        <a:lnSpc>
                          <a:spcPct val="115000"/>
                        </a:lnSpc>
                        <a:spcAft>
                          <a:spcPts val="0"/>
                        </a:spcAft>
                      </a:pPr>
                      <a:r>
                        <a:rPr lang="en-US" sz="1400" b="1" dirty="0" smtClean="0">
                          <a:effectLst/>
                        </a:rPr>
                        <a:t>Pro-active </a:t>
                      </a:r>
                      <a:r>
                        <a:rPr lang="en-US" sz="1400" b="1" dirty="0">
                          <a:effectLst/>
                        </a:rPr>
                        <a:t>strategy</a:t>
                      </a:r>
                      <a:endParaRPr lang="fr-FR" sz="1600" b="1"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algn="ctr">
                        <a:lnSpc>
                          <a:spcPct val="115000"/>
                        </a:lnSpc>
                        <a:spcAft>
                          <a:spcPts val="0"/>
                        </a:spcAft>
                      </a:pPr>
                      <a:r>
                        <a:rPr lang="en-US" sz="1400" b="1" dirty="0">
                          <a:effectLst/>
                        </a:rPr>
                        <a:t>Conventional strategy</a:t>
                      </a:r>
                      <a:endParaRPr lang="fr-FR" sz="1600" b="1" dirty="0">
                        <a:effectLst/>
                        <a:latin typeface="Calibri"/>
                        <a:ea typeface="Calibri"/>
                        <a:cs typeface="Times New Roman"/>
                      </a:endParaRPr>
                    </a:p>
                  </a:txBody>
                  <a:tcPr marL="35732" marR="35732" marT="0" marB="0" anchor="ctr">
                    <a:solidFill>
                      <a:schemeClr val="accent5">
                        <a:lumMod val="20000"/>
                        <a:lumOff val="80000"/>
                      </a:schemeClr>
                    </a:solidFill>
                  </a:tcPr>
                </a:tc>
              </a:tr>
              <a:tr h="400944">
                <a:tc>
                  <a:txBody>
                    <a:bodyPr/>
                    <a:lstStyle/>
                    <a:p>
                      <a:pPr>
                        <a:lnSpc>
                          <a:spcPct val="115000"/>
                        </a:lnSpc>
                        <a:spcAft>
                          <a:spcPts val="0"/>
                        </a:spcAft>
                      </a:pPr>
                      <a:r>
                        <a:rPr lang="en-US" sz="1200" b="1" dirty="0">
                          <a:effectLst/>
                        </a:rPr>
                        <a:t>Detection </a:t>
                      </a:r>
                      <a:r>
                        <a:rPr lang="en-US" sz="1200" b="1" dirty="0" smtClean="0">
                          <a:effectLst/>
                        </a:rPr>
                        <a:t>of  A∑ MSAD</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smtClean="0">
                          <a:effectLst/>
                        </a:rPr>
                        <a:t>ABI, </a:t>
                      </a:r>
                      <a:r>
                        <a:rPr lang="en-US" sz="1100" dirty="0">
                          <a:effectLst/>
                        </a:rPr>
                        <a:t>duplex ultrasound or any other imaging procedure </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marL="342900" lvl="0" indent="-342900" algn="l">
                        <a:lnSpc>
                          <a:spcPct val="100000"/>
                        </a:lnSpc>
                        <a:spcAft>
                          <a:spcPts val="0"/>
                        </a:spcAft>
                        <a:buFont typeface="Symbol"/>
                        <a:buChar char="-"/>
                      </a:pPr>
                      <a:endParaRPr lang="fr-FR" sz="1100" dirty="0">
                        <a:effectLst/>
                        <a:latin typeface="Times New Roman"/>
                        <a:ea typeface="MS Mincho"/>
                      </a:endParaRPr>
                    </a:p>
                  </a:txBody>
                  <a:tcPr marL="35732" marR="35732" marT="0" marB="0" anchor="ctr">
                    <a:solidFill>
                      <a:schemeClr val="accent5">
                        <a:lumMod val="20000"/>
                        <a:lumOff val="80000"/>
                      </a:schemeClr>
                    </a:solidFill>
                  </a:tcPr>
                </a:tc>
              </a:tr>
              <a:tr h="624500">
                <a:tc>
                  <a:txBody>
                    <a:bodyPr/>
                    <a:lstStyle/>
                    <a:p>
                      <a:pPr>
                        <a:lnSpc>
                          <a:spcPct val="115000"/>
                        </a:lnSpc>
                        <a:spcAft>
                          <a:spcPts val="0"/>
                        </a:spcAft>
                      </a:pPr>
                      <a:r>
                        <a:rPr lang="en-US" sz="1200" b="1" dirty="0">
                          <a:effectLst/>
                        </a:rPr>
                        <a:t>Antiplatelet agent</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a:solidFill>
                            <a:schemeClr val="tx1"/>
                          </a:solidFill>
                          <a:effectLst/>
                        </a:rPr>
                        <a:t>DAPT </a:t>
                      </a:r>
                      <a:r>
                        <a:rPr lang="en-US" sz="1100" dirty="0">
                          <a:effectLst/>
                        </a:rPr>
                        <a:t>during 24 months</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marL="449263" lvl="0" indent="-177800" algn="l">
                        <a:lnSpc>
                          <a:spcPct val="100000"/>
                        </a:lnSpc>
                        <a:spcAft>
                          <a:spcPts val="0"/>
                        </a:spcAft>
                        <a:buFont typeface="Symbol"/>
                        <a:buChar char="-"/>
                      </a:pPr>
                      <a:r>
                        <a:rPr lang="en-US" sz="1100" dirty="0">
                          <a:effectLst/>
                        </a:rPr>
                        <a:t>DAPT for 12 months after ACS</a:t>
                      </a:r>
                      <a:endParaRPr lang="fr-FR" sz="1400" dirty="0">
                        <a:effectLst/>
                      </a:endParaRPr>
                    </a:p>
                    <a:p>
                      <a:pPr marL="449263" lvl="0" indent="-177800" algn="l">
                        <a:lnSpc>
                          <a:spcPct val="100000"/>
                        </a:lnSpc>
                        <a:spcAft>
                          <a:spcPts val="0"/>
                        </a:spcAft>
                        <a:buFont typeface="Symbol"/>
                        <a:buChar char="-"/>
                      </a:pPr>
                      <a:r>
                        <a:rPr lang="en-US" sz="1100" dirty="0">
                          <a:effectLst/>
                        </a:rPr>
                        <a:t>DAPT for 6 months after DES</a:t>
                      </a:r>
                      <a:endParaRPr lang="fr-FR" sz="1400" dirty="0">
                        <a:effectLst/>
                      </a:endParaRPr>
                    </a:p>
                    <a:p>
                      <a:pPr marL="449263" lvl="0" indent="-177800" algn="l">
                        <a:lnSpc>
                          <a:spcPct val="100000"/>
                        </a:lnSpc>
                        <a:spcAft>
                          <a:spcPts val="0"/>
                        </a:spcAft>
                        <a:buFont typeface="Symbol"/>
                        <a:buChar char="-"/>
                      </a:pPr>
                      <a:r>
                        <a:rPr lang="en-US" sz="1100" dirty="0">
                          <a:effectLst/>
                        </a:rPr>
                        <a:t>DAPT for one month after BMS</a:t>
                      </a:r>
                      <a:endParaRPr lang="fr-FR" sz="1400" dirty="0">
                        <a:effectLst/>
                        <a:latin typeface="Times New Roman"/>
                        <a:ea typeface="MS Mincho"/>
                      </a:endParaRPr>
                    </a:p>
                  </a:txBody>
                  <a:tcPr marL="35732" marR="35732" marT="0" marB="0" anchor="ctr">
                    <a:solidFill>
                      <a:schemeClr val="accent5">
                        <a:lumMod val="20000"/>
                        <a:lumOff val="80000"/>
                      </a:schemeClr>
                    </a:solidFill>
                  </a:tcPr>
                </a:tc>
              </a:tr>
              <a:tr h="239392">
                <a:tc>
                  <a:txBody>
                    <a:bodyPr/>
                    <a:lstStyle/>
                    <a:p>
                      <a:pPr>
                        <a:lnSpc>
                          <a:spcPct val="115000"/>
                        </a:lnSpc>
                        <a:spcAft>
                          <a:spcPts val="0"/>
                        </a:spcAft>
                      </a:pPr>
                      <a:r>
                        <a:rPr lang="en-US" sz="1200" b="1" dirty="0">
                          <a:effectLst/>
                        </a:rPr>
                        <a:t>Lipid lowering therapy</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a:effectLst/>
                        </a:rPr>
                        <a:t>Target LDL c levels &lt; 70 mg/dl</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Minimal effective dose</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239392">
                <a:tc>
                  <a:txBody>
                    <a:bodyPr/>
                    <a:lstStyle/>
                    <a:p>
                      <a:pPr>
                        <a:lnSpc>
                          <a:spcPct val="115000"/>
                        </a:lnSpc>
                        <a:spcAft>
                          <a:spcPts val="0"/>
                        </a:spcAft>
                      </a:pPr>
                      <a:r>
                        <a:rPr lang="en-US" sz="1200" b="1" dirty="0">
                          <a:effectLst/>
                        </a:rPr>
                        <a:t>ACE inhibitors</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a:effectLst/>
                        </a:rPr>
                        <a:t>Systematic use</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LVEF≤40 % and/or MI or hypertension</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285249">
                <a:tc>
                  <a:txBody>
                    <a:bodyPr/>
                    <a:lstStyle/>
                    <a:p>
                      <a:pPr>
                        <a:lnSpc>
                          <a:spcPct val="115000"/>
                        </a:lnSpc>
                        <a:spcAft>
                          <a:spcPts val="0"/>
                        </a:spcAft>
                      </a:pPr>
                      <a:r>
                        <a:rPr lang="en-US" sz="1200" b="1" dirty="0">
                          <a:effectLst/>
                        </a:rPr>
                        <a:t>Aldosterone blockade</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a:effectLst/>
                        </a:rPr>
                        <a:t>After AMI or if LVEF&lt;40% and </a:t>
                      </a:r>
                      <a:r>
                        <a:rPr lang="en-US" sz="1100" dirty="0" err="1">
                          <a:effectLst/>
                        </a:rPr>
                        <a:t>Cr.Cl</a:t>
                      </a:r>
                      <a:r>
                        <a:rPr lang="en-US" sz="1100" dirty="0">
                          <a:effectLst/>
                        </a:rPr>
                        <a:t>&gt; 30 ml/min</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No specific recommendations</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300700">
                <a:tc>
                  <a:txBody>
                    <a:bodyPr/>
                    <a:lstStyle/>
                    <a:p>
                      <a:pPr>
                        <a:lnSpc>
                          <a:spcPct val="115000"/>
                        </a:lnSpc>
                        <a:spcAft>
                          <a:spcPts val="0"/>
                        </a:spcAft>
                      </a:pPr>
                      <a:r>
                        <a:rPr lang="en-US" sz="1200" b="1" dirty="0">
                          <a:effectLst/>
                        </a:rPr>
                        <a:t>Use of beta-blockers</a:t>
                      </a:r>
                      <a:endParaRPr lang="fr-FR" sz="1400" b="1" dirty="0">
                        <a:effectLst/>
                        <a:latin typeface="Calibri"/>
                        <a:ea typeface="Calibri"/>
                        <a:cs typeface="Times New Roman"/>
                      </a:endParaRPr>
                    </a:p>
                  </a:txBody>
                  <a:tcPr marL="35732" marR="35732" marT="0" marB="0" anchor="ctr"/>
                </a:tc>
                <a:tc>
                  <a:txBody>
                    <a:bodyPr/>
                    <a:lstStyle/>
                    <a:p>
                      <a:pPr algn="ctr">
                        <a:lnSpc>
                          <a:spcPct val="100000"/>
                        </a:lnSpc>
                        <a:spcAft>
                          <a:spcPts val="0"/>
                        </a:spcAft>
                      </a:pPr>
                      <a:r>
                        <a:rPr lang="en-US" sz="1100" dirty="0">
                          <a:effectLst/>
                        </a:rPr>
                        <a:t>Systematic with target resting rate &lt;60 bpm.</a:t>
                      </a:r>
                      <a:endParaRPr lang="fr-FR" sz="1200" dirty="0">
                        <a:effectLst/>
                        <a:latin typeface="Calibri"/>
                        <a:ea typeface="Calibri"/>
                        <a:cs typeface="Times New Roman"/>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smtClean="0">
                          <a:effectLst/>
                        </a:rPr>
                        <a:t>Only after MI or </a:t>
                      </a:r>
                      <a:r>
                        <a:rPr lang="en-US" sz="1100" dirty="0" err="1" smtClean="0">
                          <a:effectLst/>
                        </a:rPr>
                        <a:t>LVdysfunction</a:t>
                      </a:r>
                      <a:r>
                        <a:rPr lang="en-US" sz="1100" dirty="0" smtClean="0">
                          <a:effectLst/>
                        </a:rPr>
                        <a:t>.</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416333">
                <a:tc>
                  <a:txBody>
                    <a:bodyPr/>
                    <a:lstStyle/>
                    <a:p>
                      <a:pPr>
                        <a:lnSpc>
                          <a:spcPct val="115000"/>
                        </a:lnSpc>
                        <a:spcAft>
                          <a:spcPts val="0"/>
                        </a:spcAft>
                      </a:pPr>
                      <a:r>
                        <a:rPr lang="en-US" sz="1200" b="1" dirty="0">
                          <a:effectLst/>
                        </a:rPr>
                        <a:t>Blood pressure </a:t>
                      </a:r>
                      <a:r>
                        <a:rPr lang="en-US" sz="1200" b="1" dirty="0" smtClean="0">
                          <a:effectLst/>
                        </a:rPr>
                        <a:t>control</a:t>
                      </a:r>
                      <a:endParaRPr lang="fr-FR" sz="1400" b="1" dirty="0">
                        <a:effectLst/>
                      </a:endParaRPr>
                    </a:p>
                  </a:txBody>
                  <a:tcPr marL="35732" marR="35732" marT="0" marB="0" anchor="ctr"/>
                </a:tc>
                <a:tc>
                  <a:txBody>
                    <a:bodyPr/>
                    <a:lstStyle/>
                    <a:p>
                      <a:pPr marL="342900" lvl="0" indent="-165100" algn="l">
                        <a:lnSpc>
                          <a:spcPct val="100000"/>
                        </a:lnSpc>
                        <a:spcAft>
                          <a:spcPts val="0"/>
                        </a:spcAft>
                        <a:buFont typeface="Symbol"/>
                        <a:buChar char="-"/>
                      </a:pPr>
                      <a:r>
                        <a:rPr lang="en-US" sz="1100" dirty="0">
                          <a:effectLst/>
                        </a:rPr>
                        <a:t>&lt; 140/90 mm Hg in non-diabetic patient</a:t>
                      </a:r>
                      <a:endParaRPr lang="fr-FR" sz="1400" dirty="0">
                        <a:effectLst/>
                      </a:endParaRPr>
                    </a:p>
                    <a:p>
                      <a:pPr marL="342900" lvl="0" indent="-165100" algn="l">
                        <a:lnSpc>
                          <a:spcPct val="100000"/>
                        </a:lnSpc>
                        <a:spcAft>
                          <a:spcPts val="0"/>
                        </a:spcAft>
                        <a:buFont typeface="Symbol"/>
                        <a:buChar char="-"/>
                      </a:pPr>
                      <a:r>
                        <a:rPr lang="en-US" sz="1100" dirty="0">
                          <a:effectLst/>
                        </a:rPr>
                        <a:t>&lt; 130/80 in diabetics or renal dysfunction</a:t>
                      </a:r>
                      <a:endParaRPr lang="fr-FR" sz="1400" dirty="0">
                        <a:effectLst/>
                        <a:latin typeface="Times New Roman"/>
                        <a:ea typeface="MS Mincho"/>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No specific recommendations</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455302">
                <a:tc>
                  <a:txBody>
                    <a:bodyPr/>
                    <a:lstStyle/>
                    <a:p>
                      <a:pPr>
                        <a:lnSpc>
                          <a:spcPct val="115000"/>
                        </a:lnSpc>
                        <a:spcAft>
                          <a:spcPts val="0"/>
                        </a:spcAft>
                      </a:pPr>
                      <a:r>
                        <a:rPr lang="en-US" sz="1200" b="1" dirty="0">
                          <a:effectLst/>
                        </a:rPr>
                        <a:t>Management of diabetes</a:t>
                      </a:r>
                      <a:endParaRPr lang="fr-FR" sz="1400" b="1" dirty="0">
                        <a:effectLst/>
                        <a:latin typeface="Calibri"/>
                        <a:ea typeface="Calibri"/>
                        <a:cs typeface="Times New Roman"/>
                      </a:endParaRPr>
                    </a:p>
                  </a:txBody>
                  <a:tcPr marL="35732" marR="35732" marT="0" marB="0" anchor="ctr"/>
                </a:tc>
                <a:tc>
                  <a:txBody>
                    <a:bodyPr/>
                    <a:lstStyle/>
                    <a:p>
                      <a:pPr marL="342900" lvl="0" indent="-165100" algn="l">
                        <a:lnSpc>
                          <a:spcPct val="100000"/>
                        </a:lnSpc>
                        <a:spcAft>
                          <a:spcPts val="0"/>
                        </a:spcAft>
                        <a:buFont typeface="Symbol"/>
                        <a:buChar char="-"/>
                      </a:pPr>
                      <a:r>
                        <a:rPr lang="en-US" sz="1100" dirty="0">
                          <a:effectLst/>
                        </a:rPr>
                        <a:t>Systematic search of glycemic abnormalities</a:t>
                      </a:r>
                      <a:endParaRPr lang="fr-FR" sz="1400" dirty="0">
                        <a:effectLst/>
                      </a:endParaRPr>
                    </a:p>
                    <a:p>
                      <a:pPr marL="342900" lvl="0" indent="-165100" algn="l">
                        <a:lnSpc>
                          <a:spcPct val="100000"/>
                        </a:lnSpc>
                        <a:spcAft>
                          <a:spcPts val="0"/>
                        </a:spcAft>
                        <a:buFont typeface="Symbol"/>
                        <a:buChar char="-"/>
                      </a:pPr>
                      <a:r>
                        <a:rPr lang="en-US" sz="1100" dirty="0">
                          <a:effectLst/>
                        </a:rPr>
                        <a:t>Achieved HBA1c &lt; 7% </a:t>
                      </a:r>
                      <a:endParaRPr lang="fr-FR" sz="1400" dirty="0">
                        <a:effectLst/>
                        <a:latin typeface="Times New Roman"/>
                        <a:ea typeface="MS Mincho"/>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No specific recommendations</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r h="713305">
                <a:tc>
                  <a:txBody>
                    <a:bodyPr/>
                    <a:lstStyle/>
                    <a:p>
                      <a:pPr marL="457200" algn="l">
                        <a:lnSpc>
                          <a:spcPct val="115000"/>
                        </a:lnSpc>
                        <a:spcAft>
                          <a:spcPts val="0"/>
                        </a:spcAft>
                      </a:pPr>
                      <a:r>
                        <a:rPr lang="en-US" sz="1200" b="1" dirty="0">
                          <a:effectLst/>
                        </a:rPr>
                        <a:t>Lifestyle</a:t>
                      </a:r>
                      <a:endParaRPr lang="fr-FR" sz="1600" b="1" dirty="0">
                        <a:effectLst/>
                      </a:endParaRPr>
                    </a:p>
                    <a:p>
                      <a:pPr algn="l">
                        <a:lnSpc>
                          <a:spcPct val="115000"/>
                        </a:lnSpc>
                        <a:spcAft>
                          <a:spcPts val="0"/>
                        </a:spcAft>
                      </a:pPr>
                      <a:r>
                        <a:rPr lang="en-US" sz="1200" b="1" dirty="0">
                          <a:effectLst/>
                        </a:rPr>
                        <a:t> </a:t>
                      </a:r>
                      <a:endParaRPr lang="fr-FR" sz="1400" b="1" dirty="0">
                        <a:effectLst/>
                        <a:latin typeface="Calibri"/>
                        <a:ea typeface="Calibri"/>
                        <a:cs typeface="Times New Roman"/>
                      </a:endParaRPr>
                    </a:p>
                  </a:txBody>
                  <a:tcPr marL="35732" marR="35732" marT="0" marB="0" anchor="ctr"/>
                </a:tc>
                <a:tc>
                  <a:txBody>
                    <a:bodyPr/>
                    <a:lstStyle/>
                    <a:p>
                      <a:pPr marL="342900" lvl="0" indent="-165100" algn="l">
                        <a:lnSpc>
                          <a:spcPct val="100000"/>
                        </a:lnSpc>
                        <a:spcAft>
                          <a:spcPts val="0"/>
                        </a:spcAft>
                        <a:buFont typeface="Symbol"/>
                        <a:buChar char="-"/>
                      </a:pPr>
                      <a:r>
                        <a:rPr lang="en-US" sz="1100" dirty="0">
                          <a:effectLst/>
                        </a:rPr>
                        <a:t>Smoking cessation with active counseling </a:t>
                      </a:r>
                      <a:endParaRPr lang="en-US" sz="1100" dirty="0" smtClean="0">
                        <a:effectLst/>
                      </a:endParaRPr>
                    </a:p>
                    <a:p>
                      <a:pPr marL="342900" lvl="0" indent="-165100" algn="l">
                        <a:lnSpc>
                          <a:spcPct val="100000"/>
                        </a:lnSpc>
                        <a:spcAft>
                          <a:spcPts val="0"/>
                        </a:spcAft>
                        <a:buFont typeface="Symbol"/>
                        <a:buChar char="-"/>
                      </a:pPr>
                      <a:r>
                        <a:rPr lang="en-US" sz="1100" dirty="0" smtClean="0">
                          <a:effectLst/>
                        </a:rPr>
                        <a:t>Promotion </a:t>
                      </a:r>
                      <a:r>
                        <a:rPr lang="en-US" sz="1100" dirty="0">
                          <a:effectLst/>
                        </a:rPr>
                        <a:t>of regular physical activity</a:t>
                      </a:r>
                      <a:endParaRPr lang="fr-FR" sz="1400" dirty="0">
                        <a:effectLst/>
                      </a:endParaRPr>
                    </a:p>
                    <a:p>
                      <a:pPr marL="342900" lvl="0" indent="-165100" algn="l">
                        <a:lnSpc>
                          <a:spcPct val="100000"/>
                        </a:lnSpc>
                        <a:spcAft>
                          <a:spcPts val="0"/>
                        </a:spcAft>
                        <a:buFont typeface="Symbol"/>
                        <a:buChar char="-"/>
                      </a:pPr>
                      <a:r>
                        <a:rPr lang="en-US" sz="1100" dirty="0">
                          <a:effectLst/>
                        </a:rPr>
                        <a:t>Promotion of influenza vaccination</a:t>
                      </a:r>
                      <a:endParaRPr lang="fr-FR" sz="1400" dirty="0">
                        <a:effectLst/>
                        <a:latin typeface="Times New Roman"/>
                        <a:ea typeface="MS Mincho"/>
                      </a:endParaRPr>
                    </a:p>
                  </a:txBody>
                  <a:tcPr marL="35732" marR="35732" marT="0" marB="0" anchor="ctr">
                    <a:solidFill>
                      <a:schemeClr val="accent6">
                        <a:lumMod val="40000"/>
                        <a:lumOff val="60000"/>
                      </a:schemeClr>
                    </a:solidFill>
                  </a:tcPr>
                </a:tc>
                <a:tc>
                  <a:txBody>
                    <a:bodyPr/>
                    <a:lstStyle/>
                    <a:p>
                      <a:pPr algn="ctr">
                        <a:lnSpc>
                          <a:spcPct val="100000"/>
                        </a:lnSpc>
                        <a:spcAft>
                          <a:spcPts val="0"/>
                        </a:spcAft>
                      </a:pPr>
                      <a:r>
                        <a:rPr lang="en-US" sz="1100" dirty="0">
                          <a:effectLst/>
                        </a:rPr>
                        <a:t>No specific recommendations</a:t>
                      </a:r>
                      <a:endParaRPr lang="fr-FR" sz="1200" dirty="0">
                        <a:effectLst/>
                        <a:latin typeface="Calibri"/>
                        <a:ea typeface="Calibri"/>
                        <a:cs typeface="Times New Roman"/>
                      </a:endParaRPr>
                    </a:p>
                  </a:txBody>
                  <a:tcPr marL="35732" marR="35732" marT="0"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414576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600" b="1" dirty="0" err="1">
                <a:solidFill>
                  <a:srgbClr val="006600"/>
                </a:solidFill>
              </a:rPr>
              <a:t>Definitions</a:t>
            </a:r>
            <a:r>
              <a:rPr lang="fr-FR" sz="3600" b="1" dirty="0">
                <a:solidFill>
                  <a:srgbClr val="006600"/>
                </a:solidFill>
              </a:rPr>
              <a:t> of MSAD</a:t>
            </a:r>
          </a:p>
        </p:txBody>
      </p:sp>
      <p:sp>
        <p:nvSpPr>
          <p:cNvPr id="3" name="Espace réservé du contenu 2"/>
          <p:cNvSpPr>
            <a:spLocks noGrp="1"/>
          </p:cNvSpPr>
          <p:nvPr>
            <p:ph idx="1"/>
          </p:nvPr>
        </p:nvSpPr>
        <p:spPr>
          <a:xfrm>
            <a:off x="364067" y="1013884"/>
            <a:ext cx="8229600" cy="3394472"/>
          </a:xfrm>
        </p:spPr>
        <p:txBody>
          <a:bodyPr>
            <a:normAutofit fontScale="55000" lnSpcReduction="20000"/>
          </a:bodyPr>
          <a:lstStyle/>
          <a:p>
            <a:pPr lvl="1">
              <a:lnSpc>
                <a:spcPct val="120000"/>
              </a:lnSpc>
              <a:spcBef>
                <a:spcPts val="600"/>
              </a:spcBef>
              <a:spcAft>
                <a:spcPts val="600"/>
              </a:spcAft>
            </a:pPr>
            <a:r>
              <a:rPr lang="en-US" dirty="0"/>
              <a:t>Aortic arch lesion was defined as any ulcerated and mobile plaque of &gt; 4mm width </a:t>
            </a:r>
            <a:endParaRPr lang="fr-FR" dirty="0"/>
          </a:p>
          <a:p>
            <a:pPr lvl="1">
              <a:lnSpc>
                <a:spcPct val="120000"/>
              </a:lnSpc>
              <a:spcBef>
                <a:spcPts val="600"/>
              </a:spcBef>
              <a:spcAft>
                <a:spcPts val="600"/>
              </a:spcAft>
            </a:pPr>
            <a:r>
              <a:rPr lang="en-US" dirty="0"/>
              <a:t>Significant extra-cranial carotid artery lesions: stenosis of ≥70% using duplex ultrasonography (DUS) or any other morphological investigation. </a:t>
            </a:r>
            <a:endParaRPr lang="fr-FR" dirty="0"/>
          </a:p>
          <a:p>
            <a:pPr lvl="1">
              <a:lnSpc>
                <a:spcPct val="120000"/>
              </a:lnSpc>
              <a:spcBef>
                <a:spcPts val="600"/>
              </a:spcBef>
              <a:spcAft>
                <a:spcPts val="600"/>
              </a:spcAft>
            </a:pPr>
            <a:r>
              <a:rPr lang="en-US" dirty="0"/>
              <a:t>Atherosclerotic renal artery disease: lesion of 60% or more using DUS any other morphological investigation.</a:t>
            </a:r>
            <a:endParaRPr lang="fr-FR" dirty="0"/>
          </a:p>
          <a:p>
            <a:pPr lvl="1">
              <a:lnSpc>
                <a:spcPct val="120000"/>
              </a:lnSpc>
              <a:spcBef>
                <a:spcPts val="600"/>
              </a:spcBef>
              <a:spcAft>
                <a:spcPts val="600"/>
              </a:spcAft>
            </a:pPr>
            <a:r>
              <a:rPr lang="en-US" dirty="0"/>
              <a:t>Asymptomatic aortic aneurism: ascending aorta of ≥45 mm or abdominal aorta of ≥50 mm using DUS any other morphological investigation.</a:t>
            </a:r>
            <a:endParaRPr lang="fr-FR" dirty="0"/>
          </a:p>
          <a:p>
            <a:pPr lvl="1">
              <a:lnSpc>
                <a:spcPct val="120000"/>
              </a:lnSpc>
              <a:spcBef>
                <a:spcPts val="600"/>
              </a:spcBef>
              <a:spcAft>
                <a:spcPts val="600"/>
              </a:spcAft>
            </a:pPr>
            <a:r>
              <a:rPr lang="en-US" dirty="0"/>
              <a:t>Lower extremity artery disease (LEAD): Ankle brachial index of &lt;0.9 or any stenosis of ≥70% or more using DUS or any other morphological investigation. </a:t>
            </a:r>
            <a:endParaRPr lang="fr-FR" dirty="0"/>
          </a:p>
          <a:p>
            <a:pPr lvl="1">
              <a:lnSpc>
                <a:spcPct val="120000"/>
              </a:lnSpc>
              <a:spcBef>
                <a:spcPts val="600"/>
              </a:spcBef>
              <a:spcAft>
                <a:spcPts val="600"/>
              </a:spcAft>
            </a:pPr>
            <a:r>
              <a:rPr lang="en-US" dirty="0"/>
              <a:t>The prevalence of asymptomatic MSAD was defined as the presence of any above lesion. </a:t>
            </a:r>
            <a:endParaRPr lang="fr-FR" dirty="0"/>
          </a:p>
          <a:p>
            <a:pPr>
              <a:lnSpc>
                <a:spcPct val="120000"/>
              </a:lnSpc>
              <a:spcBef>
                <a:spcPts val="600"/>
              </a:spcBef>
              <a:spcAft>
                <a:spcPts val="600"/>
              </a:spcAft>
            </a:pPr>
            <a:endParaRPr lang="fr-FR" dirty="0"/>
          </a:p>
        </p:txBody>
      </p:sp>
    </p:spTree>
    <p:extLst>
      <p:ext uri="{BB962C8B-B14F-4D97-AF65-F5344CB8AC3E}">
        <p14:creationId xmlns:p14="http://schemas.microsoft.com/office/powerpoint/2010/main" val="47004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646"/>
            <a:ext cx="8229600" cy="857250"/>
          </a:xfrm>
        </p:spPr>
        <p:txBody>
          <a:bodyPr>
            <a:normAutofit/>
          </a:bodyPr>
          <a:lstStyle/>
          <a:p>
            <a:r>
              <a:rPr lang="fr-FR" sz="3600" b="1" dirty="0" smtClean="0">
                <a:solidFill>
                  <a:srgbClr val="006600"/>
                </a:solidFill>
              </a:rPr>
              <a:t>AMERICA </a:t>
            </a:r>
            <a:r>
              <a:rPr lang="fr-FR" sz="3600" b="1" dirty="0" err="1" smtClean="0">
                <a:solidFill>
                  <a:srgbClr val="006600"/>
                </a:solidFill>
              </a:rPr>
              <a:t>Study</a:t>
            </a:r>
            <a:r>
              <a:rPr lang="fr-FR" sz="3600" b="1" dirty="0" smtClean="0">
                <a:solidFill>
                  <a:srgbClr val="006600"/>
                </a:solidFill>
              </a:rPr>
              <a:t>: Inclusion </a:t>
            </a:r>
            <a:r>
              <a:rPr lang="fr-FR" sz="3600" b="1" dirty="0" err="1">
                <a:solidFill>
                  <a:srgbClr val="006600"/>
                </a:solidFill>
              </a:rPr>
              <a:t>criteria</a:t>
            </a:r>
            <a:endParaRPr lang="fr-FR" sz="3600" b="1" dirty="0">
              <a:solidFill>
                <a:srgbClr val="006600"/>
              </a:solidFill>
            </a:endParaRPr>
          </a:p>
        </p:txBody>
      </p:sp>
      <p:sp>
        <p:nvSpPr>
          <p:cNvPr id="3" name="Espace réservé du contenu 2"/>
          <p:cNvSpPr>
            <a:spLocks noGrp="1"/>
          </p:cNvSpPr>
          <p:nvPr>
            <p:ph idx="1"/>
          </p:nvPr>
        </p:nvSpPr>
        <p:spPr>
          <a:xfrm>
            <a:off x="457200" y="1047751"/>
            <a:ext cx="8229600" cy="3394472"/>
          </a:xfrm>
        </p:spPr>
        <p:txBody>
          <a:bodyPr>
            <a:normAutofit/>
          </a:bodyPr>
          <a:lstStyle/>
          <a:p>
            <a:pPr lvl="0">
              <a:spcBef>
                <a:spcPts val="600"/>
              </a:spcBef>
              <a:spcAft>
                <a:spcPts val="600"/>
              </a:spcAft>
            </a:pPr>
            <a:r>
              <a:rPr lang="en-US" sz="1800" dirty="0"/>
              <a:t>Patients (≥18 years) with recent (&lt;6 months) established three-vessel disease defined as 70 % or more diameter stenosis in three vessels </a:t>
            </a:r>
            <a:r>
              <a:rPr lang="en-US" sz="1800" dirty="0" smtClean="0"/>
              <a:t>(</a:t>
            </a:r>
            <a:r>
              <a:rPr lang="en-US" sz="1800" b="1" dirty="0" smtClean="0"/>
              <a:t>Profile 1</a:t>
            </a:r>
            <a:r>
              <a:rPr lang="en-US" sz="1800" dirty="0" smtClean="0"/>
              <a:t>)</a:t>
            </a:r>
            <a:endParaRPr lang="fr-FR" sz="1800" dirty="0"/>
          </a:p>
          <a:p>
            <a:pPr lvl="0">
              <a:spcBef>
                <a:spcPts val="600"/>
              </a:spcBef>
              <a:spcAft>
                <a:spcPts val="600"/>
              </a:spcAft>
            </a:pPr>
            <a:r>
              <a:rPr lang="en-US" sz="1800" dirty="0" smtClean="0"/>
              <a:t>Recent </a:t>
            </a:r>
            <a:r>
              <a:rPr lang="en-US" sz="1800" dirty="0"/>
              <a:t>(&lt; 1month) acute coronary syndrome in elderly patient (≥75 years) defined by at least two of the following </a:t>
            </a:r>
            <a:r>
              <a:rPr lang="en-US" sz="1800" dirty="0" smtClean="0"/>
              <a:t>criteria (</a:t>
            </a:r>
            <a:r>
              <a:rPr lang="en-US" sz="1800" dirty="0" smtClean="0">
                <a:effectLst>
                  <a:outerShdw blurRad="38100" dist="38100" dir="2700000" algn="tl">
                    <a:srgbClr val="000000">
                      <a:alpha val="43137"/>
                    </a:srgbClr>
                  </a:outerShdw>
                </a:effectLst>
              </a:rPr>
              <a:t>Profile 2</a:t>
            </a:r>
            <a:r>
              <a:rPr lang="en-US" sz="1800" dirty="0" smtClean="0"/>
              <a:t>): </a:t>
            </a:r>
            <a:endParaRPr lang="fr-FR" sz="1800" dirty="0"/>
          </a:p>
          <a:p>
            <a:pPr lvl="1">
              <a:spcBef>
                <a:spcPts val="600"/>
              </a:spcBef>
              <a:spcAft>
                <a:spcPts val="600"/>
              </a:spcAft>
            </a:pPr>
            <a:r>
              <a:rPr lang="en-US" sz="1600" dirty="0"/>
              <a:t>Ischemic symptoms over 10 minutes </a:t>
            </a:r>
            <a:endParaRPr lang="fr-FR" sz="1600" dirty="0"/>
          </a:p>
          <a:p>
            <a:pPr lvl="1">
              <a:spcBef>
                <a:spcPts val="600"/>
              </a:spcBef>
              <a:spcAft>
                <a:spcPts val="600"/>
              </a:spcAft>
            </a:pPr>
            <a:r>
              <a:rPr lang="en-US" sz="1600" dirty="0"/>
              <a:t>Electrocardiographic abnormalities : ST segment depression </a:t>
            </a:r>
            <a:r>
              <a:rPr lang="en-US" sz="1600" dirty="0">
                <a:sym typeface="Symbol"/>
              </a:rPr>
              <a:t></a:t>
            </a:r>
            <a:r>
              <a:rPr lang="en-US" sz="1600" dirty="0"/>
              <a:t>0.1 mV (</a:t>
            </a:r>
            <a:r>
              <a:rPr lang="en-US" sz="1600" dirty="0">
                <a:sym typeface="Symbol"/>
              </a:rPr>
              <a:t></a:t>
            </a:r>
            <a:r>
              <a:rPr lang="en-US" sz="1600" dirty="0"/>
              <a:t>1 mm) or ST transitory elevation (&lt; 30 min) in the ST segment</a:t>
            </a:r>
            <a:r>
              <a:rPr lang="en-US" sz="1600" dirty="0">
                <a:sym typeface="Symbol"/>
              </a:rPr>
              <a:t></a:t>
            </a:r>
            <a:r>
              <a:rPr lang="en-US" sz="1600" dirty="0"/>
              <a:t>0.1 mV (</a:t>
            </a:r>
            <a:r>
              <a:rPr lang="en-US" sz="1600" dirty="0">
                <a:sym typeface="Symbol"/>
              </a:rPr>
              <a:t></a:t>
            </a:r>
            <a:r>
              <a:rPr lang="en-US" sz="1600" dirty="0"/>
              <a:t>1 mm) or ST elevation&gt;1 mm or more in two or more contiguous leads or new left bundle branch block </a:t>
            </a:r>
            <a:endParaRPr lang="fr-FR" sz="1600" dirty="0"/>
          </a:p>
          <a:p>
            <a:pPr lvl="1">
              <a:spcBef>
                <a:spcPts val="600"/>
              </a:spcBef>
              <a:spcAft>
                <a:spcPts val="600"/>
              </a:spcAft>
            </a:pPr>
            <a:r>
              <a:rPr lang="en-US" sz="1600" dirty="0"/>
              <a:t>Positive troponin I or T (as defined locally)</a:t>
            </a:r>
            <a:endParaRPr lang="fr-FR" sz="1600" dirty="0"/>
          </a:p>
          <a:p>
            <a:pPr>
              <a:spcBef>
                <a:spcPts val="600"/>
              </a:spcBef>
              <a:spcAft>
                <a:spcPts val="600"/>
              </a:spcAft>
            </a:pPr>
            <a:endParaRPr lang="fr-FR" sz="1800" dirty="0"/>
          </a:p>
        </p:txBody>
      </p:sp>
    </p:spTree>
    <p:extLst>
      <p:ext uri="{BB962C8B-B14F-4D97-AF65-F5344CB8AC3E}">
        <p14:creationId xmlns:p14="http://schemas.microsoft.com/office/powerpoint/2010/main" val="3789264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600" b="1" dirty="0" smtClean="0">
                <a:solidFill>
                  <a:srgbClr val="006600"/>
                </a:solidFill>
              </a:rPr>
              <a:t>AMERICA: </a:t>
            </a:r>
            <a:r>
              <a:rPr lang="fr-FR" sz="3600" b="1" dirty="0" err="1" smtClean="0">
                <a:solidFill>
                  <a:srgbClr val="006600"/>
                </a:solidFill>
              </a:rPr>
              <a:t>Study</a:t>
            </a:r>
            <a:r>
              <a:rPr lang="fr-FR" sz="3600" b="1" dirty="0" smtClean="0">
                <a:solidFill>
                  <a:srgbClr val="006600"/>
                </a:solidFill>
              </a:rPr>
              <a:t> </a:t>
            </a:r>
            <a:r>
              <a:rPr lang="fr-FR" sz="3600" b="1" dirty="0" err="1" smtClean="0">
                <a:solidFill>
                  <a:srgbClr val="006600"/>
                </a:solidFill>
              </a:rPr>
              <a:t>Endpoints</a:t>
            </a:r>
            <a:endParaRPr lang="fr-FR" sz="3600" b="1" dirty="0">
              <a:solidFill>
                <a:srgbClr val="006600"/>
              </a:solidFill>
            </a:endParaRPr>
          </a:p>
        </p:txBody>
      </p:sp>
      <p:sp>
        <p:nvSpPr>
          <p:cNvPr id="3" name="Espace réservé du contenu 2"/>
          <p:cNvSpPr>
            <a:spLocks noGrp="1"/>
          </p:cNvSpPr>
          <p:nvPr>
            <p:ph idx="1"/>
          </p:nvPr>
        </p:nvSpPr>
        <p:spPr>
          <a:xfrm>
            <a:off x="371959" y="860155"/>
            <a:ext cx="8772041" cy="3944317"/>
          </a:xfrm>
        </p:spPr>
        <p:txBody>
          <a:bodyPr>
            <a:noAutofit/>
          </a:bodyPr>
          <a:lstStyle/>
          <a:p>
            <a:r>
              <a:rPr lang="en-US" sz="1800" b="1" dirty="0" smtClean="0"/>
              <a:t>Primary </a:t>
            </a:r>
            <a:r>
              <a:rPr lang="en-US" sz="1800" b="1" dirty="0"/>
              <a:t>endpoint </a:t>
            </a:r>
            <a:r>
              <a:rPr lang="en-US" sz="1800" dirty="0" smtClean="0"/>
              <a:t>: death</a:t>
            </a:r>
            <a:r>
              <a:rPr lang="en-US" sz="1800" dirty="0"/>
              <a:t>, any ischemic event leading to rehospitalization or any evidence of organ failure during the two-year follow-up period. </a:t>
            </a:r>
            <a:endParaRPr lang="en-US" sz="1800" dirty="0" smtClean="0"/>
          </a:p>
          <a:p>
            <a:pPr lvl="1"/>
            <a:r>
              <a:rPr lang="en-US" sz="1400" b="1" dirty="0" smtClean="0"/>
              <a:t>Organ failure</a:t>
            </a:r>
            <a:r>
              <a:rPr lang="en-US" sz="1400" dirty="0" smtClean="0"/>
              <a:t>: acute </a:t>
            </a:r>
            <a:r>
              <a:rPr lang="en-US" sz="1400" dirty="0"/>
              <a:t>heart failure, new cognitive dysfunction, acute or worsening renal failure, new atrial or ventricular arrhythmia, and </a:t>
            </a:r>
            <a:r>
              <a:rPr lang="en-US" sz="1400" dirty="0" smtClean="0"/>
              <a:t> </a:t>
            </a:r>
            <a:r>
              <a:rPr lang="en-US" sz="1400" dirty="0"/>
              <a:t>malignant hypertension. </a:t>
            </a:r>
            <a:endParaRPr lang="en-US" sz="1400" dirty="0" smtClean="0"/>
          </a:p>
          <a:p>
            <a:pPr marL="457200" lvl="1" indent="0">
              <a:buNone/>
            </a:pPr>
            <a:endParaRPr lang="en-US" sz="1800" dirty="0" smtClean="0"/>
          </a:p>
          <a:p>
            <a:r>
              <a:rPr lang="en-US" sz="1800" b="1" dirty="0" smtClean="0"/>
              <a:t>Main </a:t>
            </a:r>
            <a:r>
              <a:rPr lang="en-US" sz="1800" b="1" dirty="0"/>
              <a:t>secondary </a:t>
            </a:r>
            <a:r>
              <a:rPr lang="en-US" sz="1800" b="1" dirty="0" smtClean="0"/>
              <a:t>endpoint</a:t>
            </a:r>
            <a:r>
              <a:rPr lang="en-US" sz="1800" dirty="0" smtClean="0"/>
              <a:t>: All-cause </a:t>
            </a:r>
            <a:r>
              <a:rPr lang="en-US" sz="1800" dirty="0"/>
              <a:t>death, </a:t>
            </a:r>
            <a:r>
              <a:rPr lang="en-US" sz="1800" dirty="0" smtClean="0"/>
              <a:t>MI, </a:t>
            </a:r>
            <a:r>
              <a:rPr lang="en-US" sz="1800" dirty="0"/>
              <a:t>stroke or any revascularization. </a:t>
            </a:r>
            <a:endParaRPr lang="en-US" sz="1800" dirty="0" smtClean="0"/>
          </a:p>
          <a:p>
            <a:endParaRPr lang="en-US" sz="1800" dirty="0"/>
          </a:p>
          <a:p>
            <a:r>
              <a:rPr lang="en-US" sz="1800" b="1" dirty="0" smtClean="0"/>
              <a:t>Prespecified </a:t>
            </a:r>
            <a:r>
              <a:rPr lang="en-US" sz="1800" b="1" dirty="0"/>
              <a:t>end </a:t>
            </a:r>
            <a:r>
              <a:rPr lang="en-US" sz="1800" b="1" dirty="0" smtClean="0"/>
              <a:t>points</a:t>
            </a:r>
            <a:r>
              <a:rPr lang="en-US" sz="1800" dirty="0" smtClean="0"/>
              <a:t>: prevalence </a:t>
            </a:r>
            <a:r>
              <a:rPr lang="en-US" sz="1800" dirty="0"/>
              <a:t>of MSAD, each individual component of the primary end point, the number of hospitalizations. </a:t>
            </a:r>
            <a:endParaRPr lang="en-US" sz="1800" dirty="0" smtClean="0"/>
          </a:p>
          <a:p>
            <a:endParaRPr lang="en-US" sz="1800" dirty="0"/>
          </a:p>
          <a:p>
            <a:r>
              <a:rPr lang="en-US" sz="1800" b="1" dirty="0" smtClean="0"/>
              <a:t>The </a:t>
            </a:r>
            <a:r>
              <a:rPr lang="en-US" sz="1800" b="1" dirty="0"/>
              <a:t>main safety end </a:t>
            </a:r>
            <a:r>
              <a:rPr lang="en-US" sz="1800" b="1" dirty="0" smtClean="0"/>
              <a:t>point</a:t>
            </a:r>
            <a:r>
              <a:rPr lang="en-US" sz="1800" dirty="0" smtClean="0"/>
              <a:t>: major bleeding (TIMI) </a:t>
            </a:r>
          </a:p>
        </p:txBody>
      </p:sp>
    </p:spTree>
    <p:extLst>
      <p:ext uri="{BB962C8B-B14F-4D97-AF65-F5344CB8AC3E}">
        <p14:creationId xmlns:p14="http://schemas.microsoft.com/office/powerpoint/2010/main" val="1192601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6" y="45112"/>
            <a:ext cx="8229600" cy="857250"/>
          </a:xfrm>
        </p:spPr>
        <p:txBody>
          <a:bodyPr>
            <a:normAutofit/>
          </a:bodyPr>
          <a:lstStyle/>
          <a:p>
            <a:r>
              <a:rPr lang="fr-FR" sz="3600" b="1" dirty="0" smtClean="0">
                <a:solidFill>
                  <a:srgbClr val="006600"/>
                </a:solidFill>
              </a:rPr>
              <a:t>AMERICA </a:t>
            </a:r>
            <a:r>
              <a:rPr lang="fr-FR" sz="3600" b="1" dirty="0" err="1" smtClean="0">
                <a:solidFill>
                  <a:srgbClr val="006600"/>
                </a:solidFill>
              </a:rPr>
              <a:t>Study</a:t>
            </a:r>
            <a:r>
              <a:rPr lang="fr-FR" sz="3600" b="1" dirty="0" smtClean="0">
                <a:solidFill>
                  <a:srgbClr val="006600"/>
                </a:solidFill>
              </a:rPr>
              <a:t>: </a:t>
            </a:r>
            <a:r>
              <a:rPr lang="fr-FR" sz="3600" b="1" dirty="0" err="1" smtClean="0">
                <a:solidFill>
                  <a:srgbClr val="006600"/>
                </a:solidFill>
              </a:rPr>
              <a:t>Statistical</a:t>
            </a:r>
            <a:r>
              <a:rPr lang="fr-FR" sz="3600" b="1" dirty="0" smtClean="0">
                <a:solidFill>
                  <a:srgbClr val="006600"/>
                </a:solidFill>
              </a:rPr>
              <a:t> </a:t>
            </a:r>
            <a:r>
              <a:rPr lang="fr-FR" sz="3600" b="1" dirty="0" err="1" smtClean="0">
                <a:solidFill>
                  <a:srgbClr val="006600"/>
                </a:solidFill>
              </a:rPr>
              <a:t>methodology</a:t>
            </a:r>
            <a:endParaRPr lang="fr-FR" sz="3600" b="1" dirty="0">
              <a:solidFill>
                <a:srgbClr val="006600"/>
              </a:solidFill>
            </a:endParaRPr>
          </a:p>
        </p:txBody>
      </p:sp>
      <p:sp>
        <p:nvSpPr>
          <p:cNvPr id="3" name="Espace réservé du contenu 2"/>
          <p:cNvSpPr>
            <a:spLocks noGrp="1"/>
          </p:cNvSpPr>
          <p:nvPr>
            <p:ph idx="1"/>
          </p:nvPr>
        </p:nvSpPr>
        <p:spPr>
          <a:xfrm>
            <a:off x="526472" y="1125490"/>
            <a:ext cx="8414327" cy="3014710"/>
          </a:xfrm>
        </p:spPr>
        <p:txBody>
          <a:bodyPr>
            <a:normAutofit/>
          </a:bodyPr>
          <a:lstStyle/>
          <a:p>
            <a:pPr>
              <a:spcBef>
                <a:spcPts val="600"/>
              </a:spcBef>
              <a:spcAft>
                <a:spcPts val="600"/>
              </a:spcAft>
              <a:buClr>
                <a:srgbClr val="006600"/>
              </a:buClr>
              <a:buFont typeface="Calibri" panose="020F0502020204030204" pitchFamily="34" charset="0"/>
              <a:buChar char="–"/>
            </a:pPr>
            <a:r>
              <a:rPr lang="en-GB" sz="1600" dirty="0" smtClean="0"/>
              <a:t> </a:t>
            </a:r>
            <a:r>
              <a:rPr lang="en-GB" sz="1600" b="1" dirty="0" smtClean="0"/>
              <a:t>Considering a 24 month event </a:t>
            </a:r>
            <a:r>
              <a:rPr lang="en-GB" sz="1600" b="1" dirty="0"/>
              <a:t>rate in the conventional group </a:t>
            </a:r>
            <a:r>
              <a:rPr lang="en-GB" sz="1600" b="1" dirty="0" smtClean="0"/>
              <a:t>at 33%*, </a:t>
            </a:r>
            <a:r>
              <a:rPr lang="fr-FR" sz="1600" b="1" dirty="0" smtClean="0"/>
              <a:t>a total </a:t>
            </a:r>
            <a:r>
              <a:rPr lang="fr-FR" sz="1600" b="1" dirty="0" err="1" smtClean="0"/>
              <a:t>sample</a:t>
            </a:r>
            <a:r>
              <a:rPr lang="fr-FR" sz="1600" b="1" dirty="0" smtClean="0"/>
              <a:t> size of  N= </a:t>
            </a:r>
            <a:r>
              <a:rPr lang="en-US" sz="1600" b="1" dirty="0" smtClean="0"/>
              <a:t>526 patients were needed to have a 80% power  to detect a difference between the 2 strategies corresponding to an hazard ratio HR = 0.6 ( a 10% attrition rate was considered)</a:t>
            </a:r>
          </a:p>
          <a:p>
            <a:pPr>
              <a:spcBef>
                <a:spcPts val="600"/>
              </a:spcBef>
              <a:spcAft>
                <a:spcPts val="600"/>
              </a:spcAft>
              <a:buClr>
                <a:srgbClr val="006600"/>
              </a:buClr>
              <a:buFont typeface="Calibri" panose="020F0502020204030204" pitchFamily="34" charset="0"/>
              <a:buChar char="–"/>
            </a:pPr>
            <a:r>
              <a:rPr lang="en-GB" sz="1600" dirty="0" smtClean="0"/>
              <a:t>All </a:t>
            </a:r>
            <a:r>
              <a:rPr lang="en-GB" sz="1600" dirty="0"/>
              <a:t>efficacy analyses were based on the intention-to-treat principle using the full analysis set </a:t>
            </a:r>
            <a:endParaRPr lang="en-GB" sz="1600" dirty="0" smtClean="0"/>
          </a:p>
          <a:p>
            <a:pPr>
              <a:spcBef>
                <a:spcPts val="600"/>
              </a:spcBef>
              <a:spcAft>
                <a:spcPts val="600"/>
              </a:spcAft>
              <a:buClr>
                <a:srgbClr val="006600"/>
              </a:buClr>
              <a:buFont typeface="Calibri" panose="020F0502020204030204" pitchFamily="34" charset="0"/>
              <a:buChar char="–"/>
            </a:pPr>
            <a:r>
              <a:rPr lang="en-GB" sz="1600" dirty="0"/>
              <a:t>The time from randomization to the first occurrence of any event for a given endpoint was compared using the Cox proportional hazards </a:t>
            </a:r>
            <a:r>
              <a:rPr lang="en-GB" sz="1600" dirty="0" smtClean="0"/>
              <a:t>model</a:t>
            </a:r>
            <a:r>
              <a:rPr lang="fr-FR" sz="1600" dirty="0"/>
              <a:t> </a:t>
            </a:r>
            <a:r>
              <a:rPr lang="fr-FR" sz="1600" dirty="0" err="1"/>
              <a:t>at</a:t>
            </a:r>
            <a:r>
              <a:rPr lang="fr-FR" sz="1600" dirty="0"/>
              <a:t> a 5% </a:t>
            </a:r>
            <a:r>
              <a:rPr lang="fr-FR" sz="1600" dirty="0" err="1"/>
              <a:t>two-sided</a:t>
            </a:r>
            <a:r>
              <a:rPr lang="fr-FR" sz="1600" dirty="0"/>
              <a:t> </a:t>
            </a:r>
            <a:r>
              <a:rPr lang="fr-FR" sz="1600" dirty="0" err="1"/>
              <a:t>significance</a:t>
            </a:r>
            <a:r>
              <a:rPr lang="fr-FR" sz="1600" dirty="0"/>
              <a:t> </a:t>
            </a:r>
            <a:r>
              <a:rPr lang="fr-FR" sz="1600" dirty="0" err="1"/>
              <a:t>level</a:t>
            </a:r>
            <a:r>
              <a:rPr lang="fr-FR" sz="1600" dirty="0"/>
              <a:t> </a:t>
            </a:r>
            <a:endParaRPr lang="en-GB" sz="1600" dirty="0" smtClean="0"/>
          </a:p>
          <a:p>
            <a:pPr>
              <a:spcBef>
                <a:spcPts val="600"/>
              </a:spcBef>
              <a:spcAft>
                <a:spcPts val="600"/>
              </a:spcAft>
              <a:buClr>
                <a:srgbClr val="006600"/>
              </a:buClr>
              <a:buFont typeface="Calibri" panose="020F0502020204030204" pitchFamily="34" charset="0"/>
              <a:buChar char="–"/>
            </a:pPr>
            <a:r>
              <a:rPr lang="en-GB" sz="1600" dirty="0"/>
              <a:t>Interactions between treatment assignment and pre-specified subgroups were evaluated by including terms for treatment, subgroup and treatment-by-subgroup interaction in the Cox model</a:t>
            </a:r>
          </a:p>
          <a:p>
            <a:pPr>
              <a:spcBef>
                <a:spcPts val="600"/>
              </a:spcBef>
              <a:spcAft>
                <a:spcPts val="600"/>
              </a:spcAft>
              <a:buClr>
                <a:srgbClr val="006600"/>
              </a:buClr>
              <a:buFont typeface="Calibri" panose="020F0502020204030204" pitchFamily="34" charset="0"/>
              <a:buChar char="–"/>
            </a:pPr>
            <a:endParaRPr lang="en-GB" sz="1600" dirty="0"/>
          </a:p>
          <a:p>
            <a:pPr>
              <a:spcBef>
                <a:spcPts val="600"/>
              </a:spcBef>
              <a:spcAft>
                <a:spcPts val="600"/>
              </a:spcAft>
              <a:buClr>
                <a:srgbClr val="006600"/>
              </a:buClr>
              <a:buFont typeface="Calibri" panose="020F0502020204030204" pitchFamily="34" charset="0"/>
              <a:buChar char="–"/>
            </a:pPr>
            <a:endParaRPr lang="en-GB" sz="1800" dirty="0"/>
          </a:p>
        </p:txBody>
      </p:sp>
      <p:sp>
        <p:nvSpPr>
          <p:cNvPr id="4" name="ZoneTexte 3"/>
          <p:cNvSpPr txBox="1"/>
          <p:nvPr/>
        </p:nvSpPr>
        <p:spPr>
          <a:xfrm>
            <a:off x="660400" y="4294205"/>
            <a:ext cx="2102370" cy="276999"/>
          </a:xfrm>
          <a:prstGeom prst="rect">
            <a:avLst/>
          </a:prstGeom>
          <a:noFill/>
        </p:spPr>
        <p:txBody>
          <a:bodyPr wrap="none" rtlCol="0">
            <a:spAutoFit/>
          </a:bodyPr>
          <a:lstStyle/>
          <a:p>
            <a:r>
              <a:rPr lang="fr-FR" sz="1200" dirty="0" smtClean="0"/>
              <a:t>* </a:t>
            </a:r>
            <a:r>
              <a:rPr lang="en-US" sz="1200" i="1" dirty="0"/>
              <a:t>JAMA</a:t>
            </a:r>
            <a:r>
              <a:rPr lang="en-US" sz="1200" dirty="0"/>
              <a:t> 2003;</a:t>
            </a:r>
            <a:r>
              <a:rPr lang="en-US" sz="1200" b="1" dirty="0"/>
              <a:t>289</a:t>
            </a:r>
            <a:r>
              <a:rPr lang="en-US" sz="1200" dirty="0"/>
              <a:t>:1117–1123. </a:t>
            </a:r>
            <a:endParaRPr lang="fr-FR" sz="1200" dirty="0"/>
          </a:p>
        </p:txBody>
      </p:sp>
    </p:spTree>
    <p:extLst>
      <p:ext uri="{BB962C8B-B14F-4D97-AF65-F5344CB8AC3E}">
        <p14:creationId xmlns:p14="http://schemas.microsoft.com/office/powerpoint/2010/main" val="3501940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472"/>
            <a:ext cx="8229600" cy="604712"/>
          </a:xfrm>
        </p:spPr>
        <p:txBody>
          <a:bodyPr>
            <a:normAutofit/>
          </a:bodyPr>
          <a:lstStyle/>
          <a:p>
            <a:r>
              <a:rPr lang="fr-FR" sz="3200" b="1" dirty="0" smtClean="0">
                <a:solidFill>
                  <a:srgbClr val="006600"/>
                </a:solidFill>
              </a:rPr>
              <a:t>AMERICA: Consort </a:t>
            </a:r>
            <a:r>
              <a:rPr lang="fr-FR" sz="3200" b="1" dirty="0" err="1" smtClean="0">
                <a:solidFill>
                  <a:srgbClr val="006600"/>
                </a:solidFill>
              </a:rPr>
              <a:t>diagram</a:t>
            </a:r>
            <a:endParaRPr lang="fr-FR" sz="3200" b="1"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592" y="557939"/>
            <a:ext cx="6063753" cy="403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75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893886328"/>
              </p:ext>
            </p:extLst>
          </p:nvPr>
        </p:nvGraphicFramePr>
        <p:xfrm>
          <a:off x="1528673" y="143605"/>
          <a:ext cx="6664037" cy="4328160"/>
        </p:xfrm>
        <a:graphic>
          <a:graphicData uri="http://schemas.openxmlformats.org/drawingml/2006/table">
            <a:tbl>
              <a:tblPr>
                <a:tableStyleId>{5C22544A-7EE6-4342-B048-85BDC9FD1C3A}</a:tableStyleId>
              </a:tblPr>
              <a:tblGrid>
                <a:gridCol w="2710178"/>
                <a:gridCol w="1807569"/>
                <a:gridCol w="2146290"/>
              </a:tblGrid>
              <a:tr h="342135">
                <a:tc>
                  <a:txBody>
                    <a:bodyPr/>
                    <a:lstStyle/>
                    <a:p>
                      <a:pPr algn="ctr">
                        <a:lnSpc>
                          <a:spcPct val="100000"/>
                        </a:lnSpc>
                        <a:spcBef>
                          <a:spcPts val="0"/>
                        </a:spcBef>
                        <a:spcAft>
                          <a:spcPts val="600"/>
                        </a:spcAft>
                      </a:pPr>
                      <a:r>
                        <a:rPr lang="en-US" sz="2000" b="1" kern="1200" dirty="0" smtClean="0">
                          <a:solidFill>
                            <a:schemeClr val="dk1"/>
                          </a:solidFill>
                          <a:effectLst/>
                          <a:latin typeface="+mn-lt"/>
                          <a:ea typeface="+mn-ea"/>
                          <a:cs typeface="+mn-cs"/>
                        </a:rPr>
                        <a:t>Baseline Characteristics</a:t>
                      </a:r>
                      <a:r>
                        <a:rPr lang="en-US" sz="1200" b="1" dirty="0">
                          <a:effectLst/>
                        </a:rPr>
                        <a:t> </a:t>
                      </a:r>
                      <a:endParaRPr lang="fr-FR" sz="1400" b="1" dirty="0">
                        <a:effectLst/>
                        <a:latin typeface="Calibri"/>
                        <a:ea typeface="Calibri"/>
                        <a:cs typeface="Times New Roman"/>
                      </a:endParaRPr>
                    </a:p>
                  </a:txBody>
                  <a:tcPr anchor="ctr"/>
                </a:tc>
                <a:tc>
                  <a:txBody>
                    <a:bodyPr/>
                    <a:lstStyle/>
                    <a:p>
                      <a:pPr algn="ctr">
                        <a:lnSpc>
                          <a:spcPct val="100000"/>
                        </a:lnSpc>
                        <a:spcBef>
                          <a:spcPts val="0"/>
                        </a:spcBef>
                        <a:spcAft>
                          <a:spcPts val="600"/>
                        </a:spcAft>
                      </a:pPr>
                      <a:r>
                        <a:rPr lang="en-US" sz="1800" b="1" dirty="0">
                          <a:effectLst/>
                        </a:rPr>
                        <a:t>Pro-active group (n=263)</a:t>
                      </a:r>
                      <a:endParaRPr lang="fr-FR" sz="2000" b="1" dirty="0">
                        <a:effectLst/>
                        <a:latin typeface="Calibri"/>
                        <a:ea typeface="Calibri"/>
                        <a:cs typeface="Times New Roman"/>
                      </a:endParaRPr>
                    </a:p>
                  </a:txBody>
                  <a:tcPr anchor="ctr">
                    <a:solidFill>
                      <a:schemeClr val="accent6">
                        <a:lumMod val="40000"/>
                        <a:lumOff val="60000"/>
                      </a:schemeClr>
                    </a:solidFill>
                  </a:tcPr>
                </a:tc>
                <a:tc>
                  <a:txBody>
                    <a:bodyPr/>
                    <a:lstStyle/>
                    <a:p>
                      <a:pPr algn="ctr">
                        <a:lnSpc>
                          <a:spcPct val="100000"/>
                        </a:lnSpc>
                        <a:spcBef>
                          <a:spcPts val="0"/>
                        </a:spcBef>
                        <a:spcAft>
                          <a:spcPts val="600"/>
                        </a:spcAft>
                      </a:pPr>
                      <a:r>
                        <a:rPr lang="en-US" sz="1800" b="1" dirty="0">
                          <a:effectLst/>
                        </a:rPr>
                        <a:t>Conventional group (n=258)</a:t>
                      </a:r>
                      <a:endParaRPr lang="fr-FR" sz="2000" b="1" dirty="0">
                        <a:effectLst/>
                        <a:latin typeface="Calibri"/>
                        <a:ea typeface="Calibri"/>
                        <a:cs typeface="Times New Roman"/>
                      </a:endParaRPr>
                    </a:p>
                  </a:txBody>
                  <a:tcPr anchor="ctr">
                    <a:solidFill>
                      <a:schemeClr val="accent5">
                        <a:lumMod val="40000"/>
                        <a:lumOff val="60000"/>
                      </a:schemeClr>
                    </a:solidFill>
                  </a:tcPr>
                </a:tc>
              </a:tr>
              <a:tr h="0">
                <a:tc>
                  <a:txBody>
                    <a:bodyPr/>
                    <a:lstStyle/>
                    <a:p>
                      <a:pPr algn="l">
                        <a:lnSpc>
                          <a:spcPct val="100000"/>
                        </a:lnSpc>
                        <a:spcBef>
                          <a:spcPts val="0"/>
                        </a:spcBef>
                        <a:spcAft>
                          <a:spcPts val="600"/>
                        </a:spcAft>
                      </a:pPr>
                      <a:r>
                        <a:rPr lang="fr-FR" sz="1400" b="1" kern="1200" dirty="0" smtClean="0">
                          <a:solidFill>
                            <a:schemeClr val="dk1"/>
                          </a:solidFill>
                          <a:effectLst/>
                          <a:latin typeface="+mn-lt"/>
                          <a:ea typeface="+mn-ea"/>
                          <a:cs typeface="+mn-cs"/>
                        </a:rPr>
                        <a:t>ACS in </a:t>
                      </a:r>
                      <a:r>
                        <a:rPr lang="fr-FR" sz="1400" b="1" kern="1200" dirty="0" err="1" smtClean="0">
                          <a:solidFill>
                            <a:schemeClr val="dk1"/>
                          </a:solidFill>
                          <a:effectLst/>
                          <a:latin typeface="+mn-lt"/>
                          <a:ea typeface="+mn-ea"/>
                          <a:cs typeface="+mn-cs"/>
                        </a:rPr>
                        <a:t>elderly</a:t>
                      </a:r>
                      <a:r>
                        <a:rPr lang="fr-FR" sz="1400" b="1" kern="1200" dirty="0" smtClean="0">
                          <a:solidFill>
                            <a:schemeClr val="dk1"/>
                          </a:solidFill>
                          <a:effectLst/>
                          <a:latin typeface="+mn-lt"/>
                          <a:ea typeface="+mn-ea"/>
                          <a:cs typeface="+mn-cs"/>
                        </a:rPr>
                        <a:t> (%)</a:t>
                      </a:r>
                      <a:endParaRPr lang="fr-FR" sz="1400" b="1" kern="1200" dirty="0">
                        <a:solidFill>
                          <a:schemeClr val="dk1"/>
                        </a:solidFill>
                        <a:effectLst/>
                        <a:latin typeface="+mn-lt"/>
                        <a:ea typeface="+mn-ea"/>
                        <a:cs typeface="+mn-cs"/>
                      </a:endParaRPr>
                    </a:p>
                  </a:txBody>
                  <a:tcPr/>
                </a:tc>
                <a:tc>
                  <a:txBody>
                    <a:bodyPr/>
                    <a:lstStyle/>
                    <a:p>
                      <a:pPr algn="ctr">
                        <a:lnSpc>
                          <a:spcPct val="100000"/>
                        </a:lnSpc>
                        <a:spcBef>
                          <a:spcPts val="0"/>
                        </a:spcBef>
                        <a:spcAft>
                          <a:spcPts val="600"/>
                        </a:spcAft>
                      </a:pPr>
                      <a:r>
                        <a:rPr lang="fr-FR" sz="1600" dirty="0" smtClean="0">
                          <a:effectLst/>
                          <a:latin typeface="Calibri"/>
                          <a:ea typeface="Calibri"/>
                          <a:cs typeface="Times New Roman"/>
                        </a:rPr>
                        <a:t>43%</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fr-FR" sz="1600" dirty="0" smtClean="0">
                          <a:effectLst/>
                          <a:latin typeface="Calibri"/>
                          <a:ea typeface="Calibri"/>
                          <a:cs typeface="Times New Roman"/>
                        </a:rPr>
                        <a:t>40%</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smtClean="0">
                          <a:effectLst/>
                        </a:rPr>
                        <a:t>Age: mean</a:t>
                      </a:r>
                      <a:r>
                        <a:rPr lang="en-US" sz="1400" b="1" baseline="0" dirty="0" smtClean="0">
                          <a:effectLst/>
                        </a:rPr>
                        <a:t> (</a:t>
                      </a:r>
                      <a:r>
                        <a:rPr lang="en-US" sz="1400" b="1" dirty="0" smtClean="0">
                          <a:effectLst/>
                          <a:sym typeface="Symbol"/>
                        </a:rPr>
                        <a:t></a:t>
                      </a:r>
                      <a:r>
                        <a:rPr lang="en-US" sz="1400" b="1" baseline="0" dirty="0" smtClean="0">
                          <a:effectLst/>
                          <a:sym typeface="Symbol"/>
                        </a:rPr>
                        <a:t> %&gt;75)</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77.7 (</a:t>
                      </a:r>
                      <a:r>
                        <a:rPr lang="en-US" sz="1400" dirty="0" smtClean="0">
                          <a:effectLst/>
                        </a:rPr>
                        <a:t>60%)</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76.0 </a:t>
                      </a:r>
                      <a:r>
                        <a:rPr lang="en-US" sz="1400" dirty="0" smtClean="0">
                          <a:effectLst/>
                        </a:rPr>
                        <a:t>(58%)</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Women</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76 (28.9%)</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67 (26.0%)</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Current smoker</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38 (14.4%)</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35 (13.6%)</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Hypertension</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170 (64.6%)</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180 (69.8%)</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Diabetes</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71 (27.0%)</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63 (24.4%)</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Dyslipidemia</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147 (55.9%)</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a:effectLst/>
                        </a:rPr>
                        <a:t>150 (58.1%)</a:t>
                      </a:r>
                      <a:endParaRPr lang="fr-FR" sz="160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Severe renal failure</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9 (3.4%)</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11 (4.3%)</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Prior myocardial infarction</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52 (19.8%)</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62 (24.0%)</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Prior </a:t>
                      </a:r>
                      <a:r>
                        <a:rPr lang="en-US" sz="1400" b="1" dirty="0" smtClean="0">
                          <a:effectLst/>
                        </a:rPr>
                        <a:t>PCI</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54 (20.5%)</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61 (23.6%)</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smtClean="0">
                          <a:effectLst/>
                        </a:rPr>
                        <a:t>Peripheral </a:t>
                      </a:r>
                      <a:r>
                        <a:rPr lang="en-US" sz="1400" b="1" dirty="0">
                          <a:effectLst/>
                        </a:rPr>
                        <a:t>artery disease</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22 (8.4%)</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28 (10.9%)</a:t>
                      </a:r>
                      <a:endParaRPr lang="fr-FR" sz="16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400" b="1" dirty="0">
                          <a:effectLst/>
                        </a:rPr>
                        <a:t>Prior Stroke</a:t>
                      </a:r>
                      <a:endParaRPr lang="fr-FR" sz="1600" b="1"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20 (7.6%)</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13 (5.0%)</a:t>
                      </a:r>
                      <a:endParaRPr lang="fr-FR" sz="1600" dirty="0">
                        <a:effectLst/>
                        <a:latin typeface="Calibri"/>
                        <a:ea typeface="Calibri"/>
                        <a:cs typeface="Times New Roman"/>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1476561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331131130"/>
              </p:ext>
            </p:extLst>
          </p:nvPr>
        </p:nvGraphicFramePr>
        <p:xfrm>
          <a:off x="1152978" y="682739"/>
          <a:ext cx="7506113" cy="3289174"/>
        </p:xfrm>
        <a:graphic>
          <a:graphicData uri="http://schemas.openxmlformats.org/drawingml/2006/table">
            <a:tbl>
              <a:tblPr>
                <a:tableStyleId>{5C22544A-7EE6-4342-B048-85BDC9FD1C3A}</a:tableStyleId>
              </a:tblPr>
              <a:tblGrid>
                <a:gridCol w="3052640"/>
                <a:gridCol w="2035976"/>
                <a:gridCol w="2417497"/>
              </a:tblGrid>
              <a:tr h="493040">
                <a:tc>
                  <a:txBody>
                    <a:bodyPr/>
                    <a:lstStyle/>
                    <a:p>
                      <a:pPr algn="l">
                        <a:lnSpc>
                          <a:spcPct val="100000"/>
                        </a:lnSpc>
                        <a:spcBef>
                          <a:spcPts val="0"/>
                        </a:spcBef>
                        <a:spcAft>
                          <a:spcPts val="600"/>
                        </a:spcAft>
                      </a:pPr>
                      <a:r>
                        <a:rPr lang="en-US" sz="1800" b="1" dirty="0">
                          <a:effectLst/>
                        </a:rPr>
                        <a:t>Clinical status at randomization</a:t>
                      </a:r>
                      <a:endParaRPr lang="fr-FR" sz="2000" b="1" dirty="0">
                        <a:effectLst/>
                        <a:latin typeface="Calibri"/>
                        <a:ea typeface="Calibri"/>
                        <a:cs typeface="Times New Roman"/>
                      </a:endParaRPr>
                    </a:p>
                  </a:txBody>
                  <a:tcPr anchor="ctr"/>
                </a:tc>
                <a:tc>
                  <a:txBody>
                    <a:bodyPr/>
                    <a:lstStyle/>
                    <a:p>
                      <a:pPr algn="ctr">
                        <a:lnSpc>
                          <a:spcPct val="100000"/>
                        </a:lnSpc>
                        <a:spcBef>
                          <a:spcPts val="0"/>
                        </a:spcBef>
                        <a:spcAft>
                          <a:spcPts val="600"/>
                        </a:spcAft>
                      </a:pPr>
                      <a:r>
                        <a:rPr lang="en-US" sz="1800" b="1" dirty="0">
                          <a:effectLst/>
                        </a:rPr>
                        <a:t>Pro-active group (n=263)</a:t>
                      </a:r>
                      <a:endParaRPr lang="fr-FR" sz="2000" b="1" dirty="0">
                        <a:effectLst/>
                        <a:latin typeface="Calibri"/>
                        <a:ea typeface="Calibri"/>
                        <a:cs typeface="Times New Roman"/>
                      </a:endParaRPr>
                    </a:p>
                  </a:txBody>
                  <a:tcPr anchor="ctr">
                    <a:solidFill>
                      <a:schemeClr val="accent6">
                        <a:lumMod val="40000"/>
                        <a:lumOff val="60000"/>
                      </a:schemeClr>
                    </a:solidFill>
                  </a:tcPr>
                </a:tc>
                <a:tc>
                  <a:txBody>
                    <a:bodyPr/>
                    <a:lstStyle/>
                    <a:p>
                      <a:pPr algn="ctr">
                        <a:lnSpc>
                          <a:spcPct val="100000"/>
                        </a:lnSpc>
                        <a:spcBef>
                          <a:spcPts val="0"/>
                        </a:spcBef>
                        <a:spcAft>
                          <a:spcPts val="600"/>
                        </a:spcAft>
                      </a:pPr>
                      <a:r>
                        <a:rPr lang="en-US" sz="1800" b="1" dirty="0">
                          <a:effectLst/>
                        </a:rPr>
                        <a:t>Conventional group (n=258)</a:t>
                      </a:r>
                      <a:endParaRPr lang="fr-FR" sz="2000" b="1" dirty="0">
                        <a:effectLst/>
                        <a:latin typeface="Calibri"/>
                        <a:ea typeface="Calibri"/>
                        <a:cs typeface="Times New Roman"/>
                      </a:endParaRPr>
                    </a:p>
                  </a:txBody>
                  <a:tcPr anchor="ct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a:effectLst/>
                        </a:rPr>
                        <a:t>Atrial fibrillation </a:t>
                      </a:r>
                      <a:endParaRPr lang="fr-FR" sz="16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20 (7.6%)</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20 (7.8%)</a:t>
                      </a:r>
                      <a:endParaRPr lang="fr-FR" sz="1600" dirty="0">
                        <a:effectLst/>
                        <a:latin typeface="Calibri"/>
                        <a:ea typeface="Calibri"/>
                        <a:cs typeface="Times New Roman"/>
                      </a:endParaRPr>
                    </a:p>
                  </a:txBody>
                  <a:tcPr>
                    <a:solidFill>
                      <a:schemeClr val="accent5">
                        <a:lumMod val="40000"/>
                        <a:lumOff val="60000"/>
                      </a:schemeClr>
                    </a:solidFill>
                  </a:tcPr>
                </a:tc>
              </a:tr>
              <a:tr h="379638">
                <a:tc>
                  <a:txBody>
                    <a:bodyPr/>
                    <a:lstStyle/>
                    <a:p>
                      <a:pPr algn="l">
                        <a:lnSpc>
                          <a:spcPct val="100000"/>
                        </a:lnSpc>
                        <a:spcBef>
                          <a:spcPts val="0"/>
                        </a:spcBef>
                        <a:spcAft>
                          <a:spcPts val="600"/>
                        </a:spcAft>
                      </a:pPr>
                      <a:r>
                        <a:rPr lang="en-US" sz="1400" dirty="0">
                          <a:effectLst/>
                        </a:rPr>
                        <a:t>ACS</a:t>
                      </a:r>
                      <a:endParaRPr lang="fr-FR" sz="16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212 (80.6%)</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207 (80.2%)</a:t>
                      </a:r>
                      <a:endParaRPr lang="fr-FR" sz="1600" dirty="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dirty="0">
                          <a:effectLst/>
                        </a:rPr>
                        <a:t>Percutaneous coronary intervention</a:t>
                      </a:r>
                      <a:endParaRPr lang="fr-FR" sz="16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201 (76.4%)</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201 (77.9%)</a:t>
                      </a:r>
                      <a:endParaRPr lang="fr-FR" sz="1600" dirty="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dirty="0">
                          <a:effectLst/>
                        </a:rPr>
                        <a:t>Drug Eluting stent</a:t>
                      </a:r>
                      <a:endParaRPr lang="fr-FR" sz="16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82 (31.2%)</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73 (28.3%)</a:t>
                      </a:r>
                      <a:endParaRPr lang="fr-FR" sz="1600" dirty="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dirty="0">
                          <a:effectLst/>
                        </a:rPr>
                        <a:t>Bare Metal Stent</a:t>
                      </a:r>
                      <a:endParaRPr lang="fr-FR" sz="16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dirty="0">
                          <a:effectLst/>
                        </a:rPr>
                        <a:t>119 (45.2%)</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128 (49.6%)</a:t>
                      </a:r>
                      <a:endParaRPr lang="fr-FR" sz="1600" dirty="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a:effectLst/>
                        </a:rPr>
                        <a:t>Coronary artery bypass graft</a:t>
                      </a:r>
                      <a:endParaRPr lang="fr-FR" sz="16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22 (8.4%)</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21 (8.1%)</a:t>
                      </a:r>
                      <a:endParaRPr lang="fr-FR" sz="1600" dirty="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a:effectLst/>
                        </a:rPr>
                        <a:t>Left ventricle ejection faction &lt; 40% </a:t>
                      </a:r>
                      <a:endParaRPr lang="fr-FR" sz="16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42 (16.0%)</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a:effectLst/>
                        </a:rPr>
                        <a:t>35 (13.6%)</a:t>
                      </a:r>
                      <a:endParaRPr lang="fr-FR" sz="1600">
                        <a:effectLst/>
                        <a:latin typeface="Calibri"/>
                        <a:ea typeface="Calibri"/>
                        <a:cs typeface="Times New Roman"/>
                      </a:endParaRPr>
                    </a:p>
                  </a:txBody>
                  <a:tcPr>
                    <a:solidFill>
                      <a:schemeClr val="accent5">
                        <a:lumMod val="40000"/>
                        <a:lumOff val="60000"/>
                      </a:schemeClr>
                    </a:solidFill>
                  </a:tcPr>
                </a:tc>
              </a:tr>
              <a:tr h="324208">
                <a:tc>
                  <a:txBody>
                    <a:bodyPr/>
                    <a:lstStyle/>
                    <a:p>
                      <a:pPr algn="l">
                        <a:lnSpc>
                          <a:spcPct val="100000"/>
                        </a:lnSpc>
                        <a:spcBef>
                          <a:spcPts val="0"/>
                        </a:spcBef>
                        <a:spcAft>
                          <a:spcPts val="600"/>
                        </a:spcAft>
                      </a:pPr>
                      <a:r>
                        <a:rPr lang="en-US" sz="1400">
                          <a:effectLst/>
                        </a:rPr>
                        <a:t>Cognitive dysfunction</a:t>
                      </a:r>
                      <a:endParaRPr lang="fr-FR" sz="16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400">
                          <a:effectLst/>
                        </a:rPr>
                        <a:t>30 (19.0%)</a:t>
                      </a:r>
                      <a:endParaRPr lang="fr-FR" sz="16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400" dirty="0">
                          <a:effectLst/>
                        </a:rPr>
                        <a:t>29 (19.3%)</a:t>
                      </a:r>
                      <a:endParaRPr lang="fr-FR" sz="1600" dirty="0">
                        <a:effectLst/>
                        <a:latin typeface="Calibri"/>
                        <a:ea typeface="Calibri"/>
                        <a:cs typeface="Times New Roman"/>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362620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0"/>
            <a:ext cx="8229600" cy="857250"/>
          </a:xfrm>
        </p:spPr>
        <p:txBody>
          <a:bodyPr>
            <a:normAutofit/>
          </a:bodyPr>
          <a:lstStyle/>
          <a:p>
            <a:r>
              <a:rPr lang="fr-FR" sz="3200" b="1" dirty="0" smtClean="0">
                <a:solidFill>
                  <a:srgbClr val="006600"/>
                </a:solidFill>
              </a:rPr>
              <a:t>AMERICA </a:t>
            </a:r>
            <a:r>
              <a:rPr lang="fr-FR" sz="3200" b="1" dirty="0" err="1" smtClean="0">
                <a:solidFill>
                  <a:srgbClr val="006600"/>
                </a:solidFill>
              </a:rPr>
              <a:t>Study</a:t>
            </a:r>
            <a:r>
              <a:rPr lang="fr-FR" sz="3200" b="1" dirty="0" smtClean="0">
                <a:solidFill>
                  <a:srgbClr val="006600"/>
                </a:solidFill>
              </a:rPr>
              <a:t>: Baseline </a:t>
            </a:r>
            <a:r>
              <a:rPr lang="fr-FR" sz="3200" b="1" dirty="0" err="1" smtClean="0">
                <a:solidFill>
                  <a:srgbClr val="006600"/>
                </a:solidFill>
              </a:rPr>
              <a:t>Characteristics</a:t>
            </a:r>
            <a:endParaRPr lang="fr-FR" sz="3200" b="1" dirty="0">
              <a:solidFill>
                <a:srgbClr val="0066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936194684"/>
              </p:ext>
            </p:extLst>
          </p:nvPr>
        </p:nvGraphicFramePr>
        <p:xfrm>
          <a:off x="1309659" y="994005"/>
          <a:ext cx="6795616" cy="3200400"/>
        </p:xfrm>
        <a:graphic>
          <a:graphicData uri="http://schemas.openxmlformats.org/drawingml/2006/table">
            <a:tbl>
              <a:tblPr>
                <a:tableStyleId>{5C22544A-7EE6-4342-B048-85BDC9FD1C3A}</a:tableStyleId>
              </a:tblPr>
              <a:tblGrid>
                <a:gridCol w="2763690"/>
                <a:gridCol w="1843259"/>
                <a:gridCol w="2188667"/>
              </a:tblGrid>
              <a:tr h="0">
                <a:tc>
                  <a:txBody>
                    <a:bodyPr/>
                    <a:lstStyle/>
                    <a:p>
                      <a:pPr algn="l">
                        <a:lnSpc>
                          <a:spcPct val="100000"/>
                        </a:lnSpc>
                        <a:spcBef>
                          <a:spcPts val="0"/>
                        </a:spcBef>
                        <a:spcAft>
                          <a:spcPts val="600"/>
                        </a:spcAft>
                      </a:pPr>
                      <a:r>
                        <a:rPr lang="en-US" sz="1400" b="1" dirty="0">
                          <a:effectLst/>
                        </a:rPr>
                        <a:t>Treatment at randomization</a:t>
                      </a:r>
                      <a:endParaRPr lang="fr-FR" sz="1600" b="1" dirty="0">
                        <a:effectLst/>
                        <a:latin typeface="Calibri"/>
                        <a:ea typeface="Calibri"/>
                        <a:cs typeface="Times New Roman"/>
                      </a:endParaRPr>
                    </a:p>
                  </a:txBody>
                  <a:tcPr anchor="ctr"/>
                </a:tc>
                <a:tc>
                  <a:txBody>
                    <a:bodyPr/>
                    <a:lstStyle/>
                    <a:p>
                      <a:pPr algn="ctr">
                        <a:lnSpc>
                          <a:spcPct val="100000"/>
                        </a:lnSpc>
                        <a:spcBef>
                          <a:spcPts val="0"/>
                        </a:spcBef>
                        <a:spcAft>
                          <a:spcPts val="600"/>
                        </a:spcAft>
                      </a:pPr>
                      <a:r>
                        <a:rPr lang="en-US" sz="1400" b="1" dirty="0">
                          <a:effectLst/>
                        </a:rPr>
                        <a:t>Pro-active group (n=263)</a:t>
                      </a:r>
                      <a:endParaRPr lang="fr-FR" sz="1600" b="1" dirty="0">
                        <a:effectLst/>
                        <a:latin typeface="Calibri"/>
                        <a:ea typeface="Calibri"/>
                        <a:cs typeface="Times New Roman"/>
                      </a:endParaRPr>
                    </a:p>
                  </a:txBody>
                  <a:tcPr anchor="ctr">
                    <a:solidFill>
                      <a:schemeClr val="accent6">
                        <a:lumMod val="40000"/>
                        <a:lumOff val="60000"/>
                      </a:schemeClr>
                    </a:solidFill>
                  </a:tcPr>
                </a:tc>
                <a:tc>
                  <a:txBody>
                    <a:bodyPr/>
                    <a:lstStyle/>
                    <a:p>
                      <a:pPr algn="ctr">
                        <a:lnSpc>
                          <a:spcPct val="100000"/>
                        </a:lnSpc>
                        <a:spcBef>
                          <a:spcPts val="0"/>
                        </a:spcBef>
                        <a:spcAft>
                          <a:spcPts val="600"/>
                        </a:spcAft>
                      </a:pPr>
                      <a:r>
                        <a:rPr lang="en-US" sz="1400" b="1" dirty="0">
                          <a:effectLst/>
                        </a:rPr>
                        <a:t>Conventional group (n=258)</a:t>
                      </a:r>
                      <a:endParaRPr lang="fr-FR" sz="1600" b="1" dirty="0">
                        <a:effectLst/>
                        <a:latin typeface="Calibri"/>
                        <a:ea typeface="Calibri"/>
                        <a:cs typeface="Times New Roman"/>
                      </a:endParaRPr>
                    </a:p>
                  </a:txBody>
                  <a:tcPr anchor="ctr">
                    <a:solidFill>
                      <a:schemeClr val="accent5">
                        <a:lumMod val="40000"/>
                        <a:lumOff val="60000"/>
                      </a:schemeClr>
                    </a:solidFill>
                  </a:tcPr>
                </a:tc>
              </a:tr>
              <a:tr h="0">
                <a:tc>
                  <a:txBody>
                    <a:bodyPr/>
                    <a:lstStyle/>
                    <a:p>
                      <a:pPr algn="l">
                        <a:lnSpc>
                          <a:spcPct val="100000"/>
                        </a:lnSpc>
                        <a:spcBef>
                          <a:spcPts val="0"/>
                        </a:spcBef>
                        <a:spcAft>
                          <a:spcPts val="600"/>
                        </a:spcAft>
                      </a:pPr>
                      <a:r>
                        <a:rPr lang="en-US" sz="1600">
                          <a:effectLst/>
                        </a:rPr>
                        <a:t>Aspirin</a:t>
                      </a:r>
                      <a:endParaRPr lang="fr-FR" sz="18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258 (98.1%)</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a:effectLst/>
                        </a:rPr>
                        <a:t>250 (96.9%)</a:t>
                      </a:r>
                      <a:endParaRPr lang="fr-FR" sz="180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dirty="0">
                          <a:effectLst/>
                        </a:rPr>
                        <a:t>Clopidogrel </a:t>
                      </a:r>
                      <a:endParaRPr lang="fr-FR" sz="18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234 (89.0%)</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221 (85.7%)</a:t>
                      </a:r>
                      <a:endParaRPr lang="fr-FR" sz="18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a:effectLst/>
                        </a:rPr>
                        <a:t>Betablockers</a:t>
                      </a:r>
                      <a:endParaRPr lang="fr-FR" sz="18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231 (87.8%)</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a:effectLst/>
                        </a:rPr>
                        <a:t>208 (80.6%)</a:t>
                      </a:r>
                      <a:endParaRPr lang="fr-FR" sz="180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dirty="0">
                          <a:effectLst/>
                        </a:rPr>
                        <a:t>ACE inhibitors</a:t>
                      </a:r>
                      <a:endParaRPr lang="fr-FR" sz="18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187 (71.1%)</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175 (67.8%)</a:t>
                      </a:r>
                      <a:endParaRPr lang="fr-FR" sz="18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dirty="0">
                          <a:effectLst/>
                        </a:rPr>
                        <a:t>Statin</a:t>
                      </a:r>
                      <a:endParaRPr lang="fr-FR" sz="18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248 (94.3%)</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241 (93.4%)</a:t>
                      </a:r>
                      <a:endParaRPr lang="fr-FR" sz="18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a:effectLst/>
                        </a:rPr>
                        <a:t>Aldosterone blockade</a:t>
                      </a:r>
                      <a:endParaRPr lang="fr-FR" sz="18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18 (6.8%)</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13 (5.0%)</a:t>
                      </a:r>
                      <a:endParaRPr lang="fr-FR" sz="18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a:effectLst/>
                        </a:rPr>
                        <a:t>VKA </a:t>
                      </a:r>
                      <a:endParaRPr lang="fr-FR" sz="180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a:effectLst/>
                        </a:rPr>
                        <a:t>26 (9.9%)</a:t>
                      </a:r>
                      <a:endParaRPr lang="fr-FR" sz="180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26 (10.1%)</a:t>
                      </a:r>
                      <a:endParaRPr lang="fr-FR" sz="1800" dirty="0">
                        <a:effectLst/>
                        <a:latin typeface="Calibri"/>
                        <a:ea typeface="Calibri"/>
                        <a:cs typeface="Times New Roman"/>
                      </a:endParaRPr>
                    </a:p>
                  </a:txBody>
                  <a:tcPr>
                    <a:solidFill>
                      <a:schemeClr val="accent5">
                        <a:lumMod val="40000"/>
                        <a:lumOff val="60000"/>
                      </a:schemeClr>
                    </a:solidFill>
                  </a:tcPr>
                </a:tc>
              </a:tr>
              <a:tr h="0">
                <a:tc>
                  <a:txBody>
                    <a:bodyPr/>
                    <a:lstStyle/>
                    <a:p>
                      <a:pPr algn="l">
                        <a:lnSpc>
                          <a:spcPct val="100000"/>
                        </a:lnSpc>
                        <a:spcBef>
                          <a:spcPts val="0"/>
                        </a:spcBef>
                        <a:spcAft>
                          <a:spcPts val="600"/>
                        </a:spcAft>
                      </a:pPr>
                      <a:r>
                        <a:rPr lang="en-US" sz="1600" dirty="0">
                          <a:effectLst/>
                        </a:rPr>
                        <a:t>Insulin</a:t>
                      </a:r>
                      <a:endParaRPr lang="fr-FR" sz="18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dirty="0">
                          <a:effectLst/>
                        </a:rPr>
                        <a:t>37 (14.1%)</a:t>
                      </a:r>
                      <a:endParaRPr lang="fr-FR" sz="18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dirty="0">
                          <a:effectLst/>
                        </a:rPr>
                        <a:t>26 (10.1%)</a:t>
                      </a:r>
                      <a:endParaRPr lang="fr-FR" sz="1800" dirty="0">
                        <a:effectLst/>
                        <a:latin typeface="Calibri"/>
                        <a:ea typeface="Calibri"/>
                        <a:cs typeface="Times New Roman"/>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128195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err="1" smtClean="0">
                <a:solidFill>
                  <a:srgbClr val="006600"/>
                </a:solidFill>
              </a:rPr>
              <a:t>Disclosures</a:t>
            </a:r>
            <a:endParaRPr lang="fr-FR" sz="3600" b="1" dirty="0">
              <a:solidFill>
                <a:srgbClr val="006600"/>
              </a:solidFill>
            </a:endParaRPr>
          </a:p>
        </p:txBody>
      </p:sp>
      <p:sp>
        <p:nvSpPr>
          <p:cNvPr id="3" name="Espace réservé du contenu 2"/>
          <p:cNvSpPr>
            <a:spLocks noGrp="1"/>
          </p:cNvSpPr>
          <p:nvPr>
            <p:ph idx="1"/>
          </p:nvPr>
        </p:nvSpPr>
        <p:spPr>
          <a:xfrm>
            <a:off x="457200" y="1674284"/>
            <a:ext cx="8365067" cy="1695449"/>
          </a:xfrm>
        </p:spPr>
        <p:txBody>
          <a:bodyPr>
            <a:noAutofit/>
          </a:bodyPr>
          <a:lstStyle/>
          <a:p>
            <a:r>
              <a:rPr lang="en-US" sz="1800" u="sng" dirty="0" smtClean="0"/>
              <a:t>Research </a:t>
            </a:r>
            <a:r>
              <a:rPr lang="en-US" sz="1800" u="sng" dirty="0"/>
              <a:t>grants</a:t>
            </a:r>
            <a:r>
              <a:rPr lang="en-US" sz="1800" dirty="0"/>
              <a:t> from Bristol-Myers Squibb, Sanofi-Aventis, Eli Lilly, </a:t>
            </a:r>
            <a:r>
              <a:rPr lang="en-US" sz="1800" dirty="0" err="1"/>
              <a:t>Guerbet</a:t>
            </a:r>
            <a:r>
              <a:rPr lang="en-US" sz="1800" dirty="0"/>
              <a:t> Medical, Medtronic, Boston Scientific, </a:t>
            </a:r>
            <a:r>
              <a:rPr lang="en-US" sz="1800" dirty="0" err="1"/>
              <a:t>Cordis</a:t>
            </a:r>
            <a:r>
              <a:rPr lang="en-US" sz="1800" dirty="0"/>
              <a:t>, </a:t>
            </a:r>
            <a:r>
              <a:rPr lang="en-US" sz="1800" dirty="0" err="1"/>
              <a:t>Stago</a:t>
            </a:r>
            <a:r>
              <a:rPr lang="en-US" sz="1800" dirty="0"/>
              <a:t>, </a:t>
            </a:r>
            <a:r>
              <a:rPr lang="en-US" sz="1800" dirty="0" err="1"/>
              <a:t>Centocor</a:t>
            </a:r>
            <a:r>
              <a:rPr lang="en-US" sz="1800" dirty="0"/>
              <a:t>, </a:t>
            </a:r>
            <a:r>
              <a:rPr lang="en-US" sz="1800" dirty="0" err="1"/>
              <a:t>Fondation</a:t>
            </a:r>
            <a:r>
              <a:rPr lang="en-US" sz="1800" dirty="0"/>
              <a:t> de France, INSERM, Federation </a:t>
            </a:r>
            <a:r>
              <a:rPr lang="en-US" sz="1800" dirty="0" err="1"/>
              <a:t>Francaise</a:t>
            </a:r>
            <a:r>
              <a:rPr lang="en-US" sz="1800" dirty="0"/>
              <a:t> de Cardiologie, and </a:t>
            </a:r>
            <a:r>
              <a:rPr lang="en-US" sz="1800" dirty="0" err="1"/>
              <a:t>Société</a:t>
            </a:r>
            <a:r>
              <a:rPr lang="en-US" sz="1800" dirty="0"/>
              <a:t> </a:t>
            </a:r>
            <a:r>
              <a:rPr lang="en-US" sz="1800" dirty="0" err="1"/>
              <a:t>Française</a:t>
            </a:r>
            <a:r>
              <a:rPr lang="en-US" sz="1800" dirty="0"/>
              <a:t> de Cardiologie; </a:t>
            </a:r>
            <a:endParaRPr lang="en-US" sz="1800" dirty="0" smtClean="0"/>
          </a:p>
          <a:p>
            <a:r>
              <a:rPr lang="en-US" sz="1800" u="sng" dirty="0" smtClean="0"/>
              <a:t>Consulting </a:t>
            </a:r>
            <a:r>
              <a:rPr lang="en-US" sz="1800" u="sng" dirty="0"/>
              <a:t>fees</a:t>
            </a:r>
            <a:r>
              <a:rPr lang="en-US" sz="1800" dirty="0"/>
              <a:t> from Sanofi-Aventis, Eli Lilly, and Bristol-Myers Squibb; and lecture fees from Bristol-Myers Squibb, Sanofi-Aventis, and Eli Lilly. </a:t>
            </a:r>
            <a:endParaRPr lang="fr-FR" sz="1800" dirty="0"/>
          </a:p>
          <a:p>
            <a:endParaRPr lang="fr-FR" sz="1800" dirty="0"/>
          </a:p>
        </p:txBody>
      </p:sp>
    </p:spTree>
    <p:extLst>
      <p:ext uri="{BB962C8B-B14F-4D97-AF65-F5344CB8AC3E}">
        <p14:creationId xmlns:p14="http://schemas.microsoft.com/office/powerpoint/2010/main" val="296453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smtClean="0">
                <a:solidFill>
                  <a:srgbClr val="006600"/>
                </a:solidFill>
              </a:rPr>
              <a:t>AMERICA: </a:t>
            </a:r>
            <a:r>
              <a:rPr lang="fr-FR" sz="3200" b="1" dirty="0" err="1" smtClean="0">
                <a:solidFill>
                  <a:srgbClr val="006600"/>
                </a:solidFill>
              </a:rPr>
              <a:t>Pro-active</a:t>
            </a:r>
            <a:r>
              <a:rPr lang="fr-FR" sz="3200" b="1" dirty="0" smtClean="0">
                <a:solidFill>
                  <a:srgbClr val="006600"/>
                </a:solidFill>
              </a:rPr>
              <a:t> </a:t>
            </a:r>
            <a:r>
              <a:rPr lang="fr-FR" sz="3200" b="1" dirty="0" err="1">
                <a:solidFill>
                  <a:srgbClr val="006600"/>
                </a:solidFill>
              </a:rPr>
              <a:t>strategy</a:t>
            </a:r>
            <a:endParaRPr lang="fr-FR" sz="3200" b="1" dirty="0">
              <a:solidFill>
                <a:srgbClr val="0066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4267191313"/>
              </p:ext>
            </p:extLst>
          </p:nvPr>
        </p:nvGraphicFramePr>
        <p:xfrm>
          <a:off x="1176866" y="1187452"/>
          <a:ext cx="7239002" cy="2919457"/>
        </p:xfrm>
        <a:graphic>
          <a:graphicData uri="http://schemas.openxmlformats.org/drawingml/2006/table">
            <a:tbl>
              <a:tblPr>
                <a:tableStyleId>{5C22544A-7EE6-4342-B048-85BDC9FD1C3A}</a:tableStyleId>
              </a:tblPr>
              <a:tblGrid>
                <a:gridCol w="3101660"/>
                <a:gridCol w="2068671"/>
                <a:gridCol w="2068671"/>
              </a:tblGrid>
              <a:tr h="582153">
                <a:tc>
                  <a:txBody>
                    <a:bodyPr/>
                    <a:lstStyle/>
                    <a:p>
                      <a:pPr algn="l">
                        <a:lnSpc>
                          <a:spcPct val="100000"/>
                        </a:lnSpc>
                        <a:spcBef>
                          <a:spcPts val="0"/>
                        </a:spcBef>
                        <a:spcAft>
                          <a:spcPts val="600"/>
                        </a:spcAft>
                      </a:pPr>
                      <a:r>
                        <a:rPr lang="en-US" sz="1600" b="1" dirty="0">
                          <a:effectLst/>
                        </a:rPr>
                        <a:t>Treatment at randomization</a:t>
                      </a:r>
                      <a:endParaRPr lang="fr-FR" sz="1600" b="1" dirty="0">
                        <a:effectLst/>
                        <a:latin typeface="Calibri"/>
                        <a:ea typeface="Calibri"/>
                        <a:cs typeface="Times New Roman"/>
                      </a:endParaRPr>
                    </a:p>
                  </a:txBody>
                  <a:tcPr anchor="ctr"/>
                </a:tc>
                <a:tc>
                  <a:txBody>
                    <a:bodyPr/>
                    <a:lstStyle/>
                    <a:p>
                      <a:pPr algn="ctr">
                        <a:lnSpc>
                          <a:spcPct val="100000"/>
                        </a:lnSpc>
                        <a:spcBef>
                          <a:spcPts val="0"/>
                        </a:spcBef>
                        <a:spcAft>
                          <a:spcPts val="600"/>
                        </a:spcAft>
                      </a:pPr>
                      <a:r>
                        <a:rPr lang="en-US" sz="1600" b="1" dirty="0">
                          <a:effectLst/>
                        </a:rPr>
                        <a:t>Pro-active group </a:t>
                      </a:r>
                      <a:endParaRPr lang="en-US" sz="1600" b="1" dirty="0" smtClean="0">
                        <a:effectLst/>
                      </a:endParaRPr>
                    </a:p>
                    <a:p>
                      <a:pPr algn="ctr">
                        <a:lnSpc>
                          <a:spcPct val="100000"/>
                        </a:lnSpc>
                        <a:spcBef>
                          <a:spcPts val="0"/>
                        </a:spcBef>
                        <a:spcAft>
                          <a:spcPts val="600"/>
                        </a:spcAft>
                      </a:pPr>
                      <a:r>
                        <a:rPr lang="en-US" sz="1600" b="1" dirty="0" smtClean="0">
                          <a:effectLst/>
                        </a:rPr>
                        <a:t>(</a:t>
                      </a:r>
                      <a:r>
                        <a:rPr lang="en-US" sz="1600" b="1" dirty="0">
                          <a:effectLst/>
                        </a:rPr>
                        <a:t>n=263)</a:t>
                      </a:r>
                      <a:endParaRPr lang="fr-FR" sz="1600" b="1" dirty="0">
                        <a:effectLst/>
                        <a:latin typeface="Calibri"/>
                        <a:ea typeface="Calibri"/>
                        <a:cs typeface="Times New Roman"/>
                      </a:endParaRPr>
                    </a:p>
                  </a:txBody>
                  <a:tcPr anchor="ctr">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600" b="1" dirty="0" smtClean="0">
                          <a:effectLst/>
                        </a:rPr>
                        <a:t>Conventional group (n=258)</a:t>
                      </a:r>
                      <a:endParaRPr lang="fr-FR" sz="1600" b="1" dirty="0" smtClean="0">
                        <a:effectLst/>
                        <a:latin typeface="+mn-lt"/>
                        <a:ea typeface="Calibri"/>
                        <a:cs typeface="Times New Roman"/>
                      </a:endParaRPr>
                    </a:p>
                  </a:txBody>
                  <a:tcPr anchor="ctr">
                    <a:solidFill>
                      <a:schemeClr val="accent5">
                        <a:lumMod val="40000"/>
                        <a:lumOff val="60000"/>
                      </a:schemeClr>
                    </a:solidFill>
                  </a:tcPr>
                </a:tc>
              </a:tr>
              <a:tr h="389395">
                <a:tc>
                  <a:txBody>
                    <a:bodyPr/>
                    <a:lstStyle/>
                    <a:p>
                      <a:pPr algn="l">
                        <a:lnSpc>
                          <a:spcPct val="100000"/>
                        </a:lnSpc>
                        <a:spcBef>
                          <a:spcPts val="0"/>
                        </a:spcBef>
                        <a:spcAft>
                          <a:spcPts val="600"/>
                        </a:spcAft>
                      </a:pPr>
                      <a:r>
                        <a:rPr lang="en-US" sz="1600" dirty="0" smtClean="0">
                          <a:effectLst/>
                        </a:rPr>
                        <a:t>Screening for asymptomatic</a:t>
                      </a:r>
                      <a:r>
                        <a:rPr lang="en-US" sz="1600" baseline="0" dirty="0" smtClean="0">
                          <a:effectLst/>
                        </a:rPr>
                        <a:t> MASD</a:t>
                      </a:r>
                      <a:endParaRPr lang="fr-FR" sz="1600" dirty="0">
                        <a:effectLst/>
                        <a:latin typeface="Calibri"/>
                        <a:ea typeface="Calibri"/>
                        <a:cs typeface="Times New Roman"/>
                      </a:endParaRPr>
                    </a:p>
                  </a:txBody>
                  <a:tcPr/>
                </a:tc>
                <a:tc>
                  <a:txBody>
                    <a:bodyPr/>
                    <a:lstStyle/>
                    <a:p>
                      <a:pPr algn="ctr">
                        <a:lnSpc>
                          <a:spcPct val="100000"/>
                        </a:lnSpc>
                        <a:spcBef>
                          <a:spcPts val="0"/>
                        </a:spcBef>
                        <a:spcAft>
                          <a:spcPts val="600"/>
                        </a:spcAft>
                      </a:pPr>
                      <a:r>
                        <a:rPr lang="en-US" sz="1600" dirty="0" smtClean="0">
                          <a:effectLst/>
                        </a:rPr>
                        <a:t>100%</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fr-FR" sz="1600" dirty="0" smtClean="0">
                          <a:effectLst/>
                          <a:latin typeface="Calibri"/>
                          <a:ea typeface="Calibri"/>
                          <a:cs typeface="Times New Roman"/>
                        </a:rPr>
                        <a:t>NA</a:t>
                      </a:r>
                      <a:endParaRPr lang="fr-FR" sz="1600" dirty="0">
                        <a:effectLst/>
                        <a:latin typeface="Calibri"/>
                        <a:ea typeface="Calibri"/>
                        <a:cs typeface="Times New Roman"/>
                      </a:endParaRPr>
                    </a:p>
                  </a:txBody>
                  <a:tcPr>
                    <a:solidFill>
                      <a:schemeClr val="accent5">
                        <a:lumMod val="40000"/>
                        <a:lumOff val="60000"/>
                      </a:schemeClr>
                    </a:solidFill>
                  </a:tcPr>
                </a:tc>
              </a:tr>
              <a:tr h="367675">
                <a:tc>
                  <a:txBody>
                    <a:bodyPr/>
                    <a:lstStyle/>
                    <a:p>
                      <a:pPr algn="l">
                        <a:lnSpc>
                          <a:spcPct val="100000"/>
                        </a:lnSpc>
                        <a:spcBef>
                          <a:spcPts val="0"/>
                        </a:spcBef>
                        <a:spcAft>
                          <a:spcPts val="600"/>
                        </a:spcAft>
                      </a:pPr>
                      <a:r>
                        <a:rPr lang="en-US" sz="1600" dirty="0" smtClean="0">
                          <a:effectLst/>
                        </a:rPr>
                        <a:t>Life style changes</a:t>
                      </a:r>
                      <a:endParaRPr lang="fr-FR" sz="1600" dirty="0">
                        <a:effectLst/>
                        <a:latin typeface="Calibri"/>
                        <a:ea typeface="Calibri"/>
                        <a:cs typeface="Times New Roman"/>
                      </a:endParaRPr>
                    </a:p>
                  </a:txBody>
                  <a:tcPr/>
                </a:tc>
                <a:tc>
                  <a:txBody>
                    <a:bodyPr/>
                    <a:lstStyle/>
                    <a:p>
                      <a:pPr marL="0" algn="ctr" defTabSz="457200" rtl="0" eaLnBrk="1" latinLnBrk="0" hangingPunct="1">
                        <a:lnSpc>
                          <a:spcPct val="100000"/>
                        </a:lnSpc>
                        <a:spcBef>
                          <a:spcPts val="0"/>
                        </a:spcBef>
                        <a:spcAft>
                          <a:spcPts val="600"/>
                        </a:spcAft>
                      </a:pPr>
                      <a:r>
                        <a:rPr lang="en-US" sz="1600" kern="1200" dirty="0" smtClean="0">
                          <a:solidFill>
                            <a:schemeClr val="dk1"/>
                          </a:solidFill>
                          <a:effectLst/>
                          <a:latin typeface="+mn-lt"/>
                          <a:ea typeface="+mn-ea"/>
                          <a:cs typeface="+mn-cs"/>
                        </a:rPr>
                        <a:t>54%</a:t>
                      </a:r>
                      <a:endParaRPr lang="fr-FR" sz="16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pPr marL="0" algn="ctr" defTabSz="457200" rtl="0" eaLnBrk="1" latinLnBrk="0" hangingPunct="1">
                        <a:lnSpc>
                          <a:spcPct val="100000"/>
                        </a:lnSpc>
                        <a:spcBef>
                          <a:spcPts val="0"/>
                        </a:spcBef>
                        <a:spcAft>
                          <a:spcPts val="600"/>
                        </a:spcAft>
                      </a:pPr>
                      <a:r>
                        <a:rPr lang="fr-FR" sz="1600" kern="1200" smtClean="0">
                          <a:solidFill>
                            <a:schemeClr val="dk1"/>
                          </a:solidFill>
                          <a:effectLst/>
                          <a:latin typeface="+mn-lt"/>
                          <a:ea typeface="+mn-ea"/>
                          <a:cs typeface="+mn-cs"/>
                        </a:rPr>
                        <a:t>NA</a:t>
                      </a:r>
                      <a:endParaRPr lang="fr-FR" sz="1600" kern="1200" dirty="0">
                        <a:solidFill>
                          <a:schemeClr val="dk1"/>
                        </a:solidFill>
                        <a:effectLst/>
                        <a:latin typeface="+mn-lt"/>
                        <a:ea typeface="+mn-ea"/>
                        <a:cs typeface="+mn-cs"/>
                      </a:endParaRPr>
                    </a:p>
                  </a:txBody>
                  <a:tcPr>
                    <a:solidFill>
                      <a:schemeClr val="accent5">
                        <a:lumMod val="40000"/>
                        <a:lumOff val="60000"/>
                      </a:schemeClr>
                    </a:solidFill>
                  </a:tcPr>
                </a:tc>
              </a:tr>
              <a:tr h="367675">
                <a:tc>
                  <a:txBody>
                    <a:bodyPr/>
                    <a:lstStyle/>
                    <a:p>
                      <a:pPr algn="l">
                        <a:lnSpc>
                          <a:spcPct val="100000"/>
                        </a:lnSpc>
                        <a:spcBef>
                          <a:spcPts val="0"/>
                        </a:spcBef>
                        <a:spcAft>
                          <a:spcPts val="600"/>
                        </a:spcAft>
                      </a:pPr>
                      <a:r>
                        <a:rPr lang="en-US" sz="1600" kern="1200" dirty="0" smtClean="0">
                          <a:solidFill>
                            <a:schemeClr val="dk1"/>
                          </a:solidFill>
                          <a:effectLst/>
                          <a:latin typeface="+mn-lt"/>
                          <a:ea typeface="+mn-ea"/>
                          <a:cs typeface="+mn-cs"/>
                        </a:rPr>
                        <a:t>complete smoking cessation</a:t>
                      </a:r>
                      <a:endParaRPr lang="fr-FR" sz="1600" kern="1200" dirty="0">
                        <a:solidFill>
                          <a:schemeClr val="dk1"/>
                        </a:solidFill>
                        <a:effectLst/>
                        <a:latin typeface="+mn-lt"/>
                        <a:ea typeface="+mn-ea"/>
                        <a:cs typeface="+mn-cs"/>
                      </a:endParaRPr>
                    </a:p>
                  </a:txBody>
                  <a:tcPr/>
                </a:tc>
                <a:tc>
                  <a:txBody>
                    <a:bodyPr/>
                    <a:lstStyle/>
                    <a:p>
                      <a:pPr marL="0" algn="ctr" defTabSz="457200" rtl="0" eaLnBrk="1" latinLnBrk="0" hangingPunct="1">
                        <a:lnSpc>
                          <a:spcPct val="100000"/>
                        </a:lnSpc>
                        <a:spcBef>
                          <a:spcPts val="0"/>
                        </a:spcBef>
                        <a:spcAft>
                          <a:spcPts val="600"/>
                        </a:spcAft>
                      </a:pPr>
                      <a:r>
                        <a:rPr lang="en-US" sz="1600" kern="1200" dirty="0" smtClean="0">
                          <a:solidFill>
                            <a:schemeClr val="dk1"/>
                          </a:solidFill>
                          <a:effectLst/>
                          <a:latin typeface="+mn-lt"/>
                          <a:ea typeface="+mn-ea"/>
                          <a:cs typeface="+mn-cs"/>
                        </a:rPr>
                        <a:t>61.7%</a:t>
                      </a:r>
                      <a:endParaRPr lang="fr-FR" sz="16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pPr marL="0" algn="ctr" defTabSz="457200" rtl="0" eaLnBrk="1" latinLnBrk="0" hangingPunct="1">
                        <a:lnSpc>
                          <a:spcPct val="100000"/>
                        </a:lnSpc>
                        <a:spcBef>
                          <a:spcPts val="0"/>
                        </a:spcBef>
                        <a:spcAft>
                          <a:spcPts val="600"/>
                        </a:spcAft>
                      </a:pPr>
                      <a:r>
                        <a:rPr lang="fr-FR" sz="1600" kern="1200" dirty="0" smtClean="0">
                          <a:solidFill>
                            <a:schemeClr val="dk1"/>
                          </a:solidFill>
                          <a:effectLst/>
                          <a:latin typeface="+mn-lt"/>
                          <a:ea typeface="+mn-ea"/>
                          <a:cs typeface="+mn-cs"/>
                        </a:rPr>
                        <a:t>NA</a:t>
                      </a:r>
                      <a:endParaRPr lang="fr-FR" sz="1600" kern="1200" dirty="0">
                        <a:solidFill>
                          <a:schemeClr val="dk1"/>
                        </a:solidFill>
                        <a:effectLst/>
                        <a:latin typeface="+mn-lt"/>
                        <a:ea typeface="+mn-ea"/>
                        <a:cs typeface="+mn-cs"/>
                      </a:endParaRPr>
                    </a:p>
                  </a:txBody>
                  <a:tcPr>
                    <a:solidFill>
                      <a:schemeClr val="accent5">
                        <a:lumMod val="40000"/>
                        <a:lumOff val="60000"/>
                      </a:schemeClr>
                    </a:solidFill>
                  </a:tcPr>
                </a:tc>
              </a:tr>
              <a:tr h="367675">
                <a:tc>
                  <a:txBody>
                    <a:bodyPr/>
                    <a:lstStyle/>
                    <a:p>
                      <a:pPr algn="l">
                        <a:lnSpc>
                          <a:spcPct val="100000"/>
                        </a:lnSpc>
                        <a:spcBef>
                          <a:spcPts val="0"/>
                        </a:spcBef>
                        <a:spcAft>
                          <a:spcPts val="600"/>
                        </a:spcAft>
                      </a:pPr>
                      <a:r>
                        <a:rPr lang="en-US" sz="1600" kern="1200" dirty="0">
                          <a:solidFill>
                            <a:schemeClr val="dk1"/>
                          </a:solidFill>
                          <a:effectLst/>
                          <a:latin typeface="+mn-lt"/>
                          <a:ea typeface="+mn-ea"/>
                          <a:cs typeface="+mn-cs"/>
                        </a:rPr>
                        <a:t>ACE inhibitors</a:t>
                      </a:r>
                      <a:endParaRPr lang="fr-FR" sz="1600" kern="1200" dirty="0">
                        <a:solidFill>
                          <a:schemeClr val="dk1"/>
                        </a:solidFill>
                        <a:effectLst/>
                        <a:latin typeface="+mn-lt"/>
                        <a:ea typeface="+mn-ea"/>
                        <a:cs typeface="+mn-cs"/>
                      </a:endParaRPr>
                    </a:p>
                  </a:txBody>
                  <a:tcPr/>
                </a:tc>
                <a:tc>
                  <a:txBody>
                    <a:bodyPr/>
                    <a:lstStyle/>
                    <a:p>
                      <a:pPr marL="0" algn="ctr" defTabSz="457200" rtl="0" eaLnBrk="1" latinLnBrk="0" hangingPunct="1">
                        <a:lnSpc>
                          <a:spcPct val="100000"/>
                        </a:lnSpc>
                        <a:spcBef>
                          <a:spcPts val="0"/>
                        </a:spcBef>
                        <a:spcAft>
                          <a:spcPts val="600"/>
                        </a:spcAft>
                      </a:pPr>
                      <a:r>
                        <a:rPr lang="en-US" sz="1600" kern="1200" dirty="0" smtClean="0">
                          <a:solidFill>
                            <a:schemeClr val="dk1"/>
                          </a:solidFill>
                          <a:effectLst/>
                          <a:latin typeface="+mn-lt"/>
                          <a:ea typeface="+mn-ea"/>
                          <a:cs typeface="+mn-cs"/>
                        </a:rPr>
                        <a:t>85.9%</a:t>
                      </a:r>
                      <a:endParaRPr lang="fr-FR" sz="16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pPr marL="0" algn="ctr" defTabSz="457200" rtl="0" eaLnBrk="1" latinLnBrk="0" hangingPunct="1">
                        <a:lnSpc>
                          <a:spcPct val="100000"/>
                        </a:lnSpc>
                        <a:spcBef>
                          <a:spcPts val="0"/>
                        </a:spcBef>
                        <a:spcAft>
                          <a:spcPts val="600"/>
                        </a:spcAft>
                      </a:pPr>
                      <a:r>
                        <a:rPr lang="fr-FR" sz="1600" kern="1200" dirty="0" smtClean="0">
                          <a:solidFill>
                            <a:schemeClr val="dk1"/>
                          </a:solidFill>
                          <a:effectLst/>
                          <a:latin typeface="+mn-lt"/>
                          <a:ea typeface="+mn-ea"/>
                          <a:cs typeface="+mn-cs"/>
                        </a:rPr>
                        <a:t>71.7%*</a:t>
                      </a:r>
                      <a:endParaRPr lang="fr-FR" sz="1600" kern="1200" dirty="0">
                        <a:solidFill>
                          <a:schemeClr val="dk1"/>
                        </a:solidFill>
                        <a:effectLst/>
                        <a:latin typeface="+mn-lt"/>
                        <a:ea typeface="+mn-ea"/>
                        <a:cs typeface="+mn-cs"/>
                      </a:endParaRPr>
                    </a:p>
                  </a:txBody>
                  <a:tcPr>
                    <a:solidFill>
                      <a:schemeClr val="accent5">
                        <a:lumMod val="40000"/>
                        <a:lumOff val="60000"/>
                      </a:schemeClr>
                    </a:solidFill>
                  </a:tcPr>
                </a:tc>
              </a:tr>
              <a:tr h="404042">
                <a:tc>
                  <a:txBody>
                    <a:bodyPr/>
                    <a:lstStyle/>
                    <a:p>
                      <a:r>
                        <a:rPr lang="en-US" sz="1600" kern="1200" dirty="0" smtClean="0">
                          <a:solidFill>
                            <a:schemeClr val="dk1"/>
                          </a:solidFill>
                          <a:effectLst/>
                          <a:latin typeface="+mn-lt"/>
                          <a:ea typeface="+mn-ea"/>
                          <a:cs typeface="+mn-cs"/>
                        </a:rPr>
                        <a:t>beta-blockade was given</a:t>
                      </a:r>
                      <a:endParaRPr lang="fr-FR" sz="1600" kern="1200" dirty="0">
                        <a:solidFill>
                          <a:schemeClr val="dk1"/>
                        </a:solidFill>
                        <a:effectLst/>
                        <a:latin typeface="+mn-lt"/>
                        <a:ea typeface="+mn-ea"/>
                        <a:cs typeface="+mn-cs"/>
                      </a:endParaRPr>
                    </a:p>
                  </a:txBody>
                  <a:tcPr/>
                </a:tc>
                <a:tc>
                  <a:txBody>
                    <a:bodyPr/>
                    <a:lstStyle/>
                    <a:p>
                      <a:pPr marL="0" algn="ctr" defTabSz="457200" rtl="0" eaLnBrk="1" latinLnBrk="0" hangingPunct="1">
                        <a:lnSpc>
                          <a:spcPct val="100000"/>
                        </a:lnSpc>
                        <a:spcBef>
                          <a:spcPts val="0"/>
                        </a:spcBef>
                        <a:spcAft>
                          <a:spcPts val="600"/>
                        </a:spcAft>
                      </a:pPr>
                      <a:r>
                        <a:rPr lang="en-US" sz="1600" kern="1200" dirty="0" smtClean="0">
                          <a:solidFill>
                            <a:schemeClr val="dk1"/>
                          </a:solidFill>
                          <a:effectLst/>
                          <a:latin typeface="+mn-lt"/>
                          <a:ea typeface="+mn-ea"/>
                          <a:cs typeface="+mn-cs"/>
                        </a:rPr>
                        <a:t>87.8% </a:t>
                      </a:r>
                      <a:endParaRPr lang="fr-FR" sz="16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600" kern="1200" dirty="0" smtClean="0">
                          <a:solidFill>
                            <a:schemeClr val="dk1"/>
                          </a:solidFill>
                          <a:effectLst/>
                          <a:latin typeface="+mn-lt"/>
                          <a:ea typeface="+mn-ea"/>
                          <a:cs typeface="+mn-cs"/>
                        </a:rPr>
                        <a:t>81.4%*</a:t>
                      </a:r>
                      <a:endParaRPr lang="fr-FR" sz="1600" kern="1200" dirty="0" smtClean="0">
                        <a:solidFill>
                          <a:schemeClr val="dk1"/>
                        </a:solidFill>
                        <a:effectLst/>
                        <a:latin typeface="+mn-lt"/>
                        <a:ea typeface="+mn-ea"/>
                        <a:cs typeface="+mn-cs"/>
                      </a:endParaRPr>
                    </a:p>
                  </a:txBody>
                  <a:tcPr>
                    <a:solidFill>
                      <a:schemeClr val="accent5">
                        <a:lumMod val="40000"/>
                        <a:lumOff val="60000"/>
                      </a:schemeClr>
                    </a:solidFill>
                  </a:tcPr>
                </a:tc>
              </a:tr>
              <a:tr h="367675">
                <a:tc>
                  <a:txBody>
                    <a:bodyPr/>
                    <a:lstStyle/>
                    <a:p>
                      <a:pPr algn="l">
                        <a:lnSpc>
                          <a:spcPct val="100000"/>
                        </a:lnSpc>
                        <a:spcBef>
                          <a:spcPts val="0"/>
                        </a:spcBef>
                        <a:spcAft>
                          <a:spcPts val="600"/>
                        </a:spcAft>
                      </a:pPr>
                      <a:r>
                        <a:rPr lang="en-US" sz="1600" kern="1200" dirty="0" smtClean="0">
                          <a:solidFill>
                            <a:schemeClr val="dk1"/>
                          </a:solidFill>
                          <a:effectLst/>
                          <a:latin typeface="+mn-lt"/>
                          <a:ea typeface="+mn-ea"/>
                          <a:cs typeface="+mn-cs"/>
                        </a:rPr>
                        <a:t>Interruption of DAPT</a:t>
                      </a:r>
                      <a:endParaRPr lang="fr-FR" sz="1600" kern="1200" dirty="0">
                        <a:solidFill>
                          <a:schemeClr val="dk1"/>
                        </a:solidFill>
                        <a:effectLst/>
                        <a:latin typeface="+mn-lt"/>
                        <a:ea typeface="+mn-ea"/>
                        <a:cs typeface="+mn-cs"/>
                      </a:endParaRPr>
                    </a:p>
                  </a:txBody>
                  <a:tcPr/>
                </a:tc>
                <a:tc>
                  <a:txBody>
                    <a:bodyPr/>
                    <a:lstStyle/>
                    <a:p>
                      <a:pPr algn="ctr">
                        <a:lnSpc>
                          <a:spcPct val="100000"/>
                        </a:lnSpc>
                        <a:spcBef>
                          <a:spcPts val="0"/>
                        </a:spcBef>
                        <a:spcAft>
                          <a:spcPts val="600"/>
                        </a:spcAft>
                      </a:pPr>
                      <a:r>
                        <a:rPr lang="en-US" sz="1600" kern="1200" dirty="0" smtClean="0">
                          <a:solidFill>
                            <a:schemeClr val="tx1"/>
                          </a:solidFill>
                          <a:effectLst/>
                          <a:latin typeface="+mn-lt"/>
                          <a:ea typeface="+mn-ea"/>
                          <a:cs typeface="+mn-cs"/>
                        </a:rPr>
                        <a:t>1.2% </a:t>
                      </a:r>
                      <a:endParaRPr lang="fr-FR" sz="1600" dirty="0">
                        <a:effectLst/>
                        <a:latin typeface="Calibri"/>
                        <a:ea typeface="Calibri"/>
                        <a:cs typeface="Times New Roman"/>
                      </a:endParaRPr>
                    </a:p>
                  </a:txBody>
                  <a:tcPr>
                    <a:solidFill>
                      <a:schemeClr val="accent6">
                        <a:lumMod val="40000"/>
                        <a:lumOff val="60000"/>
                      </a:schemeClr>
                    </a:solidFill>
                  </a:tcPr>
                </a:tc>
                <a:tc>
                  <a:txBody>
                    <a:bodyPr/>
                    <a:lstStyle/>
                    <a:p>
                      <a:pPr algn="ctr">
                        <a:lnSpc>
                          <a:spcPct val="100000"/>
                        </a:lnSpc>
                        <a:spcBef>
                          <a:spcPts val="0"/>
                        </a:spcBef>
                        <a:spcAft>
                          <a:spcPts val="600"/>
                        </a:spcAft>
                      </a:pPr>
                      <a:r>
                        <a:rPr lang="en-US" sz="1600" kern="1200" dirty="0" smtClean="0">
                          <a:solidFill>
                            <a:schemeClr val="dk1"/>
                          </a:solidFill>
                          <a:effectLst/>
                          <a:latin typeface="+mn-lt"/>
                          <a:ea typeface="+mn-ea"/>
                          <a:cs typeface="+mn-cs"/>
                        </a:rPr>
                        <a:t>4.9%*</a:t>
                      </a:r>
                      <a:endParaRPr lang="fr-FR" sz="1600" kern="1200" dirty="0">
                        <a:solidFill>
                          <a:schemeClr val="dk1"/>
                        </a:solidFill>
                        <a:effectLst/>
                        <a:latin typeface="+mn-lt"/>
                        <a:ea typeface="+mn-ea"/>
                        <a:cs typeface="+mn-cs"/>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9865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241"/>
            <a:ext cx="8229600" cy="741269"/>
          </a:xfrm>
        </p:spPr>
        <p:txBody>
          <a:bodyPr>
            <a:normAutofit/>
          </a:bodyPr>
          <a:lstStyle/>
          <a:p>
            <a:r>
              <a:rPr lang="fr-FR" sz="3200" b="1" dirty="0">
                <a:solidFill>
                  <a:srgbClr val="006600"/>
                </a:solidFill>
              </a:rPr>
              <a:t>Primary </a:t>
            </a:r>
            <a:r>
              <a:rPr lang="fr-FR" sz="3200" b="1" dirty="0" err="1" smtClean="0">
                <a:solidFill>
                  <a:srgbClr val="006600"/>
                </a:solidFill>
              </a:rPr>
              <a:t>Endpoint</a:t>
            </a:r>
            <a:r>
              <a:rPr lang="fr-FR" sz="3200" b="1" dirty="0" smtClean="0">
                <a:solidFill>
                  <a:srgbClr val="006600"/>
                </a:solidFill>
              </a:rPr>
              <a:t> at 2 </a:t>
            </a:r>
            <a:r>
              <a:rPr lang="fr-FR" sz="3200" b="1" dirty="0" err="1" smtClean="0">
                <a:solidFill>
                  <a:srgbClr val="006600"/>
                </a:solidFill>
              </a:rPr>
              <a:t>years</a:t>
            </a:r>
            <a:r>
              <a:rPr lang="fr-FR" sz="3200" b="1" dirty="0" smtClean="0">
                <a:solidFill>
                  <a:srgbClr val="006600"/>
                </a:solidFill>
              </a:rPr>
              <a:t>-FU*</a:t>
            </a:r>
            <a:endParaRPr lang="fr-FR" sz="3200" b="1" dirty="0">
              <a:solidFill>
                <a:srgbClr val="0066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036" y="1041800"/>
            <a:ext cx="6138950" cy="351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62545" y="572528"/>
            <a:ext cx="5651932" cy="276999"/>
          </a:xfrm>
          <a:prstGeom prst="rect">
            <a:avLst/>
          </a:prstGeom>
          <a:noFill/>
        </p:spPr>
        <p:txBody>
          <a:bodyPr wrap="none" rtlCol="0">
            <a:spAutoFit/>
          </a:bodyPr>
          <a:lstStyle/>
          <a:p>
            <a:r>
              <a:rPr lang="fr-FR" sz="1200" dirty="0" smtClean="0"/>
              <a:t>*</a:t>
            </a:r>
            <a:r>
              <a:rPr lang="en-US" sz="1200" dirty="0"/>
              <a:t> death, any ischemic event leading to rehospitalization or any evidence of organ failure</a:t>
            </a:r>
            <a:endParaRPr lang="fr-FR" sz="1200" dirty="0"/>
          </a:p>
        </p:txBody>
      </p:sp>
    </p:spTree>
    <p:extLst>
      <p:ext uri="{BB962C8B-B14F-4D97-AF65-F5344CB8AC3E}">
        <p14:creationId xmlns:p14="http://schemas.microsoft.com/office/powerpoint/2010/main" val="4235623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a:solidFill>
                  <a:srgbClr val="006600"/>
                </a:solidFill>
              </a:rPr>
              <a:t>Main </a:t>
            </a:r>
            <a:r>
              <a:rPr lang="fr-FR" sz="3200" b="1" dirty="0" err="1">
                <a:solidFill>
                  <a:srgbClr val="006600"/>
                </a:solidFill>
              </a:rPr>
              <a:t>secondary</a:t>
            </a:r>
            <a:r>
              <a:rPr lang="fr-FR" sz="3200" b="1" dirty="0">
                <a:solidFill>
                  <a:srgbClr val="006600"/>
                </a:solidFill>
              </a:rPr>
              <a:t> </a:t>
            </a:r>
            <a:r>
              <a:rPr lang="fr-FR" sz="3200" b="1" dirty="0" err="1" smtClean="0">
                <a:solidFill>
                  <a:srgbClr val="006600"/>
                </a:solidFill>
              </a:rPr>
              <a:t>endpoint</a:t>
            </a:r>
            <a:r>
              <a:rPr lang="fr-FR" sz="3200" b="1" dirty="0" smtClean="0">
                <a:solidFill>
                  <a:srgbClr val="006600"/>
                </a:solidFill>
              </a:rPr>
              <a:t> at 2 </a:t>
            </a:r>
            <a:r>
              <a:rPr lang="fr-FR" sz="3200" b="1" dirty="0" err="1" smtClean="0">
                <a:solidFill>
                  <a:srgbClr val="006600"/>
                </a:solidFill>
              </a:rPr>
              <a:t>years</a:t>
            </a:r>
            <a:r>
              <a:rPr lang="fr-FR" sz="3200" b="1" dirty="0" smtClean="0">
                <a:solidFill>
                  <a:srgbClr val="006600"/>
                </a:solidFill>
              </a:rPr>
              <a:t>-FU*</a:t>
            </a:r>
            <a:endParaRPr lang="fr-FR" sz="3200" b="1" dirty="0">
              <a:solidFill>
                <a:srgbClr val="0066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236" y="857250"/>
            <a:ext cx="6264564" cy="371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2676780" y="718750"/>
            <a:ext cx="3469476" cy="276999"/>
          </a:xfrm>
          <a:prstGeom prst="rect">
            <a:avLst/>
          </a:prstGeom>
          <a:noFill/>
        </p:spPr>
        <p:txBody>
          <a:bodyPr wrap="none" rtlCol="0">
            <a:spAutoFit/>
          </a:bodyPr>
          <a:lstStyle/>
          <a:p>
            <a:r>
              <a:rPr lang="fr-FR" sz="1200" dirty="0" smtClean="0"/>
              <a:t>*</a:t>
            </a:r>
            <a:r>
              <a:rPr lang="en-US" sz="1200" dirty="0"/>
              <a:t> All-cause death, MI, stroke or any revascularization</a:t>
            </a:r>
            <a:endParaRPr lang="fr-FR" sz="1200" dirty="0"/>
          </a:p>
        </p:txBody>
      </p:sp>
      <p:sp>
        <p:nvSpPr>
          <p:cNvPr id="6" name="ZoneTexte 5"/>
          <p:cNvSpPr txBox="1"/>
          <p:nvPr/>
        </p:nvSpPr>
        <p:spPr>
          <a:xfrm>
            <a:off x="727611" y="3976086"/>
            <a:ext cx="7451181" cy="646331"/>
          </a:xfrm>
          <a:prstGeom prst="rect">
            <a:avLst/>
          </a:prstGeom>
          <a:solidFill>
            <a:schemeClr val="bg1"/>
          </a:solidFill>
        </p:spPr>
        <p:txBody>
          <a:bodyPr wrap="square" rtlCol="0">
            <a:spAutoFit/>
          </a:bodyPr>
          <a:lstStyle/>
          <a:p>
            <a:r>
              <a:rPr lang="fr-FR" sz="1200" dirty="0" err="1" smtClean="0">
                <a:latin typeface="Cambria" panose="02040503050406030204" pitchFamily="18" charset="0"/>
              </a:rPr>
              <a:t>Subjects</a:t>
            </a:r>
            <a:r>
              <a:rPr lang="fr-FR" sz="1200" dirty="0" smtClean="0">
                <a:latin typeface="Cambria" panose="02040503050406030204" pitchFamily="18" charset="0"/>
              </a:rPr>
              <a:t> at </a:t>
            </a:r>
            <a:r>
              <a:rPr lang="fr-FR" sz="1200" dirty="0" err="1" smtClean="0">
                <a:latin typeface="Cambria" panose="02040503050406030204" pitchFamily="18" charset="0"/>
              </a:rPr>
              <a:t>risk</a:t>
            </a:r>
            <a:r>
              <a:rPr lang="fr-FR" sz="1200" dirty="0" smtClean="0">
                <a:latin typeface="Cambria" panose="02040503050406030204" pitchFamily="18" charset="0"/>
              </a:rPr>
              <a:t>:</a:t>
            </a:r>
          </a:p>
          <a:p>
            <a:r>
              <a:rPr lang="fr-FR" sz="1200" dirty="0" smtClean="0">
                <a:latin typeface="Cambria" panose="02040503050406030204" pitchFamily="18" charset="0"/>
              </a:rPr>
              <a:t>Active arm 	                263		         236		 223	                    208	          147</a:t>
            </a:r>
          </a:p>
          <a:p>
            <a:r>
              <a:rPr lang="fr-FR" sz="1200" dirty="0" smtClean="0">
                <a:latin typeface="Cambria" panose="02040503050406030204" pitchFamily="18" charset="0"/>
              </a:rPr>
              <a:t>Conservative arm         258	 	         226		 217	                    205	          147</a:t>
            </a:r>
            <a:endParaRPr lang="fr-FR" sz="1200" dirty="0">
              <a:latin typeface="Cambria" panose="02040503050406030204" pitchFamily="18" charset="0"/>
            </a:endParaRPr>
          </a:p>
        </p:txBody>
      </p:sp>
    </p:spTree>
    <p:extLst>
      <p:ext uri="{BB962C8B-B14F-4D97-AF65-F5344CB8AC3E}">
        <p14:creationId xmlns:p14="http://schemas.microsoft.com/office/powerpoint/2010/main" val="3463655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052349134"/>
              </p:ext>
            </p:extLst>
          </p:nvPr>
        </p:nvGraphicFramePr>
        <p:xfrm>
          <a:off x="1018758" y="465723"/>
          <a:ext cx="7653865" cy="3781528"/>
        </p:xfrm>
        <a:graphic>
          <a:graphicData uri="http://schemas.openxmlformats.org/drawingml/2006/table">
            <a:tbl>
              <a:tblPr>
                <a:tableStyleId>{5C22544A-7EE6-4342-B048-85BDC9FD1C3A}</a:tableStyleId>
              </a:tblPr>
              <a:tblGrid>
                <a:gridCol w="2362512"/>
                <a:gridCol w="1670932"/>
                <a:gridCol w="1575406"/>
                <a:gridCol w="1263932"/>
                <a:gridCol w="781083"/>
              </a:tblGrid>
              <a:tr h="360000">
                <a:tc>
                  <a:txBody>
                    <a:bodyPr/>
                    <a:lstStyle/>
                    <a:p>
                      <a:pPr algn="ctr">
                        <a:lnSpc>
                          <a:spcPct val="115000"/>
                        </a:lnSpc>
                        <a:spcBef>
                          <a:spcPts val="200"/>
                        </a:spcBef>
                        <a:spcAft>
                          <a:spcPts val="200"/>
                        </a:spcAft>
                      </a:pPr>
                      <a:r>
                        <a:rPr lang="en-US" sz="1600" b="1" dirty="0" smtClean="0">
                          <a:effectLst/>
                        </a:rPr>
                        <a:t>Key</a:t>
                      </a:r>
                      <a:r>
                        <a:rPr lang="en-US" sz="1600" b="1" baseline="0" dirty="0" smtClean="0">
                          <a:effectLst/>
                        </a:rPr>
                        <a:t> secondary outcomes</a:t>
                      </a:r>
                      <a:r>
                        <a:rPr lang="en-US" sz="1600" b="1" dirty="0">
                          <a:effectLst/>
                        </a:rPr>
                        <a:t> </a:t>
                      </a:r>
                      <a:endParaRPr lang="fr-FR" sz="20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b="1" dirty="0">
                          <a:effectLst/>
                        </a:rPr>
                        <a:t>Pro-active </a:t>
                      </a:r>
                      <a:r>
                        <a:rPr lang="en-US" sz="1400" b="1" dirty="0" smtClean="0">
                          <a:effectLst/>
                        </a:rPr>
                        <a:t>Arm (</a:t>
                      </a:r>
                      <a:r>
                        <a:rPr lang="en-US" sz="1400" b="1" dirty="0">
                          <a:effectLst/>
                        </a:rPr>
                        <a:t>n=263)</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b="1" dirty="0">
                          <a:effectLst/>
                        </a:rPr>
                        <a:t>Conventional Arm (n=258)</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b="1" dirty="0">
                          <a:effectLst/>
                        </a:rPr>
                        <a:t>Hazard Ratio</a:t>
                      </a:r>
                      <a:endParaRPr lang="fr-FR" sz="1800" b="1" dirty="0">
                        <a:effectLst/>
                      </a:endParaRPr>
                    </a:p>
                    <a:p>
                      <a:pPr algn="ctr">
                        <a:lnSpc>
                          <a:spcPct val="115000"/>
                        </a:lnSpc>
                        <a:spcBef>
                          <a:spcPts val="200"/>
                        </a:spcBef>
                        <a:spcAft>
                          <a:spcPts val="200"/>
                        </a:spcAft>
                      </a:pPr>
                      <a:r>
                        <a:rPr lang="en-US" sz="1400" b="1" dirty="0">
                          <a:effectLst/>
                        </a:rPr>
                        <a:t>(95% CI)</a:t>
                      </a:r>
                      <a:endParaRPr lang="fr-FR" sz="1800" b="1"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b="1" dirty="0">
                          <a:effectLst/>
                        </a:rPr>
                        <a:t>p-value</a:t>
                      </a:r>
                      <a:endParaRPr lang="fr-FR" sz="1800" b="1" dirty="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b="1" dirty="0">
                          <a:effectLst/>
                        </a:rPr>
                        <a:t>All-cause mortality</a:t>
                      </a:r>
                      <a:endParaRPr lang="fr-FR" sz="18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b="1" dirty="0">
                          <a:effectLst/>
                        </a:rPr>
                        <a:t>23 (8.7%)</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b="1" dirty="0">
                          <a:effectLst/>
                        </a:rPr>
                        <a:t>28 (10.9%)</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b="1" dirty="0">
                          <a:effectLst/>
                        </a:rPr>
                        <a:t>0.78 (0.45-1.35)</a:t>
                      </a:r>
                      <a:endParaRPr lang="fr-FR" sz="1800" b="1"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b="1" dirty="0">
                          <a:effectLst/>
                        </a:rPr>
                        <a:t>0.37</a:t>
                      </a:r>
                      <a:endParaRPr lang="fr-FR" sz="1800" b="1" dirty="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a:effectLst/>
                        </a:rPr>
                        <a:t>Myocardial infarction</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36 (13.7%)</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25 (9.7%)</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a:effectLst/>
                        </a:rPr>
                        <a:t>1.39 (0.83-2.31)</a:t>
                      </a:r>
                      <a:endParaRPr lang="fr-FR" sz="180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a:effectLst/>
                        </a:rPr>
                        <a:t>0.21</a:t>
                      </a:r>
                      <a:endParaRPr lang="fr-FR" sz="180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a:effectLst/>
                        </a:rPr>
                        <a:t>Stroke</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6 (2.3%)</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5 (1.9%)</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a:effectLst/>
                        </a:rPr>
                        <a:t>1.13 (0.35-3.72)</a:t>
                      </a:r>
                      <a:endParaRPr lang="fr-FR" sz="180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a:effectLst/>
                        </a:rPr>
                        <a:t>0.83</a:t>
                      </a:r>
                      <a:endParaRPr lang="fr-FR" sz="180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a:effectLst/>
                        </a:rPr>
                        <a:t>Critical Limb ischemia </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6 (2.3%)</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1 (0.4%)</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a:effectLst/>
                        </a:rPr>
                        <a:t>5.73 (0.69-47.60)</a:t>
                      </a:r>
                      <a:endParaRPr lang="fr-FR" sz="180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a:effectLst/>
                        </a:rPr>
                        <a:t>0.11</a:t>
                      </a:r>
                      <a:endParaRPr lang="fr-FR" sz="180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smtClean="0">
                          <a:effectLst/>
                        </a:rPr>
                        <a:t>AAA </a:t>
                      </a:r>
                      <a:r>
                        <a:rPr lang="en-US" sz="1400" dirty="0" err="1" smtClean="0">
                          <a:effectLst/>
                        </a:rPr>
                        <a:t>fissuration</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1 (0.4%)</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0 (0.0%)</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a:effectLst/>
                          <a:highlight>
                            <a:srgbClr val="FFFF00"/>
                          </a:highlight>
                        </a:rPr>
                        <a:t> </a:t>
                      </a:r>
                      <a:endParaRPr lang="fr-FR" sz="180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a:effectLst/>
                          <a:highlight>
                            <a:srgbClr val="FFFF00"/>
                          </a:highlight>
                        </a:rPr>
                        <a:t> </a:t>
                      </a:r>
                      <a:endParaRPr lang="fr-FR" sz="180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a:effectLst/>
                        </a:rPr>
                        <a:t>Revascularization</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77 (29.3%)</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56 (21.7%)</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dirty="0">
                          <a:effectLst/>
                        </a:rPr>
                        <a:t>1.36 (0.96-1.91)</a:t>
                      </a:r>
                      <a:endParaRPr lang="fr-FR" sz="1800"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a:effectLst/>
                        </a:rPr>
                        <a:t>0.083</a:t>
                      </a:r>
                      <a:endParaRPr lang="fr-FR" sz="180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b="1" dirty="0" smtClean="0">
                          <a:effectLst/>
                        </a:rPr>
                        <a:t>PCI</a:t>
                      </a:r>
                      <a:endParaRPr lang="fr-FR" sz="18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b="1" dirty="0">
                          <a:effectLst/>
                        </a:rPr>
                        <a:t>63 (24.0%)</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b="1" dirty="0">
                          <a:effectLst/>
                        </a:rPr>
                        <a:t>50 (19.4%)</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b="1" dirty="0">
                          <a:effectLst/>
                        </a:rPr>
                        <a:t>1.21 (0.84-1.76)</a:t>
                      </a:r>
                      <a:endParaRPr lang="fr-FR" sz="1800" b="1"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b="1" dirty="0">
                          <a:effectLst/>
                        </a:rPr>
                        <a:t>0.31</a:t>
                      </a:r>
                      <a:endParaRPr lang="fr-FR" sz="1800" b="1" dirty="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dirty="0">
                          <a:effectLst/>
                        </a:rPr>
                        <a:t>Coronary artery bypass graft</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17 (6.5%)</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8 (3.1%)</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dirty="0">
                          <a:effectLst/>
                        </a:rPr>
                        <a:t>2.04 (0.88-4.73)</a:t>
                      </a:r>
                      <a:endParaRPr lang="fr-FR" sz="1800"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dirty="0">
                          <a:effectLst/>
                        </a:rPr>
                        <a:t>0.09</a:t>
                      </a:r>
                      <a:endParaRPr lang="fr-FR" sz="1800" dirty="0">
                        <a:effectLst/>
                        <a:latin typeface="Calibri"/>
                        <a:ea typeface="Calibri"/>
                        <a:cs typeface="Times New Roman"/>
                      </a:endParaRPr>
                    </a:p>
                  </a:txBody>
                  <a:tcPr marL="0" marR="0" marT="0" marB="0" anchor="ctr"/>
                </a:tc>
              </a:tr>
              <a:tr h="360000">
                <a:tc>
                  <a:txBody>
                    <a:bodyPr/>
                    <a:lstStyle/>
                    <a:p>
                      <a:pPr algn="l">
                        <a:lnSpc>
                          <a:spcPct val="115000"/>
                        </a:lnSpc>
                        <a:spcBef>
                          <a:spcPts val="200"/>
                        </a:spcBef>
                        <a:spcAft>
                          <a:spcPts val="200"/>
                        </a:spcAft>
                      </a:pPr>
                      <a:r>
                        <a:rPr lang="en-US" sz="1400" b="1" dirty="0">
                          <a:effectLst/>
                        </a:rPr>
                        <a:t>Organ failure</a:t>
                      </a:r>
                      <a:endParaRPr lang="fr-FR" sz="18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b="1" dirty="0">
                          <a:effectLst/>
                        </a:rPr>
                        <a:t>38 (14.4%)</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b="1" dirty="0">
                          <a:effectLst/>
                        </a:rPr>
                        <a:t>37 (14.3%)</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b="1" dirty="0">
                          <a:effectLst/>
                        </a:rPr>
                        <a:t>0.97 (0.62-1.53)</a:t>
                      </a:r>
                      <a:endParaRPr lang="fr-FR" sz="1800" b="1"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b="1" dirty="0">
                          <a:effectLst/>
                        </a:rPr>
                        <a:t>0.91</a:t>
                      </a:r>
                      <a:endParaRPr lang="fr-FR" sz="1800" b="1"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282032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a:solidFill>
                  <a:srgbClr val="006600"/>
                </a:solidFill>
              </a:rPr>
              <a:t>Key </a:t>
            </a:r>
            <a:r>
              <a:rPr lang="fr-FR" sz="3200" b="1" dirty="0" err="1">
                <a:solidFill>
                  <a:srgbClr val="006600"/>
                </a:solidFill>
              </a:rPr>
              <a:t>seconday</a:t>
            </a:r>
            <a:r>
              <a:rPr lang="fr-FR" sz="3200" b="1" dirty="0">
                <a:solidFill>
                  <a:srgbClr val="006600"/>
                </a:solidFill>
              </a:rPr>
              <a:t> </a:t>
            </a:r>
            <a:r>
              <a:rPr lang="fr-FR" sz="3200" b="1" dirty="0" err="1">
                <a:solidFill>
                  <a:srgbClr val="006600"/>
                </a:solidFill>
              </a:rPr>
              <a:t>outcomes</a:t>
            </a:r>
            <a:endParaRPr lang="fr-FR" sz="3200" b="1" dirty="0">
              <a:solidFill>
                <a:srgbClr val="0066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310334479"/>
              </p:ext>
            </p:extLst>
          </p:nvPr>
        </p:nvGraphicFramePr>
        <p:xfrm>
          <a:off x="744415" y="1341705"/>
          <a:ext cx="7631723" cy="2061520"/>
        </p:xfrm>
        <a:graphic>
          <a:graphicData uri="http://schemas.openxmlformats.org/drawingml/2006/table">
            <a:tbl>
              <a:tblPr>
                <a:tableStyleId>{5C22544A-7EE6-4342-B048-85BDC9FD1C3A}</a:tableStyleId>
              </a:tblPr>
              <a:tblGrid>
                <a:gridCol w="2177911"/>
                <a:gridCol w="1843865"/>
                <a:gridCol w="1570848"/>
                <a:gridCol w="1260276"/>
                <a:gridCol w="778823"/>
              </a:tblGrid>
              <a:tr h="396000">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20004" marR="20004" marT="0" marB="0" anchor="ctr"/>
                </a:tc>
                <a:tc>
                  <a:txBody>
                    <a:bodyPr/>
                    <a:lstStyle/>
                    <a:p>
                      <a:pPr algn="ctr">
                        <a:lnSpc>
                          <a:spcPct val="100000"/>
                        </a:lnSpc>
                        <a:spcBef>
                          <a:spcPts val="200"/>
                        </a:spcBef>
                        <a:spcAft>
                          <a:spcPts val="200"/>
                        </a:spcAft>
                      </a:pPr>
                      <a:r>
                        <a:rPr lang="en-US" sz="1400" b="1" dirty="0">
                          <a:effectLst/>
                        </a:rPr>
                        <a:t>Pro-active </a:t>
                      </a:r>
                      <a:r>
                        <a:rPr lang="en-US" sz="1400" b="1" dirty="0" smtClean="0">
                          <a:effectLst/>
                        </a:rPr>
                        <a:t>Arm (</a:t>
                      </a:r>
                      <a:r>
                        <a:rPr lang="en-US" sz="1400" b="1" dirty="0">
                          <a:effectLst/>
                        </a:rPr>
                        <a:t>n=263)</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00000"/>
                        </a:lnSpc>
                        <a:spcBef>
                          <a:spcPts val="200"/>
                        </a:spcBef>
                        <a:spcAft>
                          <a:spcPts val="200"/>
                        </a:spcAft>
                      </a:pPr>
                      <a:r>
                        <a:rPr lang="en-US" sz="1400" b="1" dirty="0">
                          <a:effectLst/>
                        </a:rPr>
                        <a:t>Conventional Arm (n=258)</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00000"/>
                        </a:lnSpc>
                        <a:spcBef>
                          <a:spcPts val="200"/>
                        </a:spcBef>
                        <a:spcAft>
                          <a:spcPts val="200"/>
                        </a:spcAft>
                      </a:pPr>
                      <a:r>
                        <a:rPr lang="en-US" sz="1400" b="1" dirty="0">
                          <a:effectLst/>
                        </a:rPr>
                        <a:t>Hazard Ratio</a:t>
                      </a:r>
                      <a:endParaRPr lang="fr-FR" sz="1800" b="1" dirty="0">
                        <a:effectLst/>
                      </a:endParaRPr>
                    </a:p>
                    <a:p>
                      <a:pPr algn="ctr">
                        <a:lnSpc>
                          <a:spcPct val="100000"/>
                        </a:lnSpc>
                        <a:spcBef>
                          <a:spcPts val="200"/>
                        </a:spcBef>
                        <a:spcAft>
                          <a:spcPts val="200"/>
                        </a:spcAft>
                      </a:pPr>
                      <a:r>
                        <a:rPr lang="en-US" sz="1400" b="1" dirty="0">
                          <a:effectLst/>
                        </a:rPr>
                        <a:t>(95% CI)</a:t>
                      </a:r>
                      <a:endParaRPr lang="fr-FR" sz="1800" b="1" dirty="0">
                        <a:effectLst/>
                        <a:latin typeface="Calibri"/>
                        <a:ea typeface="Calibri"/>
                        <a:cs typeface="Times New Roman"/>
                      </a:endParaRPr>
                    </a:p>
                  </a:txBody>
                  <a:tcPr marL="0" marR="0" marT="0" marB="0" anchor="ctr"/>
                </a:tc>
                <a:tc>
                  <a:txBody>
                    <a:bodyPr/>
                    <a:lstStyle/>
                    <a:p>
                      <a:pPr algn="ctr">
                        <a:lnSpc>
                          <a:spcPct val="100000"/>
                        </a:lnSpc>
                        <a:spcBef>
                          <a:spcPts val="200"/>
                        </a:spcBef>
                        <a:spcAft>
                          <a:spcPts val="200"/>
                        </a:spcAft>
                      </a:pPr>
                      <a:r>
                        <a:rPr lang="en-US" sz="1400" b="1" dirty="0">
                          <a:effectLst/>
                        </a:rPr>
                        <a:t>p-value</a:t>
                      </a:r>
                      <a:endParaRPr lang="fr-FR" sz="1800" b="1" dirty="0">
                        <a:effectLst/>
                        <a:latin typeface="Calibri"/>
                        <a:ea typeface="Calibri"/>
                        <a:cs typeface="Times New Roman"/>
                      </a:endParaRPr>
                    </a:p>
                  </a:txBody>
                  <a:tcPr marL="0" marR="0" marT="0" marB="0" anchor="ctr"/>
                </a:tc>
              </a:tr>
              <a:tr h="396000">
                <a:tc>
                  <a:txBody>
                    <a:bodyPr/>
                    <a:lstStyle/>
                    <a:p>
                      <a:pPr algn="l">
                        <a:lnSpc>
                          <a:spcPct val="115000"/>
                        </a:lnSpc>
                        <a:spcBef>
                          <a:spcPts val="200"/>
                        </a:spcBef>
                        <a:spcAft>
                          <a:spcPts val="200"/>
                        </a:spcAft>
                      </a:pPr>
                      <a:r>
                        <a:rPr lang="en-US" sz="1400" b="1" dirty="0">
                          <a:effectLst/>
                        </a:rPr>
                        <a:t>Safety endpoints</a:t>
                      </a:r>
                      <a:endParaRPr lang="fr-FR" sz="18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0" marR="0" marT="0" marB="0" anchor="ctr"/>
                </a:tc>
              </a:tr>
              <a:tr h="396000">
                <a:tc>
                  <a:txBody>
                    <a:bodyPr/>
                    <a:lstStyle/>
                    <a:p>
                      <a:pPr algn="l">
                        <a:lnSpc>
                          <a:spcPct val="115000"/>
                        </a:lnSpc>
                        <a:spcBef>
                          <a:spcPts val="200"/>
                        </a:spcBef>
                        <a:spcAft>
                          <a:spcPts val="200"/>
                        </a:spcAft>
                      </a:pPr>
                      <a:r>
                        <a:rPr lang="en-US" sz="1400" dirty="0">
                          <a:effectLst/>
                        </a:rPr>
                        <a:t>All bleeding</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29 (11.0%)</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22 (8.5%)</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dirty="0">
                          <a:effectLst/>
                        </a:rPr>
                        <a:t>1.28 (0.73-2.22)</a:t>
                      </a:r>
                      <a:endParaRPr lang="fr-FR" sz="1800"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dirty="0">
                          <a:effectLst/>
                        </a:rPr>
                        <a:t>0.38</a:t>
                      </a:r>
                      <a:endParaRPr lang="fr-FR" sz="1800" dirty="0">
                        <a:effectLst/>
                        <a:latin typeface="Calibri"/>
                        <a:ea typeface="Calibri"/>
                        <a:cs typeface="Times New Roman"/>
                      </a:endParaRPr>
                    </a:p>
                  </a:txBody>
                  <a:tcPr marL="0" marR="0" marT="0" marB="0" anchor="ctr"/>
                </a:tc>
              </a:tr>
              <a:tr h="396000">
                <a:tc>
                  <a:txBody>
                    <a:bodyPr/>
                    <a:lstStyle/>
                    <a:p>
                      <a:pPr algn="l">
                        <a:lnSpc>
                          <a:spcPct val="115000"/>
                        </a:lnSpc>
                        <a:spcBef>
                          <a:spcPts val="200"/>
                        </a:spcBef>
                        <a:spcAft>
                          <a:spcPts val="200"/>
                        </a:spcAft>
                      </a:pPr>
                      <a:r>
                        <a:rPr lang="en-US" sz="1400" b="1" dirty="0">
                          <a:effectLst/>
                        </a:rPr>
                        <a:t>Major bleeding (TIMI)</a:t>
                      </a:r>
                      <a:endParaRPr lang="fr-FR" sz="1800" b="1"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b="1" dirty="0">
                          <a:effectLst/>
                        </a:rPr>
                        <a:t>12 (4.6%)</a:t>
                      </a:r>
                      <a:endParaRPr lang="fr-FR" sz="1800" b="1"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b="1" dirty="0">
                          <a:effectLst/>
                        </a:rPr>
                        <a:t>13 (5.0%)</a:t>
                      </a:r>
                      <a:endParaRPr lang="fr-FR" sz="1800" b="1"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b="1" dirty="0">
                          <a:effectLst/>
                        </a:rPr>
                        <a:t>0.87 (0.40-1.91)</a:t>
                      </a:r>
                      <a:endParaRPr lang="fr-FR" sz="1800" b="1"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b="1" dirty="0">
                          <a:effectLst/>
                        </a:rPr>
                        <a:t>0.73</a:t>
                      </a:r>
                      <a:endParaRPr lang="fr-FR" sz="1800" b="1" dirty="0">
                        <a:effectLst/>
                        <a:latin typeface="Calibri"/>
                        <a:ea typeface="Calibri"/>
                        <a:cs typeface="Times New Roman"/>
                      </a:endParaRPr>
                    </a:p>
                  </a:txBody>
                  <a:tcPr marL="0" marR="0" marT="0" marB="0" anchor="ctr"/>
                </a:tc>
              </a:tr>
              <a:tr h="396000">
                <a:tc>
                  <a:txBody>
                    <a:bodyPr/>
                    <a:lstStyle/>
                    <a:p>
                      <a:pPr algn="l">
                        <a:lnSpc>
                          <a:spcPct val="115000"/>
                        </a:lnSpc>
                        <a:spcBef>
                          <a:spcPts val="200"/>
                        </a:spcBef>
                        <a:spcAft>
                          <a:spcPts val="200"/>
                        </a:spcAft>
                      </a:pPr>
                      <a:r>
                        <a:rPr lang="en-US" sz="1400" dirty="0">
                          <a:effectLst/>
                        </a:rPr>
                        <a:t>Hospitalizations (yes)</a:t>
                      </a:r>
                      <a:endParaRPr lang="fr-FR" sz="1800" dirty="0">
                        <a:effectLst/>
                        <a:latin typeface="Calibri"/>
                        <a:ea typeface="Calibri"/>
                        <a:cs typeface="Times New Roman"/>
                      </a:endParaRPr>
                    </a:p>
                  </a:txBody>
                  <a:tcPr marL="20004" marR="20004" marT="0" marB="0" anchor="ctr"/>
                </a:tc>
                <a:tc>
                  <a:txBody>
                    <a:bodyPr/>
                    <a:lstStyle/>
                    <a:p>
                      <a:pPr algn="ctr">
                        <a:lnSpc>
                          <a:spcPct val="115000"/>
                        </a:lnSpc>
                        <a:spcBef>
                          <a:spcPts val="200"/>
                        </a:spcBef>
                        <a:spcAft>
                          <a:spcPts val="200"/>
                        </a:spcAft>
                      </a:pPr>
                      <a:r>
                        <a:rPr lang="en-US" sz="1400" dirty="0">
                          <a:effectLst/>
                        </a:rPr>
                        <a:t>104 (39.5%)</a:t>
                      </a:r>
                      <a:endParaRPr lang="fr-FR" sz="1800" dirty="0">
                        <a:effectLst/>
                        <a:latin typeface="Calibri"/>
                        <a:ea typeface="Calibri"/>
                        <a:cs typeface="Times New Roman"/>
                      </a:endParaRPr>
                    </a:p>
                  </a:txBody>
                  <a:tcPr marL="20004" marR="20004" marT="0" marB="0" anchor="ctr">
                    <a:solidFill>
                      <a:schemeClr val="accent6">
                        <a:lumMod val="40000"/>
                        <a:lumOff val="60000"/>
                      </a:schemeClr>
                    </a:solidFill>
                  </a:tcPr>
                </a:tc>
                <a:tc>
                  <a:txBody>
                    <a:bodyPr/>
                    <a:lstStyle/>
                    <a:p>
                      <a:pPr algn="ctr">
                        <a:lnSpc>
                          <a:spcPct val="115000"/>
                        </a:lnSpc>
                        <a:spcBef>
                          <a:spcPts val="200"/>
                        </a:spcBef>
                        <a:spcAft>
                          <a:spcPts val="200"/>
                        </a:spcAft>
                      </a:pPr>
                      <a:r>
                        <a:rPr lang="en-US" sz="1400" dirty="0">
                          <a:effectLst/>
                        </a:rPr>
                        <a:t>85 (32.9%)</a:t>
                      </a:r>
                      <a:endParaRPr lang="fr-FR" sz="1800" dirty="0">
                        <a:effectLst/>
                        <a:latin typeface="Calibri"/>
                        <a:ea typeface="Calibri"/>
                        <a:cs typeface="Times New Roman"/>
                      </a:endParaRPr>
                    </a:p>
                  </a:txBody>
                  <a:tcPr marL="20004" marR="20004" marT="0" marB="0" anchor="ctr">
                    <a:solidFill>
                      <a:schemeClr val="accent5">
                        <a:lumMod val="40000"/>
                        <a:lumOff val="60000"/>
                      </a:schemeClr>
                    </a:solidFill>
                  </a:tcPr>
                </a:tc>
                <a:tc>
                  <a:txBody>
                    <a:bodyPr/>
                    <a:lstStyle/>
                    <a:p>
                      <a:pPr algn="ctr">
                        <a:lnSpc>
                          <a:spcPct val="115000"/>
                        </a:lnSpc>
                        <a:spcBef>
                          <a:spcPts val="200"/>
                        </a:spcBef>
                        <a:spcAft>
                          <a:spcPts val="200"/>
                        </a:spcAft>
                      </a:pPr>
                      <a:r>
                        <a:rPr lang="en-US" sz="1400" dirty="0">
                          <a:effectLst/>
                        </a:rPr>
                        <a:t> </a:t>
                      </a:r>
                      <a:endParaRPr lang="fr-FR" sz="1800" dirty="0">
                        <a:effectLst/>
                        <a:latin typeface="Calibri"/>
                        <a:ea typeface="Calibri"/>
                        <a:cs typeface="Times New Roman"/>
                      </a:endParaRPr>
                    </a:p>
                  </a:txBody>
                  <a:tcPr marL="0" marR="0" marT="0" marB="0" anchor="ctr"/>
                </a:tc>
                <a:tc>
                  <a:txBody>
                    <a:bodyPr/>
                    <a:lstStyle/>
                    <a:p>
                      <a:pPr algn="ctr">
                        <a:lnSpc>
                          <a:spcPct val="115000"/>
                        </a:lnSpc>
                        <a:spcBef>
                          <a:spcPts val="200"/>
                        </a:spcBef>
                        <a:spcAft>
                          <a:spcPts val="200"/>
                        </a:spcAft>
                      </a:pPr>
                      <a:r>
                        <a:rPr lang="en-US" sz="1400" dirty="0">
                          <a:effectLst/>
                        </a:rPr>
                        <a:t>0.11</a:t>
                      </a:r>
                      <a:endParaRPr lang="fr-FR" sz="18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861461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7927" y="-62648"/>
            <a:ext cx="8229600" cy="857250"/>
          </a:xfrm>
        </p:spPr>
        <p:txBody>
          <a:bodyPr>
            <a:normAutofit/>
          </a:bodyPr>
          <a:lstStyle/>
          <a:p>
            <a:r>
              <a:rPr lang="fr-FR" sz="3200" b="1" dirty="0" smtClean="0">
                <a:solidFill>
                  <a:srgbClr val="006600"/>
                </a:solidFill>
              </a:rPr>
              <a:t>Prespecified </a:t>
            </a:r>
            <a:r>
              <a:rPr lang="fr-FR" sz="3200" b="1" dirty="0" err="1" smtClean="0">
                <a:solidFill>
                  <a:srgbClr val="006600"/>
                </a:solidFill>
              </a:rPr>
              <a:t>subgroups</a:t>
            </a:r>
            <a:endParaRPr lang="fr-FR" sz="3200" b="1" dirty="0">
              <a:solidFill>
                <a:srgbClr val="006600"/>
              </a:solidFill>
            </a:endParaRP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1691639" y="651510"/>
            <a:ext cx="6021493" cy="3945890"/>
          </a:xfrm>
          <a:prstGeom prst="rect">
            <a:avLst/>
          </a:prstGeom>
          <a:ln>
            <a:noFill/>
          </a:ln>
          <a:effectLst>
            <a:softEdge rad="112500"/>
          </a:effectLst>
        </p:spPr>
      </p:pic>
    </p:spTree>
    <p:extLst>
      <p:ext uri="{BB962C8B-B14F-4D97-AF65-F5344CB8AC3E}">
        <p14:creationId xmlns:p14="http://schemas.microsoft.com/office/powerpoint/2010/main" val="2097878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a:solidFill>
                  <a:srgbClr val="006600"/>
                </a:solidFill>
              </a:rPr>
              <a:t>Limitations</a:t>
            </a:r>
          </a:p>
        </p:txBody>
      </p:sp>
      <p:sp>
        <p:nvSpPr>
          <p:cNvPr id="3" name="Espace réservé du contenu 2"/>
          <p:cNvSpPr>
            <a:spLocks noGrp="1"/>
          </p:cNvSpPr>
          <p:nvPr>
            <p:ph idx="1"/>
          </p:nvPr>
        </p:nvSpPr>
        <p:spPr>
          <a:xfrm>
            <a:off x="457200" y="1162050"/>
            <a:ext cx="8562109" cy="3394472"/>
          </a:xfrm>
        </p:spPr>
        <p:txBody>
          <a:bodyPr>
            <a:noAutofit/>
          </a:bodyPr>
          <a:lstStyle/>
          <a:p>
            <a:pPr>
              <a:buFont typeface="Calibri" panose="020F0502020204030204" pitchFamily="34" charset="0"/>
              <a:buChar char="–"/>
            </a:pPr>
            <a:r>
              <a:rPr lang="en-US" sz="1600" dirty="0" smtClean="0"/>
              <a:t>Identification of MSAD was infrequent and revascularization was rare.</a:t>
            </a:r>
          </a:p>
          <a:p>
            <a:pPr marL="0" indent="0">
              <a:buNone/>
            </a:pPr>
            <a:r>
              <a:rPr lang="en-US" sz="1600" dirty="0" smtClean="0"/>
              <a:t> </a:t>
            </a:r>
          </a:p>
          <a:p>
            <a:pPr>
              <a:buFont typeface="Calibri" panose="020F0502020204030204" pitchFamily="34" charset="0"/>
              <a:buChar char="–"/>
            </a:pPr>
            <a:r>
              <a:rPr lang="en-US" sz="1600" dirty="0" smtClean="0"/>
              <a:t>Pharmacological </a:t>
            </a:r>
            <a:r>
              <a:rPr lang="en-US" sz="1600" dirty="0"/>
              <a:t>treatment was close to optimal in both groups limiting the impact of a pro-active strategy</a:t>
            </a:r>
            <a:r>
              <a:rPr lang="en-US" sz="1600" dirty="0" smtClean="0"/>
              <a:t>.</a:t>
            </a:r>
          </a:p>
          <a:p>
            <a:pPr marL="0" indent="0">
              <a:buNone/>
            </a:pPr>
            <a:r>
              <a:rPr lang="en-US" sz="1600" dirty="0" smtClean="0"/>
              <a:t> </a:t>
            </a:r>
            <a:endParaRPr lang="fr-FR" sz="1600" dirty="0"/>
          </a:p>
          <a:p>
            <a:pPr>
              <a:buFont typeface="Calibri" panose="020F0502020204030204" pitchFamily="34" charset="0"/>
              <a:buChar char="–"/>
            </a:pPr>
            <a:r>
              <a:rPr lang="en-US" sz="1600" dirty="0" smtClean="0"/>
              <a:t>Side </a:t>
            </a:r>
            <a:r>
              <a:rPr lang="en-US" sz="1600" dirty="0"/>
              <a:t>effects of pharmacological secondary </a:t>
            </a:r>
            <a:r>
              <a:rPr lang="en-US" sz="1600" dirty="0" smtClean="0"/>
              <a:t>prevention are </a:t>
            </a:r>
            <a:r>
              <a:rPr lang="en-US" sz="1600" dirty="0"/>
              <a:t>obvious limitations to the pro-active strategy in </a:t>
            </a:r>
            <a:r>
              <a:rPr lang="en-US" sz="1600" dirty="0" smtClean="0"/>
              <a:t>elderly.</a:t>
            </a:r>
          </a:p>
          <a:p>
            <a:pPr marL="0" indent="0">
              <a:buNone/>
            </a:pPr>
            <a:r>
              <a:rPr lang="en-US" sz="1600" dirty="0" smtClean="0"/>
              <a:t> </a:t>
            </a:r>
          </a:p>
          <a:p>
            <a:pPr>
              <a:buFont typeface="Calibri" panose="020F0502020204030204" pitchFamily="34" charset="0"/>
              <a:buChar char="–"/>
            </a:pPr>
            <a:r>
              <a:rPr lang="en-US" sz="1600" dirty="0" smtClean="0"/>
              <a:t>Ticagrelor </a:t>
            </a:r>
            <a:r>
              <a:rPr lang="en-US" sz="1600" dirty="0"/>
              <a:t>and prasugrel were </a:t>
            </a:r>
            <a:r>
              <a:rPr lang="en-US" sz="1600" dirty="0" smtClean="0"/>
              <a:t>not </a:t>
            </a:r>
            <a:r>
              <a:rPr lang="en-US" sz="1600" dirty="0"/>
              <a:t>approved </a:t>
            </a:r>
            <a:r>
              <a:rPr lang="en-US" sz="1600" dirty="0" smtClean="0"/>
              <a:t> </a:t>
            </a:r>
            <a:r>
              <a:rPr lang="en-US" sz="1600" dirty="0"/>
              <a:t>or </a:t>
            </a:r>
            <a:r>
              <a:rPr lang="en-US" sz="1600" dirty="0" smtClean="0"/>
              <a:t>there was no </a:t>
            </a:r>
            <a:r>
              <a:rPr lang="en-US" sz="1600" dirty="0"/>
              <a:t>possibility to use the drugs </a:t>
            </a:r>
            <a:r>
              <a:rPr lang="en-US" sz="1600" dirty="0" smtClean="0"/>
              <a:t>(prasugrel </a:t>
            </a:r>
            <a:r>
              <a:rPr lang="en-US" sz="1600" dirty="0"/>
              <a:t>5 </a:t>
            </a:r>
            <a:r>
              <a:rPr lang="en-US" sz="1600" dirty="0" smtClean="0"/>
              <a:t>mg in the elderly). </a:t>
            </a:r>
            <a:endParaRPr lang="fr-FR" sz="1600" dirty="0"/>
          </a:p>
        </p:txBody>
      </p:sp>
    </p:spTree>
    <p:extLst>
      <p:ext uri="{BB962C8B-B14F-4D97-AF65-F5344CB8AC3E}">
        <p14:creationId xmlns:p14="http://schemas.microsoft.com/office/powerpoint/2010/main" val="99472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a:solidFill>
                  <a:srgbClr val="006600"/>
                </a:solidFill>
              </a:rPr>
              <a:t>Limitations</a:t>
            </a:r>
          </a:p>
        </p:txBody>
      </p:sp>
      <p:sp>
        <p:nvSpPr>
          <p:cNvPr id="3" name="Espace réservé du contenu 2"/>
          <p:cNvSpPr>
            <a:spLocks noGrp="1"/>
          </p:cNvSpPr>
          <p:nvPr>
            <p:ph idx="1"/>
          </p:nvPr>
        </p:nvSpPr>
        <p:spPr>
          <a:xfrm>
            <a:off x="277100" y="1431677"/>
            <a:ext cx="8762991" cy="3394472"/>
          </a:xfrm>
        </p:spPr>
        <p:txBody>
          <a:bodyPr>
            <a:noAutofit/>
          </a:bodyPr>
          <a:lstStyle/>
          <a:p>
            <a:pPr>
              <a:buFont typeface="Calibri" panose="020F0502020204030204" pitchFamily="34" charset="0"/>
              <a:buChar char="–"/>
            </a:pPr>
            <a:r>
              <a:rPr lang="en-US" sz="1600" dirty="0" smtClean="0"/>
              <a:t>Benefit of aldosterone </a:t>
            </a:r>
            <a:r>
              <a:rPr lang="en-US" sz="1600" dirty="0"/>
              <a:t>blockade and </a:t>
            </a:r>
            <a:r>
              <a:rPr lang="en-US" sz="1600" dirty="0" smtClean="0"/>
              <a:t>of intensified </a:t>
            </a:r>
            <a:r>
              <a:rPr lang="en-US" sz="1600" dirty="0"/>
              <a:t>LDL-cholesterol lowering therapies </a:t>
            </a:r>
            <a:r>
              <a:rPr lang="en-US" sz="1600" dirty="0" smtClean="0"/>
              <a:t>were not proven at the time the study was launched. </a:t>
            </a:r>
          </a:p>
          <a:p>
            <a:pPr>
              <a:buFont typeface="Calibri" panose="020F0502020204030204" pitchFamily="34" charset="0"/>
              <a:buChar char="–"/>
            </a:pPr>
            <a:endParaRPr lang="en-US" sz="1600" dirty="0" smtClean="0"/>
          </a:p>
          <a:p>
            <a:pPr>
              <a:buFont typeface="Calibri" panose="020F0502020204030204" pitchFamily="34" charset="0"/>
              <a:buChar char="–"/>
            </a:pPr>
            <a:r>
              <a:rPr lang="en-US" sz="1600" dirty="0" smtClean="0"/>
              <a:t>Life </a:t>
            </a:r>
            <a:r>
              <a:rPr lang="en-US" sz="1600" dirty="0"/>
              <a:t>style changes were not </a:t>
            </a:r>
            <a:r>
              <a:rPr lang="en-US" sz="1600" dirty="0" smtClean="0"/>
              <a:t>satisfactory and  were according to the </a:t>
            </a:r>
            <a:r>
              <a:rPr lang="en-US" sz="1600" dirty="0"/>
              <a:t>lack of benefit of individualized education program on lifestyle risk factors to improve cardiovascular risk factors </a:t>
            </a:r>
            <a:r>
              <a:rPr lang="en-US" sz="1600" dirty="0" smtClean="0"/>
              <a:t>control. </a:t>
            </a:r>
          </a:p>
          <a:p>
            <a:pPr>
              <a:buFont typeface="Calibri" panose="020F0502020204030204" pitchFamily="34" charset="0"/>
              <a:buChar char="–"/>
            </a:pPr>
            <a:endParaRPr lang="en-US" sz="1600" dirty="0" smtClean="0"/>
          </a:p>
          <a:p>
            <a:pPr>
              <a:buFont typeface="Calibri" panose="020F0502020204030204" pitchFamily="34" charset="0"/>
              <a:buChar char="–"/>
            </a:pPr>
            <a:r>
              <a:rPr lang="en-US" sz="1600" dirty="0" smtClean="0"/>
              <a:t>AMERICA was powered enough to </a:t>
            </a:r>
            <a:r>
              <a:rPr lang="en-US" sz="1600" dirty="0"/>
              <a:t>answer our initial hypothesis with a reported event rate higher than what we anticipated</a:t>
            </a:r>
            <a:r>
              <a:rPr lang="en-US" sz="1600" dirty="0" smtClean="0"/>
              <a:t>.</a:t>
            </a:r>
          </a:p>
          <a:p>
            <a:pPr>
              <a:buFont typeface="Calibri" panose="020F0502020204030204" pitchFamily="34" charset="0"/>
              <a:buChar char="–"/>
            </a:pPr>
            <a:endParaRPr lang="en-US" sz="1600" dirty="0"/>
          </a:p>
          <a:p>
            <a:endParaRPr lang="fr-FR" sz="1600" dirty="0"/>
          </a:p>
        </p:txBody>
      </p:sp>
    </p:spTree>
    <p:extLst>
      <p:ext uri="{BB962C8B-B14F-4D97-AF65-F5344CB8AC3E}">
        <p14:creationId xmlns:p14="http://schemas.microsoft.com/office/powerpoint/2010/main" val="3963340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088" y="24271"/>
            <a:ext cx="8229600" cy="857250"/>
          </a:xfrm>
        </p:spPr>
        <p:txBody>
          <a:bodyPr>
            <a:normAutofit/>
          </a:bodyPr>
          <a:lstStyle/>
          <a:p>
            <a:r>
              <a:rPr lang="fr-FR" sz="4000" b="1" dirty="0">
                <a:solidFill>
                  <a:srgbClr val="006600"/>
                </a:solidFill>
              </a:rPr>
              <a:t>Conclusions</a:t>
            </a:r>
          </a:p>
        </p:txBody>
      </p:sp>
      <p:sp>
        <p:nvSpPr>
          <p:cNvPr id="4" name="ZoneTexte 3"/>
          <p:cNvSpPr txBox="1"/>
          <p:nvPr/>
        </p:nvSpPr>
        <p:spPr>
          <a:xfrm>
            <a:off x="3525895" y="1053780"/>
            <a:ext cx="2201244" cy="707886"/>
          </a:xfrm>
          <a:prstGeom prst="rect">
            <a:avLst/>
          </a:prstGeom>
          <a:noFill/>
        </p:spPr>
        <p:txBody>
          <a:bodyPr wrap="none" rtlCol="0">
            <a:spAutoFit/>
          </a:bodyPr>
          <a:lstStyle/>
          <a:p>
            <a:r>
              <a:rPr lang="fr-FR" sz="4000" b="1" dirty="0" smtClean="0">
                <a:solidFill>
                  <a:srgbClr val="FF0000"/>
                </a:solidFill>
                <a:effectLst>
                  <a:outerShdw blurRad="50800" dist="38100" dir="2700000" algn="tl" rotWithShape="0">
                    <a:prstClr val="black">
                      <a:alpha val="40000"/>
                    </a:prstClr>
                  </a:outerShdw>
                </a:effectLst>
              </a:rPr>
              <a:t>AMERICA</a:t>
            </a:r>
            <a:endParaRPr lang="fr-FR" sz="4000" b="1" dirty="0">
              <a:solidFill>
                <a:srgbClr val="FF0000"/>
              </a:solidFill>
              <a:effectLst>
                <a:outerShdw blurRad="50800" dist="38100" dir="2700000" algn="tl" rotWithShape="0">
                  <a:prstClr val="black">
                    <a:alpha val="40000"/>
                  </a:prstClr>
                </a:outerShdw>
              </a:effectLst>
            </a:endParaRPr>
          </a:p>
        </p:txBody>
      </p:sp>
      <p:pic>
        <p:nvPicPr>
          <p:cNvPr id="5" name="Picture 4" descr=" La statue de la libert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26" y="1789003"/>
            <a:ext cx="2306782" cy="23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763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006600"/>
                </a:solidFill>
              </a:rPr>
              <a:t>Conclusions</a:t>
            </a:r>
          </a:p>
        </p:txBody>
      </p:sp>
      <p:sp>
        <p:nvSpPr>
          <p:cNvPr id="3" name="Espace réservé du contenu 2"/>
          <p:cNvSpPr>
            <a:spLocks noGrp="1"/>
          </p:cNvSpPr>
          <p:nvPr>
            <p:ph idx="1"/>
          </p:nvPr>
        </p:nvSpPr>
        <p:spPr>
          <a:xfrm>
            <a:off x="586154" y="1392931"/>
            <a:ext cx="8229600" cy="3394472"/>
          </a:xfrm>
        </p:spPr>
        <p:txBody>
          <a:bodyPr>
            <a:normAutofit/>
          </a:bodyPr>
          <a:lstStyle/>
          <a:p>
            <a:r>
              <a:rPr lang="en-US" sz="2000" dirty="0" smtClean="0"/>
              <a:t>Asymptomatic MSAD is identified in one out of five high risk CAD patients</a:t>
            </a:r>
          </a:p>
          <a:p>
            <a:pPr marL="0" indent="0">
              <a:buNone/>
            </a:pPr>
            <a:r>
              <a:rPr lang="en-US" sz="2000" dirty="0" smtClean="0"/>
              <a:t> </a:t>
            </a:r>
          </a:p>
          <a:p>
            <a:r>
              <a:rPr lang="en-US" sz="2000" dirty="0" smtClean="0"/>
              <a:t>AMERICA does not support the routine </a:t>
            </a:r>
            <a:r>
              <a:rPr lang="en-US" sz="2000" dirty="0"/>
              <a:t>detection of asymptomatic MSAD </a:t>
            </a:r>
            <a:r>
              <a:rPr lang="en-US" sz="2000" dirty="0" smtClean="0"/>
              <a:t>even in high coronary risk patients as those recruited in the trial while </a:t>
            </a:r>
            <a:r>
              <a:rPr lang="en-US" sz="2000" dirty="0"/>
              <a:t>aggressive secondary prevention strategy appears to be the standard of care already.</a:t>
            </a:r>
            <a:endParaRPr lang="fr-FR" sz="2000" dirty="0"/>
          </a:p>
          <a:p>
            <a:endParaRPr lang="fr-FR" sz="2000" dirty="0"/>
          </a:p>
        </p:txBody>
      </p:sp>
    </p:spTree>
    <p:extLst>
      <p:ext uri="{BB962C8B-B14F-4D97-AF65-F5344CB8AC3E}">
        <p14:creationId xmlns:p14="http://schemas.microsoft.com/office/powerpoint/2010/main" val="107698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658"/>
            <a:ext cx="8229600" cy="857250"/>
          </a:xfrm>
        </p:spPr>
        <p:txBody>
          <a:bodyPr>
            <a:normAutofit/>
          </a:bodyPr>
          <a:lstStyle/>
          <a:p>
            <a:r>
              <a:rPr lang="fr-FR" sz="3600" b="1" dirty="0" smtClean="0">
                <a:solidFill>
                  <a:srgbClr val="006600"/>
                </a:solidFill>
              </a:rPr>
              <a:t>AMERICA: </a:t>
            </a:r>
            <a:r>
              <a:rPr lang="fr-FR" sz="3600" b="1" dirty="0" err="1" smtClean="0">
                <a:solidFill>
                  <a:srgbClr val="006600"/>
                </a:solidFill>
              </a:rPr>
              <a:t>Study</a:t>
            </a:r>
            <a:r>
              <a:rPr lang="fr-FR" sz="3600" b="1" dirty="0" smtClean="0">
                <a:solidFill>
                  <a:srgbClr val="006600"/>
                </a:solidFill>
              </a:rPr>
              <a:t> </a:t>
            </a:r>
            <a:r>
              <a:rPr lang="fr-FR" sz="3600" b="1" dirty="0" err="1" smtClean="0">
                <a:solidFill>
                  <a:srgbClr val="006600"/>
                </a:solidFill>
              </a:rPr>
              <a:t>organization</a:t>
            </a:r>
            <a:endParaRPr lang="fr-FR" sz="3600" b="1" dirty="0">
              <a:solidFill>
                <a:srgbClr val="006600"/>
              </a:solidFill>
            </a:endParaRPr>
          </a:p>
        </p:txBody>
      </p:sp>
      <p:sp>
        <p:nvSpPr>
          <p:cNvPr id="5" name="Rectangle 3"/>
          <p:cNvSpPr txBox="1">
            <a:spLocks noChangeArrowheads="1"/>
          </p:cNvSpPr>
          <p:nvPr/>
        </p:nvSpPr>
        <p:spPr>
          <a:xfrm>
            <a:off x="540327" y="993748"/>
            <a:ext cx="8352928" cy="3485119"/>
          </a:xfrm>
          <a:prstGeom prst="rect">
            <a:avLst/>
          </a:prstGeom>
        </p:spPr>
        <p:txBody>
          <a:bodyPr/>
          <a:lstStyle>
            <a:lvl1pPr marL="342900" indent="-342900" algn="l" rtl="0" eaLnBrk="0" fontAlgn="base" hangingPunct="0">
              <a:spcBef>
                <a:spcPct val="20000"/>
              </a:spcBef>
              <a:spcAft>
                <a:spcPct val="0"/>
              </a:spcAft>
              <a:buChar char="•"/>
              <a:defRPr sz="24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400">
                <a:solidFill>
                  <a:srgbClr val="FFFFFF"/>
                </a:solidFill>
                <a:latin typeface="+mn-lt"/>
              </a:defRPr>
            </a:lvl4pPr>
            <a:lvl5pPr marL="2057400" indent="-228600" algn="l" rtl="0" eaLnBrk="0" fontAlgn="base" hangingPunct="0">
              <a:spcBef>
                <a:spcPct val="20000"/>
              </a:spcBef>
              <a:spcAft>
                <a:spcPct val="0"/>
              </a:spcAft>
              <a:buChar char="•"/>
              <a:defRPr sz="2400">
                <a:solidFill>
                  <a:srgbClr val="FFFFFF"/>
                </a:solidFill>
                <a:latin typeface="+mn-lt"/>
              </a:defRPr>
            </a:lvl5pPr>
            <a:lvl6pPr marL="2514600" indent="-228600" algn="l" rtl="0" eaLnBrk="0" fontAlgn="base" hangingPunct="0">
              <a:spcBef>
                <a:spcPct val="20000"/>
              </a:spcBef>
              <a:spcAft>
                <a:spcPct val="0"/>
              </a:spcAft>
              <a:buChar char="•"/>
              <a:defRPr sz="2400">
                <a:solidFill>
                  <a:srgbClr val="FFFFFF"/>
                </a:solidFill>
                <a:latin typeface="+mn-lt"/>
              </a:defRPr>
            </a:lvl6pPr>
            <a:lvl7pPr marL="2971800" indent="-228600" algn="l" rtl="0" eaLnBrk="0" fontAlgn="base" hangingPunct="0">
              <a:spcBef>
                <a:spcPct val="20000"/>
              </a:spcBef>
              <a:spcAft>
                <a:spcPct val="0"/>
              </a:spcAft>
              <a:buChar char="•"/>
              <a:defRPr sz="2400">
                <a:solidFill>
                  <a:srgbClr val="FFFFFF"/>
                </a:solidFill>
                <a:latin typeface="+mn-lt"/>
              </a:defRPr>
            </a:lvl7pPr>
            <a:lvl8pPr marL="3429000" indent="-228600" algn="l" rtl="0" eaLnBrk="0" fontAlgn="base" hangingPunct="0">
              <a:spcBef>
                <a:spcPct val="20000"/>
              </a:spcBef>
              <a:spcAft>
                <a:spcPct val="0"/>
              </a:spcAft>
              <a:buChar char="•"/>
              <a:defRPr sz="2400">
                <a:solidFill>
                  <a:srgbClr val="FFFFFF"/>
                </a:solidFill>
                <a:latin typeface="+mn-lt"/>
              </a:defRPr>
            </a:lvl8pPr>
            <a:lvl9pPr marL="3886200" indent="-228600" algn="l" rtl="0" eaLnBrk="0" fontAlgn="base" hangingPunct="0">
              <a:spcBef>
                <a:spcPct val="20000"/>
              </a:spcBef>
              <a:spcAft>
                <a:spcPct val="0"/>
              </a:spcAft>
              <a:buChar char="•"/>
              <a:defRPr sz="2400">
                <a:solidFill>
                  <a:srgbClr val="FFFFFF"/>
                </a:solidFill>
                <a:latin typeface="+mn-lt"/>
              </a:defRPr>
            </a:lvl9pPr>
          </a:lstStyle>
          <a:p>
            <a:pPr algn="ctr">
              <a:spcBef>
                <a:spcPct val="0"/>
              </a:spcBef>
              <a:spcAft>
                <a:spcPts val="600"/>
              </a:spcAft>
              <a:buFontTx/>
              <a:buNone/>
              <a:defRPr/>
            </a:pPr>
            <a:r>
              <a:rPr lang="en-US" sz="2000" b="1" dirty="0" smtClean="0">
                <a:solidFill>
                  <a:schemeClr val="tx1"/>
                </a:solidFill>
                <a:ea typeface="ＭＳ Ｐゴシック" pitchFamily="34" charset="-128"/>
              </a:rPr>
              <a:t>ACTION Study Group (</a:t>
            </a:r>
            <a:r>
              <a:rPr lang="en-US" sz="2000" b="1" dirty="0" smtClean="0">
                <a:solidFill>
                  <a:schemeClr val="tx1"/>
                </a:solidFill>
                <a:ea typeface="ＭＳ Ｐゴシック" pitchFamily="34" charset="-128"/>
                <a:hlinkClick r:id="rId2"/>
              </a:rPr>
              <a:t>www.action-coeur.org</a:t>
            </a:r>
            <a:r>
              <a:rPr lang="en-US" sz="2000" b="1" dirty="0" smtClean="0">
                <a:solidFill>
                  <a:schemeClr val="tx1"/>
                </a:solidFill>
                <a:ea typeface="ＭＳ Ｐゴシック" pitchFamily="34" charset="-128"/>
              </a:rPr>
              <a:t>) </a:t>
            </a:r>
          </a:p>
          <a:p>
            <a:pPr algn="ctr">
              <a:spcBef>
                <a:spcPct val="0"/>
              </a:spcBef>
              <a:spcAft>
                <a:spcPts val="600"/>
              </a:spcAft>
              <a:buFontTx/>
              <a:buNone/>
              <a:defRPr/>
            </a:pPr>
            <a:r>
              <a:rPr lang="en-US" sz="1800" b="1" dirty="0" smtClean="0">
                <a:solidFill>
                  <a:schemeClr val="tx1"/>
                </a:solidFill>
                <a:ea typeface="ＭＳ Ｐゴシック" pitchFamily="34" charset="-128"/>
              </a:rPr>
              <a:t>	</a:t>
            </a:r>
            <a:endParaRPr lang="en-US" sz="1800" dirty="0" smtClean="0">
              <a:solidFill>
                <a:schemeClr val="tx1"/>
              </a:solidFill>
              <a:ea typeface="ＭＳ Ｐゴシック" pitchFamily="34" charset="-128"/>
            </a:endParaRPr>
          </a:p>
          <a:p>
            <a:pPr>
              <a:spcBef>
                <a:spcPct val="0"/>
              </a:spcBef>
              <a:spcAft>
                <a:spcPts val="600"/>
              </a:spcAft>
              <a:buFont typeface="Symbol" panose="05050102010706020507" pitchFamily="18" charset="2"/>
              <a:buChar char="-"/>
              <a:defRPr/>
            </a:pPr>
            <a:r>
              <a:rPr lang="en-US" sz="1800" dirty="0" smtClean="0">
                <a:solidFill>
                  <a:schemeClr val="tx1"/>
                </a:solidFill>
                <a:ea typeface="ＭＳ Ｐゴシック" pitchFamily="34" charset="-128"/>
              </a:rPr>
              <a:t> </a:t>
            </a:r>
            <a:r>
              <a:rPr lang="en-US" sz="1800" b="1" dirty="0" smtClean="0">
                <a:solidFill>
                  <a:schemeClr val="tx1"/>
                </a:solidFill>
                <a:ea typeface="ＭＳ Ｐゴシック" pitchFamily="34" charset="-128"/>
              </a:rPr>
              <a:t>Academic Coordinating Center</a:t>
            </a:r>
            <a:r>
              <a:rPr lang="en-US" sz="1800" dirty="0" smtClean="0">
                <a:solidFill>
                  <a:schemeClr val="tx1"/>
                </a:solidFill>
                <a:ea typeface="ＭＳ Ｐゴシック" pitchFamily="34" charset="-128"/>
              </a:rPr>
              <a:t>: </a:t>
            </a:r>
            <a:r>
              <a:rPr lang="fr-FR" sz="1800" dirty="0" smtClean="0">
                <a:solidFill>
                  <a:schemeClr val="tx1"/>
                </a:solidFill>
              </a:rPr>
              <a:t>Institute of </a:t>
            </a:r>
            <a:r>
              <a:rPr lang="fr-FR" sz="1800" dirty="0" err="1" smtClean="0">
                <a:solidFill>
                  <a:schemeClr val="tx1"/>
                </a:solidFill>
              </a:rPr>
              <a:t>Cardiology</a:t>
            </a:r>
            <a:r>
              <a:rPr lang="fr-FR" sz="1800" dirty="0" smtClean="0">
                <a:solidFill>
                  <a:schemeClr val="tx1"/>
                </a:solidFill>
              </a:rPr>
              <a:t> - Pitié-Salpêtrière, Paris</a:t>
            </a:r>
          </a:p>
          <a:p>
            <a:pPr>
              <a:spcBef>
                <a:spcPct val="0"/>
              </a:spcBef>
              <a:spcAft>
                <a:spcPts val="600"/>
              </a:spcAft>
              <a:buFont typeface="Symbol" panose="05050102010706020507" pitchFamily="18" charset="2"/>
              <a:buChar char="-"/>
              <a:defRPr/>
            </a:pPr>
            <a:r>
              <a:rPr lang="fr-FR" sz="1800" dirty="0">
                <a:solidFill>
                  <a:schemeClr val="tx1"/>
                </a:solidFill>
                <a:ea typeface="ＭＳ Ｐゴシック" pitchFamily="34" charset="-128"/>
              </a:rPr>
              <a:t> </a:t>
            </a:r>
            <a:r>
              <a:rPr lang="fr-FR" sz="1800" b="1" dirty="0" err="1" smtClean="0">
                <a:solidFill>
                  <a:schemeClr val="tx1"/>
                </a:solidFill>
                <a:ea typeface="ＭＳ Ｐゴシック" pitchFamily="34" charset="-128"/>
              </a:rPr>
              <a:t>Academic</a:t>
            </a:r>
            <a:r>
              <a:rPr lang="fr-FR" sz="1800" b="1" dirty="0" smtClean="0">
                <a:solidFill>
                  <a:schemeClr val="tx1"/>
                </a:solidFill>
                <a:ea typeface="ＭＳ Ｐゴシック" pitchFamily="34" charset="-128"/>
              </a:rPr>
              <a:t> </a:t>
            </a:r>
            <a:r>
              <a:rPr lang="en-US" sz="1800" b="1" dirty="0" smtClean="0">
                <a:solidFill>
                  <a:schemeClr val="tx1"/>
                </a:solidFill>
                <a:ea typeface="ＭＳ Ｐゴシック" pitchFamily="34" charset="-128"/>
              </a:rPr>
              <a:t>Sponsor</a:t>
            </a:r>
            <a:r>
              <a:rPr lang="en-US" sz="1800" dirty="0" smtClean="0">
                <a:solidFill>
                  <a:schemeClr val="tx1"/>
                </a:solidFill>
                <a:ea typeface="ＭＳ Ｐゴシック" pitchFamily="34" charset="-128"/>
              </a:rPr>
              <a:t>: </a:t>
            </a:r>
            <a:r>
              <a:rPr lang="fr-FR" sz="1800" dirty="0" smtClean="0">
                <a:solidFill>
                  <a:schemeClr val="tx1"/>
                </a:solidFill>
              </a:rPr>
              <a:t>AP-HP, Paris</a:t>
            </a:r>
          </a:p>
          <a:p>
            <a:pPr>
              <a:spcBef>
                <a:spcPct val="0"/>
              </a:spcBef>
              <a:spcAft>
                <a:spcPts val="600"/>
              </a:spcAft>
              <a:buFont typeface="Symbol" panose="05050102010706020507" pitchFamily="18" charset="2"/>
              <a:buChar char="-"/>
              <a:defRPr/>
            </a:pPr>
            <a:r>
              <a:rPr lang="fr-FR" sz="1800" dirty="0">
                <a:solidFill>
                  <a:schemeClr val="tx1"/>
                </a:solidFill>
              </a:rPr>
              <a:t> </a:t>
            </a:r>
            <a:r>
              <a:rPr lang="fr-FR" sz="1800" b="1" dirty="0" err="1" smtClean="0">
                <a:solidFill>
                  <a:schemeClr val="tx1"/>
                </a:solidFill>
              </a:rPr>
              <a:t>Academic</a:t>
            </a:r>
            <a:r>
              <a:rPr lang="fr-FR" sz="1800" b="1" dirty="0" smtClean="0">
                <a:solidFill>
                  <a:schemeClr val="tx1"/>
                </a:solidFill>
              </a:rPr>
              <a:t> Global </a:t>
            </a:r>
            <a:r>
              <a:rPr lang="fr-FR" sz="1800" b="1" dirty="0">
                <a:solidFill>
                  <a:schemeClr val="tx1"/>
                </a:solidFill>
              </a:rPr>
              <a:t>Trial Operations</a:t>
            </a:r>
            <a:r>
              <a:rPr lang="fr-FR" sz="1800" dirty="0">
                <a:solidFill>
                  <a:schemeClr val="tx1"/>
                </a:solidFill>
              </a:rPr>
              <a:t>: </a:t>
            </a:r>
            <a:r>
              <a:rPr lang="fr-FR" sz="1800" dirty="0" smtClean="0">
                <a:solidFill>
                  <a:schemeClr val="tx1"/>
                </a:solidFill>
              </a:rPr>
              <a:t>URC</a:t>
            </a:r>
            <a:r>
              <a:rPr lang="fr-FR" sz="1800" dirty="0">
                <a:solidFill>
                  <a:schemeClr val="tx1"/>
                </a:solidFill>
              </a:rPr>
              <a:t> </a:t>
            </a:r>
            <a:r>
              <a:rPr lang="fr-FR" sz="1800" dirty="0" smtClean="0">
                <a:solidFill>
                  <a:schemeClr val="tx1"/>
                </a:solidFill>
              </a:rPr>
              <a:t>- Lariboisière, Paris</a:t>
            </a:r>
          </a:p>
          <a:p>
            <a:pPr>
              <a:spcBef>
                <a:spcPct val="0"/>
              </a:spcBef>
              <a:spcAft>
                <a:spcPts val="600"/>
              </a:spcAft>
              <a:buFont typeface="Symbol" panose="05050102010706020507" pitchFamily="18" charset="2"/>
              <a:buChar char="-"/>
              <a:defRPr/>
            </a:pPr>
            <a:endParaRPr lang="fr-FR" sz="1800" dirty="0" smtClean="0">
              <a:solidFill>
                <a:schemeClr val="tx1"/>
              </a:solidFill>
            </a:endParaRPr>
          </a:p>
          <a:p>
            <a:pPr>
              <a:spcBef>
                <a:spcPct val="0"/>
              </a:spcBef>
              <a:spcAft>
                <a:spcPts val="600"/>
              </a:spcAft>
              <a:buFont typeface="Symbol" panose="05050102010706020507" pitchFamily="18" charset="2"/>
              <a:buChar char="-"/>
              <a:defRPr/>
            </a:pPr>
            <a:r>
              <a:rPr lang="fr-FR" sz="1800" dirty="0" smtClean="0">
                <a:solidFill>
                  <a:schemeClr val="tx1"/>
                </a:solidFill>
                <a:ea typeface="ＭＳ Ｐゴシック" pitchFamily="34" charset="-128"/>
              </a:rPr>
              <a:t> </a:t>
            </a:r>
            <a:r>
              <a:rPr lang="fr-FR" sz="1800" b="1" dirty="0" err="1" smtClean="0">
                <a:solidFill>
                  <a:schemeClr val="tx1"/>
                </a:solidFill>
                <a:ea typeface="ＭＳ Ｐゴシック" pitchFamily="34" charset="-128"/>
              </a:rPr>
              <a:t>Funding</a:t>
            </a:r>
            <a:r>
              <a:rPr lang="en-US" sz="1800" dirty="0" smtClean="0">
                <a:solidFill>
                  <a:schemeClr val="tx1"/>
                </a:solidFill>
                <a:ea typeface="ＭＳ Ｐゴシック" pitchFamily="34" charset="-128"/>
              </a:rPr>
              <a:t>: ACTION, </a:t>
            </a:r>
            <a:r>
              <a:rPr lang="en-US" sz="1800" dirty="0" err="1" smtClean="0">
                <a:solidFill>
                  <a:schemeClr val="tx1"/>
                </a:solidFill>
                <a:ea typeface="ＭＳ Ｐゴシック" pitchFamily="34" charset="-128"/>
              </a:rPr>
              <a:t>Institut</a:t>
            </a:r>
            <a:r>
              <a:rPr lang="en-US" sz="1800" dirty="0" smtClean="0">
                <a:solidFill>
                  <a:schemeClr val="tx1"/>
                </a:solidFill>
                <a:ea typeface="ＭＳ Ｐゴシック" pitchFamily="34" charset="-128"/>
              </a:rPr>
              <a:t> de </a:t>
            </a:r>
            <a:r>
              <a:rPr lang="en-US" sz="1800" dirty="0" err="1" smtClean="0">
                <a:solidFill>
                  <a:schemeClr val="tx1"/>
                </a:solidFill>
                <a:ea typeface="ＭＳ Ｐゴシック" pitchFamily="34" charset="-128"/>
              </a:rPr>
              <a:t>l’Athérothrombose</a:t>
            </a:r>
            <a:endParaRPr lang="en-US" sz="1800" dirty="0" smtClean="0">
              <a:solidFill>
                <a:schemeClr val="tx1"/>
              </a:solidFill>
              <a:ea typeface="ＭＳ Ｐゴシック" pitchFamily="34" charset="-128"/>
            </a:endParaRPr>
          </a:p>
          <a:p>
            <a:pPr>
              <a:spcBef>
                <a:spcPct val="0"/>
              </a:spcBef>
              <a:spcAft>
                <a:spcPts val="600"/>
              </a:spcAft>
              <a:buFont typeface="Symbol" panose="05050102010706020507" pitchFamily="18" charset="2"/>
              <a:buChar char="-"/>
              <a:defRPr/>
            </a:pPr>
            <a:r>
              <a:rPr lang="en-US" sz="1800" dirty="0" smtClean="0">
                <a:solidFill>
                  <a:schemeClr val="tx1"/>
                </a:solidFill>
                <a:ea typeface="ＭＳ Ｐゴシック" pitchFamily="34" charset="-128"/>
              </a:rPr>
              <a:t> </a:t>
            </a:r>
            <a:r>
              <a:rPr lang="en-US" sz="1800" b="1" dirty="0" smtClean="0">
                <a:solidFill>
                  <a:schemeClr val="tx1"/>
                </a:solidFill>
                <a:ea typeface="ＭＳ Ｐゴシック" pitchFamily="34" charset="-128"/>
              </a:rPr>
              <a:t>Steering Committee</a:t>
            </a:r>
            <a:r>
              <a:rPr lang="en-US" sz="1800" dirty="0" smtClean="0">
                <a:solidFill>
                  <a:schemeClr val="tx1"/>
                </a:solidFill>
                <a:ea typeface="ＭＳ Ｐゴシック" pitchFamily="34" charset="-128"/>
              </a:rPr>
              <a:t>: G. </a:t>
            </a:r>
            <a:r>
              <a:rPr lang="en-US" sz="1800" dirty="0" err="1" smtClean="0">
                <a:solidFill>
                  <a:schemeClr val="tx1"/>
                </a:solidFill>
                <a:ea typeface="ＭＳ Ｐゴシック" pitchFamily="34" charset="-128"/>
              </a:rPr>
              <a:t>Montalescot</a:t>
            </a:r>
            <a:r>
              <a:rPr lang="en-US" sz="1800" dirty="0" smtClean="0">
                <a:solidFill>
                  <a:schemeClr val="tx1"/>
                </a:solidFill>
                <a:ea typeface="ＭＳ Ｐゴシック" pitchFamily="34" charset="-128"/>
              </a:rPr>
              <a:t>, </a:t>
            </a:r>
            <a:r>
              <a:rPr lang="fr-FR" sz="1800" dirty="0" smtClean="0">
                <a:solidFill>
                  <a:schemeClr val="tx1"/>
                </a:solidFill>
              </a:rPr>
              <a:t>JP Collet, G. </a:t>
            </a:r>
            <a:r>
              <a:rPr lang="fr-FR" sz="1800" dirty="0" err="1" smtClean="0">
                <a:solidFill>
                  <a:schemeClr val="tx1"/>
                </a:solidFill>
              </a:rPr>
              <a:t>Cayla</a:t>
            </a:r>
            <a:r>
              <a:rPr lang="fr-FR" sz="1800" dirty="0">
                <a:solidFill>
                  <a:schemeClr val="tx1"/>
                </a:solidFill>
              </a:rPr>
              <a:t>, </a:t>
            </a:r>
            <a:r>
              <a:rPr lang="fr-FR" sz="1800" dirty="0" smtClean="0">
                <a:solidFill>
                  <a:schemeClr val="tx1"/>
                </a:solidFill>
              </a:rPr>
              <a:t>E. Vicaut,</a:t>
            </a:r>
            <a:endParaRPr lang="en-US" sz="1800" dirty="0">
              <a:solidFill>
                <a:schemeClr val="tx1"/>
              </a:solidFill>
              <a:ea typeface="ＭＳ Ｐゴシック" pitchFamily="34" charset="-128"/>
            </a:endParaRPr>
          </a:p>
          <a:p>
            <a:pPr>
              <a:spcBef>
                <a:spcPct val="0"/>
              </a:spcBef>
              <a:spcAft>
                <a:spcPts val="600"/>
              </a:spcAft>
              <a:buFont typeface="Symbol" panose="05050102010706020507" pitchFamily="18" charset="2"/>
              <a:buChar char="-"/>
              <a:defRPr/>
            </a:pPr>
            <a:r>
              <a:rPr lang="en-US" sz="1800" dirty="0" smtClean="0">
                <a:solidFill>
                  <a:schemeClr val="tx1"/>
                </a:solidFill>
                <a:ea typeface="ＭＳ Ｐゴシック" pitchFamily="34" charset="-128"/>
              </a:rPr>
              <a:t> I</a:t>
            </a:r>
            <a:r>
              <a:rPr lang="en-US" sz="1800" b="1" dirty="0" smtClean="0">
                <a:solidFill>
                  <a:schemeClr val="tx1"/>
                </a:solidFill>
                <a:ea typeface="ＭＳ Ｐゴシック" pitchFamily="34" charset="-128"/>
              </a:rPr>
              <a:t>nvestigation sites </a:t>
            </a:r>
            <a:r>
              <a:rPr lang="en-US" sz="1800" dirty="0" smtClean="0">
                <a:solidFill>
                  <a:schemeClr val="tx1"/>
                </a:solidFill>
                <a:ea typeface="ＭＳ Ｐゴシック" pitchFamily="34" charset="-128"/>
              </a:rPr>
              <a:t>: 28 French Intervention Centers</a:t>
            </a:r>
          </a:p>
        </p:txBody>
      </p:sp>
    </p:spTree>
    <p:extLst>
      <p:ext uri="{BB962C8B-B14F-4D97-AF65-F5344CB8AC3E}">
        <p14:creationId xmlns:p14="http://schemas.microsoft.com/office/powerpoint/2010/main" val="380529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006600"/>
                </a:solidFill>
              </a:rPr>
              <a:t>Back-up</a:t>
            </a:r>
            <a:endParaRPr lang="fr-FR" sz="4000" b="1" dirty="0">
              <a:solidFill>
                <a:srgbClr val="006600"/>
              </a:solidFill>
            </a:endParaRPr>
          </a:p>
        </p:txBody>
      </p:sp>
      <p:sp>
        <p:nvSpPr>
          <p:cNvPr id="4" name="Espace réservé du contenu 3"/>
          <p:cNvSpPr>
            <a:spLocks noGrp="1"/>
          </p:cNvSpPr>
          <p:nvPr>
            <p:ph idx="1"/>
          </p:nvPr>
        </p:nvSpPr>
        <p:spPr/>
        <p:txBody>
          <a:bodyPr/>
          <a:lstStyle/>
          <a:p>
            <a:endParaRPr lang="fr-FR"/>
          </a:p>
        </p:txBody>
      </p:sp>
    </p:spTree>
    <p:extLst>
      <p:ext uri="{BB962C8B-B14F-4D97-AF65-F5344CB8AC3E}">
        <p14:creationId xmlns:p14="http://schemas.microsoft.com/office/powerpoint/2010/main" val="647050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006600"/>
                </a:solidFill>
              </a:rPr>
              <a:t>Localisation of MSAD (n=56)</a:t>
            </a:r>
            <a:endParaRPr lang="fr-FR" sz="4000" b="1" dirty="0">
              <a:solidFill>
                <a:srgbClr val="0066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224950214"/>
              </p:ext>
            </p:extLst>
          </p:nvPr>
        </p:nvGraphicFramePr>
        <p:xfrm>
          <a:off x="1126065" y="1430868"/>
          <a:ext cx="6985001" cy="2838943"/>
        </p:xfrm>
        <a:graphic>
          <a:graphicData uri="http://schemas.openxmlformats.org/drawingml/2006/table">
            <a:tbl>
              <a:tblPr>
                <a:tableStyleId>{93296810-A885-4BE3-A3E7-6D5BEEA58F35}</a:tableStyleId>
              </a:tblPr>
              <a:tblGrid>
                <a:gridCol w="3983022"/>
                <a:gridCol w="3001979"/>
              </a:tblGrid>
              <a:tr h="630667">
                <a:tc>
                  <a:txBody>
                    <a:bodyPr/>
                    <a:lstStyle/>
                    <a:p>
                      <a:pPr algn="l">
                        <a:lnSpc>
                          <a:spcPct val="115000"/>
                        </a:lnSpc>
                        <a:spcBef>
                          <a:spcPts val="200"/>
                        </a:spcBef>
                        <a:spcAft>
                          <a:spcPts val="200"/>
                        </a:spcAft>
                      </a:pPr>
                      <a:r>
                        <a:rPr lang="en-US" sz="1600" dirty="0">
                          <a:effectLst/>
                        </a:rPr>
                        <a:t> </a:t>
                      </a:r>
                      <a:endParaRPr lang="fr-FR" sz="2000" dirty="0">
                        <a:effectLst/>
                        <a:latin typeface="Calibri"/>
                        <a:ea typeface="Calibri"/>
                        <a:cs typeface="Times New Roman"/>
                      </a:endParaRPr>
                    </a:p>
                  </a:txBody>
                  <a:tcPr marL="20004" marR="20004" marT="0" marB="0" anchor="b"/>
                </a:tc>
                <a:tc>
                  <a:txBody>
                    <a:bodyPr/>
                    <a:lstStyle/>
                    <a:p>
                      <a:pPr algn="ctr">
                        <a:lnSpc>
                          <a:spcPct val="115000"/>
                        </a:lnSpc>
                        <a:spcBef>
                          <a:spcPts val="200"/>
                        </a:spcBef>
                        <a:spcAft>
                          <a:spcPts val="200"/>
                        </a:spcAft>
                      </a:pPr>
                      <a:r>
                        <a:rPr lang="en-US" sz="2000" b="1" dirty="0">
                          <a:effectLst/>
                        </a:rPr>
                        <a:t>Pro-active </a:t>
                      </a:r>
                      <a:r>
                        <a:rPr lang="en-US" sz="2000" b="1" dirty="0" smtClean="0">
                          <a:effectLst/>
                        </a:rPr>
                        <a:t>group (</a:t>
                      </a:r>
                      <a:r>
                        <a:rPr lang="en-US" sz="2000" b="1" dirty="0">
                          <a:effectLst/>
                        </a:rPr>
                        <a:t>n=263)</a:t>
                      </a:r>
                      <a:endParaRPr lang="fr-FR" sz="2800" b="1" dirty="0">
                        <a:effectLst/>
                        <a:latin typeface="Calibri"/>
                        <a:ea typeface="Calibri"/>
                        <a:cs typeface="Times New Roman"/>
                      </a:endParaRPr>
                    </a:p>
                  </a:txBody>
                  <a:tcPr marL="20004" marR="20004" marT="0" marB="0" anchor="ctr"/>
                </a:tc>
              </a:tr>
              <a:tr h="289143">
                <a:tc>
                  <a:txBody>
                    <a:bodyPr/>
                    <a:lstStyle/>
                    <a:p>
                      <a:pPr marL="115570" algn="l">
                        <a:lnSpc>
                          <a:spcPct val="115000"/>
                        </a:lnSpc>
                        <a:spcBef>
                          <a:spcPts val="200"/>
                        </a:spcBef>
                        <a:spcAft>
                          <a:spcPts val="200"/>
                        </a:spcAft>
                      </a:pPr>
                      <a:r>
                        <a:rPr lang="en-US" sz="1600" dirty="0">
                          <a:effectLst/>
                        </a:rPr>
                        <a:t>Aortic arch</a:t>
                      </a:r>
                      <a:endParaRPr lang="fr-FR" sz="20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a:effectLst/>
                        </a:rPr>
                        <a:t>1 (2%)</a:t>
                      </a:r>
                      <a:endParaRPr lang="fr-FR" sz="180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dirty="0">
                          <a:effectLst/>
                        </a:rPr>
                        <a:t>Carotid (extra and intracranial)</a:t>
                      </a:r>
                      <a:endParaRPr lang="fr-FR" sz="20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9 (4.5%)</a:t>
                      </a:r>
                      <a:endParaRPr lang="fr-FR" sz="1800" dirty="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a:effectLst/>
                        </a:rPr>
                        <a:t>Aortic Abdominal Aneurism ≥50mm</a:t>
                      </a:r>
                      <a:endParaRPr lang="fr-FR" sz="200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1 (0.5%)</a:t>
                      </a:r>
                      <a:endParaRPr lang="fr-FR" sz="1800" dirty="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a:effectLst/>
                        </a:rPr>
                        <a:t>Aortic Abdominal Aneurism &lt;50mm</a:t>
                      </a:r>
                      <a:endParaRPr lang="fr-FR" sz="200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11 (5.9%)</a:t>
                      </a:r>
                      <a:endParaRPr lang="fr-FR" sz="1800" dirty="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a:effectLst/>
                        </a:rPr>
                        <a:t>Renal artery disease</a:t>
                      </a:r>
                      <a:endParaRPr lang="fr-FR" sz="200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6 (3.5%)</a:t>
                      </a:r>
                      <a:endParaRPr lang="fr-FR" sz="1800" dirty="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dirty="0" smtClean="0">
                          <a:effectLst/>
                        </a:rPr>
                        <a:t>Visceral arteries</a:t>
                      </a:r>
                      <a:endParaRPr lang="fr-FR" sz="20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4 (2.5%)</a:t>
                      </a:r>
                      <a:endParaRPr lang="fr-FR" sz="1800" dirty="0">
                        <a:effectLst/>
                        <a:latin typeface="Calibri"/>
                        <a:ea typeface="Calibri"/>
                        <a:cs typeface="Times New Roman"/>
                      </a:endParaRPr>
                    </a:p>
                  </a:txBody>
                  <a:tcPr marL="0" marR="0" marT="0" marB="0"/>
                </a:tc>
              </a:tr>
              <a:tr h="289143">
                <a:tc>
                  <a:txBody>
                    <a:bodyPr/>
                    <a:lstStyle/>
                    <a:p>
                      <a:pPr marL="115570" algn="l">
                        <a:lnSpc>
                          <a:spcPct val="115000"/>
                        </a:lnSpc>
                        <a:spcBef>
                          <a:spcPts val="200"/>
                        </a:spcBef>
                        <a:spcAft>
                          <a:spcPts val="200"/>
                        </a:spcAft>
                      </a:pPr>
                      <a:r>
                        <a:rPr lang="en-US" sz="1600">
                          <a:effectLst/>
                        </a:rPr>
                        <a:t>Femoro-iliac stenosis</a:t>
                      </a:r>
                      <a:endParaRPr lang="fr-FR" sz="200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27 (13.8%)</a:t>
                      </a:r>
                      <a:endParaRPr lang="fr-FR" sz="18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502673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006600"/>
                </a:solidFill>
              </a:rPr>
              <a:t>Management of MSAD</a:t>
            </a:r>
            <a:endParaRPr lang="fr-FR" sz="4000" b="1" dirty="0">
              <a:solidFill>
                <a:srgbClr val="0066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034146025"/>
              </p:ext>
            </p:extLst>
          </p:nvPr>
        </p:nvGraphicFramePr>
        <p:xfrm>
          <a:off x="1380911" y="1635098"/>
          <a:ext cx="6577755" cy="1880197"/>
        </p:xfrm>
        <a:graphic>
          <a:graphicData uri="http://schemas.openxmlformats.org/drawingml/2006/table">
            <a:tbl>
              <a:tblPr>
                <a:tableStyleId>{93296810-A885-4BE3-A3E7-6D5BEEA58F35}</a:tableStyleId>
              </a:tblPr>
              <a:tblGrid>
                <a:gridCol w="2979422"/>
                <a:gridCol w="3598333"/>
              </a:tblGrid>
              <a:tr h="618325">
                <a:tc>
                  <a:txBody>
                    <a:bodyPr/>
                    <a:lstStyle/>
                    <a:p>
                      <a:pPr algn="l">
                        <a:lnSpc>
                          <a:spcPct val="115000"/>
                        </a:lnSpc>
                        <a:spcBef>
                          <a:spcPts val="200"/>
                        </a:spcBef>
                        <a:spcAft>
                          <a:spcPts val="200"/>
                        </a:spcAft>
                      </a:pPr>
                      <a:r>
                        <a:rPr lang="en-US" sz="1800" dirty="0">
                          <a:effectLst/>
                        </a:rPr>
                        <a:t> </a:t>
                      </a:r>
                      <a:endParaRPr lang="fr-FR" sz="2400" dirty="0">
                        <a:effectLst/>
                        <a:latin typeface="Calibri"/>
                        <a:ea typeface="Calibri"/>
                        <a:cs typeface="Times New Roman"/>
                      </a:endParaRPr>
                    </a:p>
                  </a:txBody>
                  <a:tcPr marL="20004" marR="20004" marT="0" marB="0" anchor="b"/>
                </a:tc>
                <a:tc>
                  <a:txBody>
                    <a:bodyPr/>
                    <a:lstStyle/>
                    <a:p>
                      <a:pPr algn="ctr">
                        <a:lnSpc>
                          <a:spcPct val="115000"/>
                        </a:lnSpc>
                        <a:spcBef>
                          <a:spcPts val="200"/>
                        </a:spcBef>
                        <a:spcAft>
                          <a:spcPts val="200"/>
                        </a:spcAft>
                      </a:pPr>
                      <a:r>
                        <a:rPr lang="en-US" sz="1800" b="1" dirty="0">
                          <a:effectLst/>
                        </a:rPr>
                        <a:t>Pro-active </a:t>
                      </a:r>
                      <a:r>
                        <a:rPr lang="en-US" sz="1800" b="1" dirty="0" smtClean="0">
                          <a:effectLst/>
                        </a:rPr>
                        <a:t>group (</a:t>
                      </a:r>
                      <a:r>
                        <a:rPr lang="en-US" sz="1800" b="1" dirty="0">
                          <a:effectLst/>
                        </a:rPr>
                        <a:t>n=263)</a:t>
                      </a:r>
                      <a:endParaRPr lang="fr-FR" sz="2400" b="1" dirty="0">
                        <a:effectLst/>
                        <a:latin typeface="Calibri"/>
                        <a:ea typeface="Calibri"/>
                        <a:cs typeface="Times New Roman"/>
                      </a:endParaRPr>
                    </a:p>
                  </a:txBody>
                  <a:tcPr marL="20004" marR="20004" marT="0" marB="0" anchor="ctr"/>
                </a:tc>
              </a:tr>
              <a:tr h="274195">
                <a:tc>
                  <a:txBody>
                    <a:bodyPr/>
                    <a:lstStyle/>
                    <a:p>
                      <a:pPr marL="115570" algn="l">
                        <a:lnSpc>
                          <a:spcPct val="115000"/>
                        </a:lnSpc>
                        <a:spcBef>
                          <a:spcPts val="200"/>
                        </a:spcBef>
                        <a:spcAft>
                          <a:spcPts val="200"/>
                        </a:spcAft>
                      </a:pPr>
                      <a:r>
                        <a:rPr lang="en-US" sz="1800" dirty="0">
                          <a:effectLst/>
                        </a:rPr>
                        <a:t>ABI &lt;0.9</a:t>
                      </a:r>
                      <a:endParaRPr lang="fr-FR" sz="24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28 (21.7%)</a:t>
                      </a:r>
                      <a:endParaRPr lang="fr-FR" sz="2400" dirty="0">
                        <a:effectLst/>
                        <a:latin typeface="Calibri"/>
                        <a:ea typeface="Calibri"/>
                        <a:cs typeface="Times New Roman"/>
                      </a:endParaRPr>
                    </a:p>
                  </a:txBody>
                  <a:tcPr marL="0" marR="0" marT="0" marB="0"/>
                </a:tc>
              </a:tr>
              <a:tr h="274195">
                <a:tc>
                  <a:txBody>
                    <a:bodyPr/>
                    <a:lstStyle/>
                    <a:p>
                      <a:pPr marL="115570" algn="l">
                        <a:lnSpc>
                          <a:spcPct val="115000"/>
                        </a:lnSpc>
                        <a:spcBef>
                          <a:spcPts val="200"/>
                        </a:spcBef>
                        <a:spcAft>
                          <a:spcPts val="200"/>
                        </a:spcAft>
                      </a:pPr>
                      <a:r>
                        <a:rPr lang="en-US" sz="1800" dirty="0">
                          <a:effectLst/>
                        </a:rPr>
                        <a:t>Imaging  procedure  </a:t>
                      </a:r>
                      <a:endParaRPr lang="fr-FR" sz="24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208 (79%)</a:t>
                      </a:r>
                      <a:endParaRPr lang="fr-FR" sz="2400" dirty="0">
                        <a:effectLst/>
                        <a:latin typeface="Calibri"/>
                        <a:ea typeface="Calibri"/>
                        <a:cs typeface="Times New Roman"/>
                      </a:endParaRPr>
                    </a:p>
                  </a:txBody>
                  <a:tcPr marL="0" marR="0" marT="0" marB="0"/>
                </a:tc>
              </a:tr>
              <a:tr h="274195">
                <a:tc>
                  <a:txBody>
                    <a:bodyPr/>
                    <a:lstStyle/>
                    <a:p>
                      <a:pPr marL="115570" algn="l">
                        <a:lnSpc>
                          <a:spcPct val="115000"/>
                        </a:lnSpc>
                        <a:spcBef>
                          <a:spcPts val="200"/>
                        </a:spcBef>
                        <a:spcAft>
                          <a:spcPts val="200"/>
                        </a:spcAft>
                      </a:pPr>
                      <a:r>
                        <a:rPr lang="en-US" sz="1800" dirty="0">
                          <a:effectLst/>
                        </a:rPr>
                        <a:t>Rate of identification </a:t>
                      </a:r>
                      <a:endParaRPr lang="fr-FR" sz="2400" dirty="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56 (21.3%)</a:t>
                      </a:r>
                      <a:endParaRPr lang="fr-FR" sz="2400" dirty="0">
                        <a:effectLst/>
                        <a:latin typeface="Calibri"/>
                        <a:ea typeface="Calibri"/>
                        <a:cs typeface="Times New Roman"/>
                      </a:endParaRPr>
                    </a:p>
                  </a:txBody>
                  <a:tcPr marL="0" marR="0" marT="0" marB="0"/>
                </a:tc>
              </a:tr>
              <a:tr h="274195">
                <a:tc>
                  <a:txBody>
                    <a:bodyPr/>
                    <a:lstStyle/>
                    <a:p>
                      <a:pPr marL="115570" algn="l">
                        <a:lnSpc>
                          <a:spcPct val="115000"/>
                        </a:lnSpc>
                        <a:spcBef>
                          <a:spcPts val="200"/>
                        </a:spcBef>
                        <a:spcAft>
                          <a:spcPts val="200"/>
                        </a:spcAft>
                      </a:pPr>
                      <a:r>
                        <a:rPr lang="en-US" sz="1800">
                          <a:effectLst/>
                        </a:rPr>
                        <a:t>Revascularization procedures</a:t>
                      </a:r>
                      <a:endParaRPr lang="fr-FR" sz="2400">
                        <a:effectLst/>
                        <a:latin typeface="Calibri"/>
                        <a:ea typeface="Calibri"/>
                        <a:cs typeface="Times New Roman"/>
                      </a:endParaRPr>
                    </a:p>
                  </a:txBody>
                  <a:tcPr marL="0" marR="0" marT="0" marB="0"/>
                </a:tc>
                <a:tc>
                  <a:txBody>
                    <a:bodyPr/>
                    <a:lstStyle/>
                    <a:p>
                      <a:pPr algn="ctr">
                        <a:lnSpc>
                          <a:spcPct val="115000"/>
                        </a:lnSpc>
                        <a:spcBef>
                          <a:spcPts val="200"/>
                        </a:spcBef>
                        <a:spcAft>
                          <a:spcPts val="200"/>
                        </a:spcAft>
                      </a:pPr>
                      <a:r>
                        <a:rPr lang="en-US" sz="1800" dirty="0">
                          <a:effectLst/>
                        </a:rPr>
                        <a:t>2 (3.7%)</a:t>
                      </a:r>
                      <a:endParaRPr lang="fr-FR" sz="24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281198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134" y="2779"/>
            <a:ext cx="8229600" cy="857250"/>
          </a:xfrm>
        </p:spPr>
        <p:txBody>
          <a:bodyPr>
            <a:normAutofit/>
          </a:bodyPr>
          <a:lstStyle/>
          <a:p>
            <a:r>
              <a:rPr lang="fr-FR" sz="4000" b="1" dirty="0" smtClean="0">
                <a:solidFill>
                  <a:srgbClr val="006600"/>
                </a:solidFill>
              </a:rPr>
              <a:t>Independent </a:t>
            </a:r>
            <a:r>
              <a:rPr lang="fr-FR" sz="4000" b="1" dirty="0" err="1" smtClean="0">
                <a:solidFill>
                  <a:srgbClr val="006600"/>
                </a:solidFill>
              </a:rPr>
              <a:t>predictors</a:t>
            </a:r>
            <a:r>
              <a:rPr lang="fr-FR" sz="4000" b="1" dirty="0" smtClean="0">
                <a:solidFill>
                  <a:srgbClr val="006600"/>
                </a:solidFill>
              </a:rPr>
              <a:t> of MSAD</a:t>
            </a:r>
            <a:endParaRPr lang="fr-FR" sz="4000" b="1" dirty="0">
              <a:solidFill>
                <a:srgbClr val="00660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262437660"/>
              </p:ext>
            </p:extLst>
          </p:nvPr>
        </p:nvGraphicFramePr>
        <p:xfrm>
          <a:off x="1323868" y="1735664"/>
          <a:ext cx="6787198" cy="1409733"/>
        </p:xfrm>
        <a:graphic>
          <a:graphicData uri="http://schemas.openxmlformats.org/drawingml/2006/table">
            <a:tbl>
              <a:tblPr>
                <a:tableStyleId>{93296810-A885-4BE3-A3E7-6D5BEEA58F35}</a:tableStyleId>
              </a:tblPr>
              <a:tblGrid>
                <a:gridCol w="2317712"/>
                <a:gridCol w="1167017"/>
                <a:gridCol w="2219781"/>
                <a:gridCol w="1082688"/>
              </a:tblGrid>
              <a:tr h="463329">
                <a:tc>
                  <a:txBody>
                    <a:bodyPr/>
                    <a:lstStyle/>
                    <a:p>
                      <a:pPr>
                        <a:lnSpc>
                          <a:spcPct val="115000"/>
                        </a:lnSpc>
                        <a:spcBef>
                          <a:spcPts val="200"/>
                        </a:spcBef>
                        <a:spcAft>
                          <a:spcPts val="200"/>
                        </a:spcAft>
                      </a:pPr>
                      <a:endParaRPr lang="fr-FR" sz="2000" b="1" dirty="0">
                        <a:effectLst/>
                        <a:latin typeface="Times New Roman"/>
                        <a:ea typeface="Times New Roman"/>
                        <a:cs typeface="Times New Roman"/>
                      </a:endParaRPr>
                    </a:p>
                  </a:txBody>
                  <a:tcPr marL="25400" marR="25400" marT="0" marB="0" anchor="ctr"/>
                </a:tc>
                <a:tc>
                  <a:txBody>
                    <a:bodyPr/>
                    <a:lstStyle/>
                    <a:p>
                      <a:pPr algn="ctr">
                        <a:lnSpc>
                          <a:spcPct val="115000"/>
                        </a:lnSpc>
                        <a:spcBef>
                          <a:spcPts val="200"/>
                        </a:spcBef>
                        <a:spcAft>
                          <a:spcPts val="200"/>
                        </a:spcAft>
                      </a:pPr>
                      <a:r>
                        <a:rPr lang="fr-FR" sz="1800" b="1" dirty="0" smtClean="0">
                          <a:effectLst/>
                        </a:rPr>
                        <a:t>HR</a:t>
                      </a:r>
                      <a:endParaRPr lang="fr-FR" sz="2000" b="1" dirty="0">
                        <a:effectLst/>
                        <a:latin typeface="Times New Roman"/>
                        <a:ea typeface="Times New Roman"/>
                        <a:cs typeface="Times New Roman"/>
                      </a:endParaRPr>
                    </a:p>
                  </a:txBody>
                  <a:tcPr marL="25400" marR="25400" marT="0" marB="0" anchor="ctr"/>
                </a:tc>
                <a:tc>
                  <a:txBody>
                    <a:bodyPr/>
                    <a:lstStyle/>
                    <a:p>
                      <a:pPr algn="ctr">
                        <a:lnSpc>
                          <a:spcPct val="115000"/>
                        </a:lnSpc>
                        <a:spcBef>
                          <a:spcPts val="200"/>
                        </a:spcBef>
                        <a:spcAft>
                          <a:spcPts val="200"/>
                        </a:spcAft>
                      </a:pPr>
                      <a:r>
                        <a:rPr lang="fr-FR" sz="1800" b="1" dirty="0" smtClean="0">
                          <a:effectLst/>
                        </a:rPr>
                        <a:t>95%</a:t>
                      </a:r>
                      <a:r>
                        <a:rPr lang="fr-FR" sz="1800" b="1" baseline="0" dirty="0" smtClean="0">
                          <a:effectLst/>
                        </a:rPr>
                        <a:t> CI</a:t>
                      </a:r>
                      <a:endParaRPr lang="fr-FR" sz="2000" b="1" dirty="0">
                        <a:effectLst/>
                        <a:latin typeface="Times New Roman"/>
                        <a:ea typeface="Times New Roman"/>
                        <a:cs typeface="Times New Roman"/>
                      </a:endParaRPr>
                    </a:p>
                  </a:txBody>
                  <a:tcPr marL="25400" marR="25400" marT="0" marB="0" anchor="ctr"/>
                </a:tc>
                <a:tc>
                  <a:txBody>
                    <a:bodyPr/>
                    <a:lstStyle/>
                    <a:p>
                      <a:pPr algn="ctr">
                        <a:lnSpc>
                          <a:spcPct val="115000"/>
                        </a:lnSpc>
                        <a:spcBef>
                          <a:spcPts val="200"/>
                        </a:spcBef>
                        <a:spcAft>
                          <a:spcPts val="200"/>
                        </a:spcAft>
                      </a:pPr>
                      <a:r>
                        <a:rPr lang="fr-FR" sz="1800" b="1" dirty="0" smtClean="0">
                          <a:effectLst/>
                        </a:rPr>
                        <a:t>P</a:t>
                      </a:r>
                      <a:endParaRPr lang="fr-FR" sz="2000" b="1" dirty="0">
                        <a:effectLst/>
                        <a:latin typeface="Times New Roman"/>
                        <a:ea typeface="Times New Roman"/>
                        <a:cs typeface="Times New Roman"/>
                      </a:endParaRPr>
                    </a:p>
                  </a:txBody>
                  <a:tcPr marL="25400" marR="25400" marT="0" marB="0" anchor="ctr"/>
                </a:tc>
              </a:tr>
              <a:tr h="272767">
                <a:tc>
                  <a:txBody>
                    <a:bodyPr/>
                    <a:lstStyle/>
                    <a:p>
                      <a:pPr>
                        <a:lnSpc>
                          <a:spcPct val="115000"/>
                        </a:lnSpc>
                        <a:spcBef>
                          <a:spcPts val="200"/>
                        </a:spcBef>
                        <a:spcAft>
                          <a:spcPts val="200"/>
                        </a:spcAft>
                      </a:pPr>
                      <a:r>
                        <a:rPr lang="fr-FR" sz="1800" dirty="0" smtClean="0">
                          <a:effectLst/>
                        </a:rPr>
                        <a:t>CABG</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a:effectLst/>
                        </a:rPr>
                        <a:t>5.054</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smtClean="0">
                          <a:effectLst/>
                        </a:rPr>
                        <a:t>1.180-21.647</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a:effectLst/>
                        </a:rPr>
                        <a:t>0.0290</a:t>
                      </a:r>
                      <a:endParaRPr lang="fr-FR" sz="2000" dirty="0">
                        <a:effectLst/>
                        <a:latin typeface="Times New Roman"/>
                        <a:ea typeface="Times New Roman"/>
                        <a:cs typeface="Times New Roman"/>
                      </a:endParaRPr>
                    </a:p>
                  </a:txBody>
                  <a:tcPr marL="25400" marR="25400" marT="0" marB="0"/>
                </a:tc>
              </a:tr>
              <a:tr h="272767">
                <a:tc>
                  <a:txBody>
                    <a:bodyPr/>
                    <a:lstStyle/>
                    <a:p>
                      <a:pPr>
                        <a:lnSpc>
                          <a:spcPct val="115000"/>
                        </a:lnSpc>
                        <a:spcBef>
                          <a:spcPts val="200"/>
                        </a:spcBef>
                        <a:spcAft>
                          <a:spcPts val="200"/>
                        </a:spcAft>
                      </a:pPr>
                      <a:r>
                        <a:rPr lang="fr-FR" sz="1800">
                          <a:effectLst/>
                        </a:rPr>
                        <a:t>BMI (kg/m2)</a:t>
                      </a:r>
                      <a:endParaRPr lang="fr-FR" sz="200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a:effectLst/>
                        </a:rPr>
                        <a:t>0.841</a:t>
                      </a:r>
                      <a:endParaRPr lang="fr-FR" sz="200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smtClean="0">
                          <a:effectLst/>
                        </a:rPr>
                        <a:t>0.759-0.931</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a:effectLst/>
                        </a:rPr>
                        <a:t>0.0009</a:t>
                      </a:r>
                      <a:endParaRPr lang="fr-FR" sz="2000" dirty="0">
                        <a:effectLst/>
                        <a:latin typeface="Times New Roman"/>
                        <a:ea typeface="Times New Roman"/>
                        <a:cs typeface="Times New Roman"/>
                      </a:endParaRPr>
                    </a:p>
                  </a:txBody>
                  <a:tcPr marL="25400" marR="25400" marT="0" marB="0"/>
                </a:tc>
              </a:tr>
              <a:tr h="272767">
                <a:tc>
                  <a:txBody>
                    <a:bodyPr/>
                    <a:lstStyle/>
                    <a:p>
                      <a:pPr>
                        <a:lnSpc>
                          <a:spcPct val="115000"/>
                        </a:lnSpc>
                        <a:spcBef>
                          <a:spcPts val="200"/>
                        </a:spcBef>
                        <a:spcAft>
                          <a:spcPts val="200"/>
                        </a:spcAft>
                      </a:pPr>
                      <a:r>
                        <a:rPr lang="fr-FR" sz="1800" dirty="0" err="1" smtClean="0">
                          <a:effectLst/>
                        </a:rPr>
                        <a:t>Kaliemia</a:t>
                      </a:r>
                      <a:r>
                        <a:rPr lang="fr-FR" sz="1800" baseline="0" dirty="0" smtClean="0">
                          <a:effectLst/>
                        </a:rPr>
                        <a:t> </a:t>
                      </a:r>
                      <a:r>
                        <a:rPr lang="fr-FR" sz="1800" dirty="0" smtClean="0">
                          <a:effectLst/>
                        </a:rPr>
                        <a:t> </a:t>
                      </a:r>
                      <a:r>
                        <a:rPr lang="fr-FR" sz="1800" dirty="0">
                          <a:effectLst/>
                        </a:rPr>
                        <a:t>(</a:t>
                      </a:r>
                      <a:r>
                        <a:rPr lang="fr-FR" sz="1800" dirty="0" err="1">
                          <a:effectLst/>
                        </a:rPr>
                        <a:t>mmol</a:t>
                      </a:r>
                      <a:r>
                        <a:rPr lang="fr-FR" sz="1800" dirty="0">
                          <a:effectLst/>
                        </a:rPr>
                        <a:t>/L)</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a:effectLst/>
                        </a:rPr>
                        <a:t>3.017</a:t>
                      </a:r>
                      <a:endParaRPr lang="fr-FR" sz="200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smtClean="0">
                          <a:effectLst/>
                        </a:rPr>
                        <a:t>1.378-6.605</a:t>
                      </a:r>
                      <a:endParaRPr lang="fr-FR" sz="2000" dirty="0">
                        <a:effectLst/>
                        <a:latin typeface="Times New Roman"/>
                        <a:ea typeface="Times New Roman"/>
                        <a:cs typeface="Times New Roman"/>
                      </a:endParaRPr>
                    </a:p>
                  </a:txBody>
                  <a:tcPr marL="25400" marR="25400" marT="0" marB="0"/>
                </a:tc>
                <a:tc>
                  <a:txBody>
                    <a:bodyPr/>
                    <a:lstStyle/>
                    <a:p>
                      <a:pPr algn="ctr">
                        <a:lnSpc>
                          <a:spcPct val="115000"/>
                        </a:lnSpc>
                        <a:spcBef>
                          <a:spcPts val="200"/>
                        </a:spcBef>
                        <a:spcAft>
                          <a:spcPts val="200"/>
                        </a:spcAft>
                      </a:pPr>
                      <a:r>
                        <a:rPr lang="fr-FR" sz="1800" dirty="0">
                          <a:effectLst/>
                        </a:rPr>
                        <a:t>0.0057</a:t>
                      </a:r>
                      <a:endParaRPr lang="fr-FR" sz="2000" dirty="0">
                        <a:effectLst/>
                        <a:latin typeface="Times New Roman"/>
                        <a:ea typeface="Times New Roman"/>
                        <a:cs typeface="Times New Roman"/>
                      </a:endParaRPr>
                    </a:p>
                  </a:txBody>
                  <a:tcPr marL="25400" marR="25400" marT="0" marB="0"/>
                </a:tc>
              </a:tr>
            </a:tbl>
          </a:graphicData>
        </a:graphic>
      </p:graphicFrame>
    </p:spTree>
    <p:extLst>
      <p:ext uri="{BB962C8B-B14F-4D97-AF65-F5344CB8AC3E}">
        <p14:creationId xmlns:p14="http://schemas.microsoft.com/office/powerpoint/2010/main" val="263427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725" y="0"/>
            <a:ext cx="8229600" cy="857250"/>
          </a:xfrm>
        </p:spPr>
        <p:txBody>
          <a:bodyPr>
            <a:normAutofit/>
          </a:bodyPr>
          <a:lstStyle/>
          <a:p>
            <a:r>
              <a:rPr lang="fr-FR" sz="3600" b="1" dirty="0">
                <a:solidFill>
                  <a:srgbClr val="006600"/>
                </a:solidFill>
              </a:rPr>
              <a:t>Centers and principal </a:t>
            </a:r>
            <a:r>
              <a:rPr lang="fr-FR" sz="3600" b="1" dirty="0" err="1">
                <a:solidFill>
                  <a:srgbClr val="006600"/>
                </a:solidFill>
              </a:rPr>
              <a:t>investigators</a:t>
            </a:r>
            <a:endParaRPr lang="fr-FR" sz="3600" b="1" dirty="0">
              <a:solidFill>
                <a:srgbClr val="006600"/>
              </a:solidFill>
            </a:endParaRPr>
          </a:p>
        </p:txBody>
      </p:sp>
      <p:sp>
        <p:nvSpPr>
          <p:cNvPr id="4" name="Espace réservé du contenu 2"/>
          <p:cNvSpPr>
            <a:spLocks noGrp="1"/>
          </p:cNvSpPr>
          <p:nvPr>
            <p:ph sz="half" idx="1"/>
          </p:nvPr>
        </p:nvSpPr>
        <p:spPr>
          <a:xfrm>
            <a:off x="316488" y="1107606"/>
            <a:ext cx="4755051" cy="3557539"/>
          </a:xfrm>
        </p:spPr>
        <p:txBody>
          <a:bodyPr>
            <a:noAutofit/>
          </a:bodyPr>
          <a:lstStyle/>
          <a:p>
            <a:pPr>
              <a:spcBef>
                <a:spcPts val="0"/>
              </a:spcBef>
              <a:spcAft>
                <a:spcPts val="600"/>
              </a:spcAft>
              <a:buFont typeface="Symbol" panose="05050102010706020507" pitchFamily="18" charset="2"/>
              <a:buChar char="-"/>
            </a:pPr>
            <a:r>
              <a:rPr lang="fr-FR" sz="1400" dirty="0" smtClean="0">
                <a:latin typeface="+mj-lt"/>
              </a:rPr>
              <a:t>CHU Pitié-Salpêtrière, Paris, </a:t>
            </a:r>
            <a:r>
              <a:rPr lang="fr-FR" sz="1400" b="1" dirty="0" err="1" smtClean="0">
                <a:latin typeface="+mj-lt"/>
              </a:rPr>
              <a:t>Drs</a:t>
            </a:r>
            <a:r>
              <a:rPr lang="fr-FR" sz="1400" b="1" dirty="0" smtClean="0">
                <a:latin typeface="+mj-lt"/>
              </a:rPr>
              <a:t> Montalescot/Collet</a:t>
            </a:r>
          </a:p>
          <a:p>
            <a:pPr>
              <a:spcBef>
                <a:spcPts val="0"/>
              </a:spcBef>
              <a:spcAft>
                <a:spcPts val="600"/>
              </a:spcAft>
              <a:buFont typeface="Symbol" panose="05050102010706020507" pitchFamily="18" charset="2"/>
              <a:buChar char="-"/>
            </a:pPr>
            <a:r>
              <a:rPr lang="fr-FR" sz="1400" dirty="0" smtClean="0">
                <a:latin typeface="+mj-lt"/>
              </a:rPr>
              <a:t>Hôpital de la </a:t>
            </a:r>
            <a:r>
              <a:rPr lang="fr-FR" sz="1400" dirty="0" err="1" smtClean="0">
                <a:latin typeface="+mj-lt"/>
              </a:rPr>
              <a:t>Timone</a:t>
            </a:r>
            <a:r>
              <a:rPr lang="fr-FR" sz="1400" dirty="0" smtClean="0">
                <a:latin typeface="+mj-lt"/>
              </a:rPr>
              <a:t>, Marseille, </a:t>
            </a:r>
            <a:r>
              <a:rPr lang="fr-FR" sz="1400" b="1" dirty="0" smtClean="0">
                <a:latin typeface="+mj-lt"/>
              </a:rPr>
              <a:t>Dr </a:t>
            </a:r>
            <a:r>
              <a:rPr lang="fr-FR" sz="1400" b="1" dirty="0" err="1" smtClean="0">
                <a:latin typeface="+mj-lt"/>
              </a:rPr>
              <a:t>Cuisset</a:t>
            </a:r>
            <a:endParaRPr lang="fr-FR" sz="1400" b="1" dirty="0" smtClean="0">
              <a:latin typeface="+mj-lt"/>
            </a:endParaRPr>
          </a:p>
          <a:p>
            <a:pPr>
              <a:spcBef>
                <a:spcPts val="0"/>
              </a:spcBef>
              <a:spcAft>
                <a:spcPts val="600"/>
              </a:spcAft>
              <a:buFont typeface="Symbol" panose="05050102010706020507" pitchFamily="18" charset="2"/>
              <a:buChar char="-"/>
            </a:pPr>
            <a:r>
              <a:rPr lang="fr-FR" sz="1400" dirty="0" smtClean="0">
                <a:latin typeface="+mj-lt"/>
              </a:rPr>
              <a:t>CH de Chartres, </a:t>
            </a:r>
            <a:r>
              <a:rPr lang="fr-FR" sz="1400" b="1" dirty="0" smtClean="0">
                <a:latin typeface="+mj-lt"/>
              </a:rPr>
              <a:t>Dr Rangé</a:t>
            </a:r>
          </a:p>
          <a:p>
            <a:pPr>
              <a:spcBef>
                <a:spcPts val="0"/>
              </a:spcBef>
              <a:spcAft>
                <a:spcPts val="600"/>
              </a:spcAft>
              <a:buFont typeface="Symbol" panose="05050102010706020507" pitchFamily="18" charset="2"/>
              <a:buChar char="-"/>
            </a:pPr>
            <a:r>
              <a:rPr lang="fr-FR" sz="1400" dirty="0" smtClean="0">
                <a:latin typeface="+mj-lt"/>
              </a:rPr>
              <a:t>CHU </a:t>
            </a:r>
            <a:r>
              <a:rPr lang="fr-FR" sz="1400" dirty="0" err="1" smtClean="0">
                <a:latin typeface="+mj-lt"/>
              </a:rPr>
              <a:t>Carémeau</a:t>
            </a:r>
            <a:r>
              <a:rPr lang="fr-FR" sz="1400" dirty="0" smtClean="0">
                <a:latin typeface="+mj-lt"/>
              </a:rPr>
              <a:t>, Nîmes, </a:t>
            </a:r>
            <a:r>
              <a:rPr lang="fr-FR" sz="1400" b="1" dirty="0" smtClean="0">
                <a:latin typeface="+mj-lt"/>
              </a:rPr>
              <a:t>Dr </a:t>
            </a:r>
            <a:r>
              <a:rPr lang="fr-FR" sz="1400" b="1" dirty="0" err="1" smtClean="0">
                <a:latin typeface="+mj-lt"/>
              </a:rPr>
              <a:t>Cayla</a:t>
            </a:r>
            <a:endParaRPr lang="fr-FR" sz="1400" b="1" dirty="0" smtClean="0">
              <a:latin typeface="+mj-lt"/>
            </a:endParaRPr>
          </a:p>
          <a:p>
            <a:pPr>
              <a:spcBef>
                <a:spcPts val="0"/>
              </a:spcBef>
              <a:spcAft>
                <a:spcPts val="600"/>
              </a:spcAft>
              <a:buFont typeface="Symbol" panose="05050102010706020507" pitchFamily="18" charset="2"/>
              <a:buChar char="-"/>
            </a:pPr>
            <a:r>
              <a:rPr lang="fr-FR" sz="1400" dirty="0" smtClean="0">
                <a:latin typeface="+mj-lt"/>
              </a:rPr>
              <a:t>CHU Montpellier, </a:t>
            </a:r>
            <a:r>
              <a:rPr lang="fr-FR" sz="1400" b="1" dirty="0" smtClean="0">
                <a:latin typeface="+mj-lt"/>
              </a:rPr>
              <a:t>Dr Leclercq</a:t>
            </a:r>
          </a:p>
          <a:p>
            <a:pPr>
              <a:spcBef>
                <a:spcPts val="0"/>
              </a:spcBef>
              <a:spcAft>
                <a:spcPts val="600"/>
              </a:spcAft>
              <a:buFont typeface="Symbol" panose="05050102010706020507" pitchFamily="18" charset="2"/>
              <a:buChar char="-"/>
            </a:pPr>
            <a:r>
              <a:rPr lang="fr-FR" sz="1400" dirty="0" smtClean="0">
                <a:latin typeface="+mj-lt"/>
              </a:rPr>
              <a:t>CH de Lagny, Marne-la-Vallée, </a:t>
            </a:r>
            <a:r>
              <a:rPr lang="fr-FR" sz="1400" b="1" dirty="0" err="1" smtClean="0">
                <a:latin typeface="+mj-lt"/>
              </a:rPr>
              <a:t>Drs</a:t>
            </a:r>
            <a:r>
              <a:rPr lang="fr-FR" sz="1400" b="1" dirty="0" smtClean="0">
                <a:latin typeface="+mj-lt"/>
              </a:rPr>
              <a:t> </a:t>
            </a:r>
            <a:r>
              <a:rPr lang="fr-FR" sz="1400" b="1" dirty="0" err="1" smtClean="0">
                <a:latin typeface="+mj-lt"/>
              </a:rPr>
              <a:t>Elhadad</a:t>
            </a:r>
            <a:endParaRPr lang="fr-FR" sz="1400" b="1" dirty="0" smtClean="0">
              <a:latin typeface="+mj-lt"/>
            </a:endParaRPr>
          </a:p>
          <a:p>
            <a:pPr>
              <a:spcBef>
                <a:spcPts val="0"/>
              </a:spcBef>
              <a:spcAft>
                <a:spcPts val="600"/>
              </a:spcAft>
              <a:buFont typeface="Symbol" panose="05050102010706020507" pitchFamily="18" charset="2"/>
              <a:buChar char="-"/>
            </a:pPr>
            <a:r>
              <a:rPr lang="fr-FR" sz="1400" dirty="0" smtClean="0">
                <a:latin typeface="+mj-lt"/>
              </a:rPr>
              <a:t>Hôpital Lariboisière, Paris, </a:t>
            </a:r>
            <a:r>
              <a:rPr lang="fr-FR" sz="1400" b="1" dirty="0" smtClean="0">
                <a:latin typeface="+mj-lt"/>
              </a:rPr>
              <a:t>Dr Henry, </a:t>
            </a:r>
            <a:r>
              <a:rPr lang="fr-FR" sz="1400" b="1" dirty="0" err="1" smtClean="0">
                <a:latin typeface="+mj-lt"/>
              </a:rPr>
              <a:t>Sirol</a:t>
            </a:r>
            <a:endParaRPr lang="fr-FR" sz="1400" b="1" dirty="0" smtClean="0">
              <a:latin typeface="+mj-lt"/>
            </a:endParaRPr>
          </a:p>
          <a:p>
            <a:pPr lvl="0">
              <a:spcBef>
                <a:spcPts val="0"/>
              </a:spcBef>
              <a:spcAft>
                <a:spcPts val="600"/>
              </a:spcAft>
              <a:buFont typeface="Symbol" panose="05050102010706020507" pitchFamily="18" charset="2"/>
              <a:buChar char="-"/>
            </a:pPr>
            <a:r>
              <a:rPr lang="fr-FR" sz="1400" dirty="0" smtClean="0">
                <a:latin typeface="+mj-lt"/>
              </a:rPr>
              <a:t>CHU Saint-Antoine, Paris, </a:t>
            </a:r>
            <a:r>
              <a:rPr lang="fr-FR" sz="1400" b="1" dirty="0" smtClean="0">
                <a:latin typeface="+mj-lt"/>
              </a:rPr>
              <a:t>Dr Cohen, </a:t>
            </a:r>
            <a:r>
              <a:rPr lang="fr-FR" sz="1400" b="1" dirty="0" err="1" smtClean="0">
                <a:latin typeface="+mj-lt"/>
              </a:rPr>
              <a:t>Boccara</a:t>
            </a:r>
            <a:r>
              <a:rPr lang="fr-FR" sz="1400" b="1" dirty="0" smtClean="0">
                <a:latin typeface="+mj-lt"/>
              </a:rPr>
              <a:t>, </a:t>
            </a:r>
            <a:r>
              <a:rPr lang="fr-FR" sz="1400" b="1" dirty="0" err="1" smtClean="0">
                <a:latin typeface="+mj-lt"/>
              </a:rPr>
              <a:t>Edhery</a:t>
            </a:r>
            <a:endParaRPr lang="fr-FR" sz="1400" dirty="0" smtClean="0">
              <a:latin typeface="+mj-lt"/>
            </a:endParaRPr>
          </a:p>
          <a:p>
            <a:pPr lvl="0">
              <a:spcBef>
                <a:spcPts val="0"/>
              </a:spcBef>
              <a:spcAft>
                <a:spcPts val="600"/>
              </a:spcAft>
              <a:buFont typeface="Symbol" panose="05050102010706020507" pitchFamily="18" charset="2"/>
              <a:buChar char="-"/>
            </a:pPr>
            <a:r>
              <a:rPr lang="fr-FR" sz="1400" dirty="0" smtClean="0">
                <a:latin typeface="+mj-lt"/>
              </a:rPr>
              <a:t>Hôpital de </a:t>
            </a:r>
            <a:r>
              <a:rPr lang="fr-FR" sz="1400" dirty="0" err="1" smtClean="0">
                <a:latin typeface="+mj-lt"/>
              </a:rPr>
              <a:t>Rangueil</a:t>
            </a:r>
            <a:r>
              <a:rPr lang="fr-FR" sz="1400" dirty="0" smtClean="0">
                <a:latin typeface="+mj-lt"/>
              </a:rPr>
              <a:t>, Toulouse, </a:t>
            </a:r>
            <a:r>
              <a:rPr lang="fr-FR" sz="1400" b="1" dirty="0" smtClean="0">
                <a:latin typeface="+mj-lt"/>
              </a:rPr>
              <a:t>Dr </a:t>
            </a:r>
            <a:r>
              <a:rPr lang="fr-FR" sz="1400" b="1" dirty="0" err="1" smtClean="0">
                <a:latin typeface="+mj-lt"/>
              </a:rPr>
              <a:t>Carrié</a:t>
            </a:r>
            <a:endParaRPr lang="fr-FR" sz="1400" b="1" dirty="0" smtClean="0">
              <a:latin typeface="+mj-lt"/>
            </a:endParaRPr>
          </a:p>
          <a:p>
            <a:pPr>
              <a:spcBef>
                <a:spcPts val="0"/>
              </a:spcBef>
              <a:spcAft>
                <a:spcPts val="600"/>
              </a:spcAft>
              <a:buFont typeface="Symbol" panose="05050102010706020507" pitchFamily="18" charset="2"/>
              <a:buChar char="-"/>
            </a:pPr>
            <a:r>
              <a:rPr lang="fr-FR" sz="1400" dirty="0" smtClean="0">
                <a:latin typeface="+mj-lt"/>
              </a:rPr>
              <a:t>CH Annecy, </a:t>
            </a:r>
            <a:r>
              <a:rPr lang="fr-FR" sz="1400" b="1" dirty="0" smtClean="0">
                <a:latin typeface="+mj-lt"/>
              </a:rPr>
              <a:t>Dr Belle</a:t>
            </a:r>
          </a:p>
          <a:p>
            <a:pPr>
              <a:spcBef>
                <a:spcPts val="0"/>
              </a:spcBef>
              <a:spcAft>
                <a:spcPts val="600"/>
              </a:spcAft>
              <a:buFont typeface="Symbol" panose="05050102010706020507" pitchFamily="18" charset="2"/>
              <a:buChar char="-"/>
            </a:pPr>
            <a:r>
              <a:rPr lang="fr-FR" sz="1400" dirty="0" smtClean="0">
                <a:latin typeface="+mj-lt"/>
              </a:rPr>
              <a:t>CHRU Lille, </a:t>
            </a:r>
            <a:r>
              <a:rPr lang="fr-FR" sz="1400" b="1" dirty="0" err="1" smtClean="0">
                <a:latin typeface="+mj-lt"/>
              </a:rPr>
              <a:t>Drs</a:t>
            </a:r>
            <a:r>
              <a:rPr lang="fr-FR" sz="1400" b="1" dirty="0" smtClean="0">
                <a:latin typeface="+mj-lt"/>
              </a:rPr>
              <a:t> Ennezat/Van Belle</a:t>
            </a: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buNone/>
            </a:pPr>
            <a:endParaRPr lang="fr-FR" sz="1400" b="1" dirty="0" smtClean="0">
              <a:latin typeface="+mj-lt"/>
            </a:endParaRPr>
          </a:p>
          <a:p>
            <a:pPr>
              <a:spcBef>
                <a:spcPts val="0"/>
              </a:spcBef>
              <a:spcAft>
                <a:spcPts val="600"/>
              </a:spcAft>
            </a:pPr>
            <a:endParaRPr lang="fr-FR" sz="1400" dirty="0">
              <a:latin typeface="+mj-lt"/>
            </a:endParaRPr>
          </a:p>
        </p:txBody>
      </p:sp>
      <p:sp>
        <p:nvSpPr>
          <p:cNvPr id="6" name="ZoneTexte 5"/>
          <p:cNvSpPr txBox="1"/>
          <p:nvPr/>
        </p:nvSpPr>
        <p:spPr>
          <a:xfrm>
            <a:off x="4902199" y="1092787"/>
            <a:ext cx="4181273" cy="3231654"/>
          </a:xfrm>
          <a:prstGeom prst="rect">
            <a:avLst/>
          </a:prstGeom>
          <a:noFill/>
        </p:spPr>
        <p:txBody>
          <a:bodyPr wrap="none" rtlCol="0">
            <a:spAutoFit/>
          </a:bodyPr>
          <a:lstStyle/>
          <a:p>
            <a:pPr marL="285750" lvl="0" indent="-285750">
              <a:spcAft>
                <a:spcPts val="600"/>
              </a:spcAft>
              <a:buFont typeface="Symbol" panose="05050102010706020507" pitchFamily="18" charset="2"/>
              <a:buChar char="-"/>
            </a:pPr>
            <a:r>
              <a:rPr lang="fr-FR" sz="1400" dirty="0">
                <a:latin typeface="+mj-lt"/>
              </a:rPr>
              <a:t>CHU </a:t>
            </a:r>
            <a:r>
              <a:rPr lang="fr-FR" sz="1400" dirty="0" smtClean="0">
                <a:latin typeface="+mj-lt"/>
              </a:rPr>
              <a:t>Rennes, </a:t>
            </a:r>
            <a:r>
              <a:rPr lang="fr-FR" sz="1400" b="1" dirty="0">
                <a:latin typeface="+mj-lt"/>
              </a:rPr>
              <a:t>Dr LEBRETON, BEDOSSA, </a:t>
            </a:r>
            <a:r>
              <a:rPr lang="fr-FR" sz="1400" b="1" dirty="0" smtClean="0">
                <a:latin typeface="+mj-lt"/>
              </a:rPr>
              <a:t>BOULMIER</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CHU </a:t>
            </a:r>
            <a:r>
              <a:rPr lang="fr-FR" sz="1400" dirty="0" smtClean="0">
                <a:latin typeface="+mj-lt"/>
              </a:rPr>
              <a:t>Caen, </a:t>
            </a:r>
            <a:r>
              <a:rPr lang="fr-FR" sz="1400" b="1" dirty="0">
                <a:latin typeface="+mj-lt"/>
              </a:rPr>
              <a:t>Dr BEYGUI, </a:t>
            </a:r>
            <a:r>
              <a:rPr lang="fr-FR" sz="1400" b="1" dirty="0" smtClean="0">
                <a:latin typeface="+mj-lt"/>
              </a:rPr>
              <a:t>SABATIER</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CHU </a:t>
            </a:r>
            <a:r>
              <a:rPr lang="fr-FR" sz="1400" dirty="0" smtClean="0">
                <a:latin typeface="+mj-lt"/>
              </a:rPr>
              <a:t>Nantes, </a:t>
            </a:r>
            <a:r>
              <a:rPr lang="fr-FR" sz="1400" b="1" dirty="0">
                <a:latin typeface="+mj-lt"/>
              </a:rPr>
              <a:t>Dr </a:t>
            </a:r>
            <a:r>
              <a:rPr lang="fr-FR" sz="1400" b="1" dirty="0" smtClean="0">
                <a:latin typeface="+mj-lt"/>
              </a:rPr>
              <a:t>FRESSONNET</a:t>
            </a:r>
            <a:endParaRPr lang="fr-FR" sz="1400" b="1" dirty="0">
              <a:latin typeface="+mj-lt"/>
            </a:endParaRPr>
          </a:p>
          <a:p>
            <a:pPr marL="285750" lvl="0" indent="-285750">
              <a:spcAft>
                <a:spcPts val="600"/>
              </a:spcAft>
              <a:buFont typeface="Symbol" panose="05050102010706020507" pitchFamily="18" charset="2"/>
              <a:buChar char="-"/>
            </a:pPr>
            <a:r>
              <a:rPr lang="fr-FR" sz="1400" dirty="0">
                <a:latin typeface="+mj-lt"/>
              </a:rPr>
              <a:t>CH </a:t>
            </a:r>
            <a:r>
              <a:rPr lang="fr-FR" sz="1400" dirty="0" smtClean="0">
                <a:latin typeface="+mj-lt"/>
              </a:rPr>
              <a:t>Arras, </a:t>
            </a:r>
            <a:r>
              <a:rPr lang="fr-FR" sz="1400" b="1" dirty="0">
                <a:latin typeface="+mj-lt"/>
              </a:rPr>
              <a:t>Dr </a:t>
            </a:r>
            <a:r>
              <a:rPr lang="fr-FR" sz="1400" b="1" dirty="0" smtClean="0">
                <a:latin typeface="+mj-lt"/>
              </a:rPr>
              <a:t>BEAREZ</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 </a:t>
            </a:r>
            <a:r>
              <a:rPr lang="fr-FR" sz="1400" dirty="0" smtClean="0">
                <a:latin typeface="+mj-lt"/>
              </a:rPr>
              <a:t>Saint-Brieuc, </a:t>
            </a:r>
            <a:r>
              <a:rPr lang="fr-FR" sz="1400" b="1" dirty="0">
                <a:latin typeface="+mj-lt"/>
              </a:rPr>
              <a:t>Dr </a:t>
            </a:r>
            <a:r>
              <a:rPr lang="fr-FR" sz="1400" b="1" dirty="0" err="1">
                <a:latin typeface="+mj-lt"/>
              </a:rPr>
              <a:t>Mouquet</a:t>
            </a:r>
            <a:r>
              <a:rPr lang="fr-FR" sz="1400" b="1" dirty="0">
                <a:latin typeface="+mj-lt"/>
              </a:rPr>
              <a:t>, </a:t>
            </a:r>
            <a:r>
              <a:rPr lang="fr-FR" sz="1400" b="1" dirty="0" smtClean="0">
                <a:latin typeface="+mj-lt"/>
              </a:rPr>
              <a:t>CLERC</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CHU </a:t>
            </a:r>
            <a:r>
              <a:rPr lang="fr-FR" sz="1400" dirty="0" smtClean="0">
                <a:latin typeface="+mj-lt"/>
              </a:rPr>
              <a:t>Dijon, </a:t>
            </a:r>
            <a:r>
              <a:rPr lang="fr-FR" sz="1400" b="1" dirty="0" smtClean="0">
                <a:latin typeface="+mj-lt"/>
              </a:rPr>
              <a:t>Dr </a:t>
            </a:r>
            <a:r>
              <a:rPr lang="fr-FR" sz="1400" b="1" dirty="0">
                <a:latin typeface="+mj-lt"/>
              </a:rPr>
              <a:t>COTTIN, LHUILLIER, LORGIS, </a:t>
            </a:r>
            <a:r>
              <a:rPr lang="fr-FR" sz="1400" b="1" dirty="0" smtClean="0">
                <a:latin typeface="+mj-lt"/>
              </a:rPr>
              <a:t>BUFFET</a:t>
            </a:r>
            <a:endParaRPr lang="fr-FR" sz="1400" b="1" dirty="0">
              <a:latin typeface="+mj-lt"/>
            </a:endParaRPr>
          </a:p>
          <a:p>
            <a:pPr marL="285750" lvl="0" indent="-285750">
              <a:spcAft>
                <a:spcPts val="600"/>
              </a:spcAft>
              <a:buFont typeface="Symbol" panose="05050102010706020507" pitchFamily="18" charset="2"/>
              <a:buChar char="-"/>
            </a:pPr>
            <a:r>
              <a:rPr lang="fr-FR" sz="1400" dirty="0">
                <a:latin typeface="+mj-lt"/>
              </a:rPr>
              <a:t>CH </a:t>
            </a:r>
            <a:r>
              <a:rPr lang="fr-FR" sz="1400" dirty="0" smtClean="0">
                <a:latin typeface="+mj-lt"/>
              </a:rPr>
              <a:t>Cholet, </a:t>
            </a:r>
            <a:r>
              <a:rPr lang="fr-FR" sz="1400" b="1" dirty="0">
                <a:latin typeface="+mj-lt"/>
              </a:rPr>
              <a:t>Dr </a:t>
            </a:r>
            <a:r>
              <a:rPr lang="fr-FR" sz="1400" b="1" dirty="0" smtClean="0">
                <a:latin typeface="+mj-lt"/>
              </a:rPr>
              <a:t>BOUVIER</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CHU </a:t>
            </a:r>
            <a:r>
              <a:rPr lang="fr-FR" sz="1400" dirty="0" smtClean="0">
                <a:latin typeface="+mj-lt"/>
              </a:rPr>
              <a:t>Amiens, </a:t>
            </a:r>
            <a:r>
              <a:rPr lang="fr-FR" sz="1400" b="1" dirty="0">
                <a:latin typeface="+mj-lt"/>
              </a:rPr>
              <a:t>Dr </a:t>
            </a:r>
            <a:r>
              <a:rPr lang="fr-FR" sz="1400" b="1" dirty="0" smtClean="0">
                <a:latin typeface="+mj-lt"/>
              </a:rPr>
              <a:t>JARRY</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 </a:t>
            </a:r>
            <a:r>
              <a:rPr lang="fr-FR" sz="1400" dirty="0" smtClean="0">
                <a:latin typeface="+mj-lt"/>
              </a:rPr>
              <a:t>Albi, </a:t>
            </a:r>
            <a:r>
              <a:rPr lang="fr-FR" sz="1400" b="1" dirty="0">
                <a:latin typeface="+mj-lt"/>
              </a:rPr>
              <a:t>Dr </a:t>
            </a:r>
            <a:r>
              <a:rPr lang="fr-FR" sz="1400" b="1" dirty="0" smtClean="0">
                <a:latin typeface="+mj-lt"/>
              </a:rPr>
              <a:t>GALEY</a:t>
            </a:r>
            <a:endParaRPr lang="fr-FR" sz="1400" dirty="0">
              <a:latin typeface="+mj-lt"/>
            </a:endParaRPr>
          </a:p>
          <a:p>
            <a:pPr marL="285750" lvl="0" indent="-285750">
              <a:spcAft>
                <a:spcPts val="600"/>
              </a:spcAft>
              <a:buFont typeface="Symbol" panose="05050102010706020507" pitchFamily="18" charset="2"/>
              <a:buChar char="-"/>
            </a:pPr>
            <a:r>
              <a:rPr lang="fr-FR" sz="1400" dirty="0">
                <a:latin typeface="+mj-lt"/>
              </a:rPr>
              <a:t>CH </a:t>
            </a:r>
            <a:r>
              <a:rPr lang="fr-FR" sz="1400" dirty="0" smtClean="0">
                <a:latin typeface="+mj-lt"/>
              </a:rPr>
              <a:t>Rambouillet, </a:t>
            </a:r>
            <a:r>
              <a:rPr lang="fr-FR" sz="1400" b="1" dirty="0">
                <a:latin typeface="+mj-lt"/>
              </a:rPr>
              <a:t>Dr </a:t>
            </a:r>
            <a:r>
              <a:rPr lang="fr-FR" sz="1400" b="1" dirty="0" smtClean="0">
                <a:latin typeface="+mj-lt"/>
              </a:rPr>
              <a:t>FOURME</a:t>
            </a:r>
            <a:endParaRPr lang="fr-FR" sz="1400" b="1" dirty="0">
              <a:latin typeface="+mj-lt"/>
            </a:endParaRPr>
          </a:p>
          <a:p>
            <a:pPr marL="285750" lvl="0" indent="-285750">
              <a:spcAft>
                <a:spcPts val="600"/>
              </a:spcAft>
              <a:buFont typeface="Symbol" panose="05050102010706020507" pitchFamily="18" charset="2"/>
              <a:buChar char="-"/>
            </a:pPr>
            <a:r>
              <a:rPr lang="fr-FR" sz="1400" dirty="0">
                <a:latin typeface="+mj-lt"/>
              </a:rPr>
              <a:t>CH de </a:t>
            </a:r>
            <a:r>
              <a:rPr lang="fr-FR" sz="1400" dirty="0" smtClean="0">
                <a:latin typeface="+mj-lt"/>
              </a:rPr>
              <a:t>Versailles, </a:t>
            </a:r>
            <a:r>
              <a:rPr lang="fr-FR" sz="1400" b="1" dirty="0" smtClean="0">
                <a:latin typeface="+mj-lt"/>
              </a:rPr>
              <a:t>Dr LIVAREK</a:t>
            </a:r>
            <a:endParaRPr lang="fr-FR" sz="1400" dirty="0">
              <a:latin typeface="+mj-lt"/>
            </a:endParaRPr>
          </a:p>
        </p:txBody>
      </p:sp>
    </p:spTree>
    <p:extLst>
      <p:ext uri="{BB962C8B-B14F-4D97-AF65-F5344CB8AC3E}">
        <p14:creationId xmlns:p14="http://schemas.microsoft.com/office/powerpoint/2010/main" val="2866293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1199"/>
            <a:ext cx="8229600" cy="857250"/>
          </a:xfrm>
        </p:spPr>
        <p:txBody>
          <a:bodyPr>
            <a:noAutofit/>
          </a:bodyPr>
          <a:lstStyle/>
          <a:p>
            <a:pPr>
              <a:defRPr/>
            </a:pPr>
            <a:r>
              <a:rPr lang="fr-FR" sz="2800" b="1" dirty="0" smtClean="0">
                <a:solidFill>
                  <a:srgbClr val="006600"/>
                </a:solidFill>
              </a:rPr>
              <a:t>Background (1)</a:t>
            </a:r>
            <a:br>
              <a:rPr lang="fr-FR" sz="2800" b="1" dirty="0" smtClean="0">
                <a:solidFill>
                  <a:srgbClr val="006600"/>
                </a:solidFill>
              </a:rPr>
            </a:br>
            <a:r>
              <a:rPr lang="fr-FR" sz="1400" b="1" dirty="0" err="1" smtClean="0">
                <a:solidFill>
                  <a:srgbClr val="006600"/>
                </a:solidFill>
              </a:rPr>
              <a:t>Asymptomatic</a:t>
            </a:r>
            <a:r>
              <a:rPr lang="fr-FR" sz="1400" b="1" dirty="0" smtClean="0">
                <a:solidFill>
                  <a:srgbClr val="006600"/>
                </a:solidFill>
              </a:rPr>
              <a:t> </a:t>
            </a:r>
            <a:r>
              <a:rPr lang="fr-FR" sz="1400" b="1" dirty="0" err="1">
                <a:solidFill>
                  <a:srgbClr val="006600"/>
                </a:solidFill>
              </a:rPr>
              <a:t>Myocardial</a:t>
            </a:r>
            <a:r>
              <a:rPr lang="fr-FR" sz="1400" b="1" dirty="0">
                <a:solidFill>
                  <a:srgbClr val="006600"/>
                </a:solidFill>
              </a:rPr>
              <a:t> </a:t>
            </a:r>
            <a:r>
              <a:rPr lang="fr-FR" sz="1400" b="1" dirty="0" err="1">
                <a:solidFill>
                  <a:srgbClr val="006600"/>
                </a:solidFill>
              </a:rPr>
              <a:t>Ischemia</a:t>
            </a:r>
            <a:r>
              <a:rPr lang="fr-FR" sz="1400" b="1" dirty="0">
                <a:solidFill>
                  <a:srgbClr val="006600"/>
                </a:solidFill>
              </a:rPr>
              <a:t> in Stroke and </a:t>
            </a:r>
            <a:r>
              <a:rPr lang="fr-FR" sz="1400" b="1" dirty="0" err="1">
                <a:solidFill>
                  <a:srgbClr val="006600"/>
                </a:solidFill>
              </a:rPr>
              <a:t>Atherosclerotic</a:t>
            </a:r>
            <a:r>
              <a:rPr lang="fr-FR" sz="1400" b="1" dirty="0">
                <a:solidFill>
                  <a:srgbClr val="006600"/>
                </a:solidFill>
              </a:rPr>
              <a:t> </a:t>
            </a:r>
            <a:r>
              <a:rPr lang="fr-FR" sz="1400" b="1" dirty="0" err="1" smtClean="0">
                <a:solidFill>
                  <a:srgbClr val="006600"/>
                </a:solidFill>
              </a:rPr>
              <a:t>Disease</a:t>
            </a:r>
            <a:r>
              <a:rPr lang="fr-FR" sz="1400" b="1" dirty="0" smtClean="0">
                <a:solidFill>
                  <a:prstClr val="black">
                    <a:lumMod val="50000"/>
                    <a:lumOff val="50000"/>
                  </a:prstClr>
                </a:solidFill>
                <a:latin typeface="Arial" charset="0"/>
                <a:ea typeface="Arial" charset="0"/>
                <a:cs typeface="Arial" charset="0"/>
              </a:rPr>
              <a:t> </a:t>
            </a:r>
            <a:r>
              <a:rPr lang="fr-FR" sz="1400" b="1" dirty="0">
                <a:solidFill>
                  <a:srgbClr val="006600"/>
                </a:solidFill>
              </a:rPr>
              <a:t>(AMISTAD)</a:t>
            </a: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t="76360"/>
          <a:stretch>
            <a:fillRect/>
          </a:stretch>
        </p:blipFill>
        <p:spPr bwMode="auto">
          <a:xfrm>
            <a:off x="469900" y="3845243"/>
            <a:ext cx="61896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b="23959"/>
          <a:stretch>
            <a:fillRect/>
          </a:stretch>
        </p:blipFill>
        <p:spPr bwMode="auto">
          <a:xfrm>
            <a:off x="527841" y="1148755"/>
            <a:ext cx="6073780" cy="263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1"/>
          <p:cNvSpPr txBox="1">
            <a:spLocks noChangeArrowheads="1"/>
          </p:cNvSpPr>
          <p:nvPr/>
        </p:nvSpPr>
        <p:spPr bwMode="auto">
          <a:xfrm>
            <a:off x="6659563" y="3039304"/>
            <a:ext cx="101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7F7F7F"/>
              </a:buClr>
              <a:buFont typeface="Arial" charset="0"/>
              <a:buChar char="•"/>
              <a:defRPr sz="2800">
                <a:solidFill>
                  <a:schemeClr val="tx1"/>
                </a:solidFill>
                <a:latin typeface="Arial" charset="0"/>
                <a:ea typeface="Arial" charset="0"/>
                <a:cs typeface="Arial" charset="0"/>
              </a:defRPr>
            </a:lvl1pPr>
            <a:lvl2pPr marL="742950" indent="-285750" defTabSz="457200">
              <a:spcBef>
                <a:spcPct val="20000"/>
              </a:spcBef>
              <a:buClr>
                <a:srgbClr val="7F7F7F"/>
              </a:buClr>
              <a:buFont typeface="Arial" charset="0"/>
              <a:buChar char="–"/>
              <a:defRPr sz="2400">
                <a:solidFill>
                  <a:schemeClr val="tx1"/>
                </a:solidFill>
                <a:latin typeface="Arial" charset="0"/>
                <a:ea typeface="Arial" charset="0"/>
                <a:cs typeface="Arial" charset="0"/>
              </a:defRPr>
            </a:lvl2pPr>
            <a:lvl3pPr marL="1143000" indent="-228600" defTabSz="457200">
              <a:spcBef>
                <a:spcPct val="20000"/>
              </a:spcBef>
              <a:buClr>
                <a:srgbClr val="7F7F7F"/>
              </a:buClr>
              <a:buFont typeface="Arial" charset="0"/>
              <a:buChar char="•"/>
              <a:defRPr sz="2000">
                <a:solidFill>
                  <a:schemeClr val="tx1"/>
                </a:solidFill>
                <a:latin typeface="Arial" charset="0"/>
                <a:ea typeface="Arial" charset="0"/>
                <a:cs typeface="Arial" charset="0"/>
              </a:defRPr>
            </a:lvl3pPr>
            <a:lvl4pPr marL="16002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4pPr>
            <a:lvl5pPr marL="20574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9pPr>
          </a:lstStyle>
          <a:p>
            <a:pPr eaLnBrk="1" hangingPunct="1">
              <a:spcBef>
                <a:spcPct val="0"/>
              </a:spcBef>
              <a:buClrTx/>
              <a:buFontTx/>
              <a:buNone/>
            </a:pPr>
            <a:r>
              <a:rPr lang="fr-FR" altLang="fr-FR" sz="1100" b="1" dirty="0" smtClean="0">
                <a:solidFill>
                  <a:srgbClr val="00B050"/>
                </a:solidFill>
                <a:ea typeface="MS PGothic" charset="-128"/>
                <a:cs typeface="MS PGothic" charset="-128"/>
              </a:rPr>
              <a:t>No CAD</a:t>
            </a:r>
            <a:endParaRPr lang="fr-FR" altLang="fr-FR" sz="1100" b="1" dirty="0">
              <a:solidFill>
                <a:srgbClr val="00B050"/>
              </a:solidFill>
              <a:ea typeface="MS PGothic" charset="-128"/>
              <a:cs typeface="MS PGothic" charset="-128"/>
            </a:endParaRPr>
          </a:p>
        </p:txBody>
      </p:sp>
      <p:sp>
        <p:nvSpPr>
          <p:cNvPr id="7" name="ZoneTexte 10"/>
          <p:cNvSpPr txBox="1">
            <a:spLocks noChangeArrowheads="1"/>
          </p:cNvSpPr>
          <p:nvPr/>
        </p:nvSpPr>
        <p:spPr bwMode="auto">
          <a:xfrm>
            <a:off x="6659562" y="2591793"/>
            <a:ext cx="21948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57200">
              <a:spcBef>
                <a:spcPct val="20000"/>
              </a:spcBef>
              <a:buClr>
                <a:srgbClr val="7F7F7F"/>
              </a:buClr>
              <a:buFont typeface="Arial" charset="0"/>
              <a:buChar char="•"/>
              <a:defRPr sz="2800">
                <a:solidFill>
                  <a:schemeClr val="tx1"/>
                </a:solidFill>
                <a:latin typeface="Arial" charset="0"/>
                <a:ea typeface="Arial" charset="0"/>
                <a:cs typeface="Arial" charset="0"/>
              </a:defRPr>
            </a:lvl1pPr>
            <a:lvl2pPr marL="742950" indent="-285750" defTabSz="457200">
              <a:spcBef>
                <a:spcPct val="20000"/>
              </a:spcBef>
              <a:buClr>
                <a:srgbClr val="7F7F7F"/>
              </a:buClr>
              <a:buFont typeface="Arial" charset="0"/>
              <a:buChar char="–"/>
              <a:defRPr sz="2400">
                <a:solidFill>
                  <a:schemeClr val="tx1"/>
                </a:solidFill>
                <a:latin typeface="Arial" charset="0"/>
                <a:ea typeface="Arial" charset="0"/>
                <a:cs typeface="Arial" charset="0"/>
              </a:defRPr>
            </a:lvl2pPr>
            <a:lvl3pPr marL="1143000" indent="-228600" defTabSz="457200">
              <a:spcBef>
                <a:spcPct val="20000"/>
              </a:spcBef>
              <a:buClr>
                <a:srgbClr val="7F7F7F"/>
              </a:buClr>
              <a:buFont typeface="Arial" charset="0"/>
              <a:buChar char="•"/>
              <a:defRPr sz="2000">
                <a:solidFill>
                  <a:schemeClr val="tx1"/>
                </a:solidFill>
                <a:latin typeface="Arial" charset="0"/>
                <a:ea typeface="Arial" charset="0"/>
                <a:cs typeface="Arial" charset="0"/>
              </a:defRPr>
            </a:lvl3pPr>
            <a:lvl4pPr marL="16002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4pPr>
            <a:lvl5pPr marL="20574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9pPr>
          </a:lstStyle>
          <a:p>
            <a:pPr eaLnBrk="1" hangingPunct="1">
              <a:spcBef>
                <a:spcPct val="0"/>
              </a:spcBef>
              <a:buClrTx/>
              <a:buFontTx/>
              <a:buNone/>
            </a:pPr>
            <a:r>
              <a:rPr lang="fr-FR" altLang="fr-FR" sz="1100" b="1" dirty="0" err="1" smtClean="0">
                <a:solidFill>
                  <a:srgbClr val="00B0F0"/>
                </a:solidFill>
                <a:ea typeface="MS PGothic" charset="-128"/>
                <a:cs typeface="MS PGothic" charset="-128"/>
              </a:rPr>
              <a:t>Asymptomatic</a:t>
            </a:r>
            <a:r>
              <a:rPr lang="fr-FR" altLang="fr-FR" sz="1100" b="1" dirty="0" smtClean="0">
                <a:solidFill>
                  <a:srgbClr val="00B0F0"/>
                </a:solidFill>
                <a:ea typeface="MS PGothic" charset="-128"/>
                <a:cs typeface="MS PGothic" charset="-128"/>
              </a:rPr>
              <a:t> </a:t>
            </a:r>
            <a:r>
              <a:rPr lang="fr-FR" altLang="fr-FR" sz="1100" b="1" dirty="0" err="1" smtClean="0">
                <a:solidFill>
                  <a:srgbClr val="00B0F0"/>
                </a:solidFill>
                <a:ea typeface="MS PGothic" charset="-128"/>
                <a:cs typeface="MS PGothic" charset="-128"/>
              </a:rPr>
              <a:t>stenosis</a:t>
            </a:r>
            <a:r>
              <a:rPr lang="fr-FR" altLang="fr-FR" sz="1100" b="1" dirty="0" smtClean="0">
                <a:solidFill>
                  <a:srgbClr val="00B0F0"/>
                </a:solidFill>
                <a:ea typeface="MS PGothic" charset="-128"/>
                <a:cs typeface="MS PGothic" charset="-128"/>
              </a:rPr>
              <a:t> &lt;50</a:t>
            </a:r>
            <a:r>
              <a:rPr lang="fr-FR" altLang="fr-FR" sz="1100" b="1" dirty="0">
                <a:solidFill>
                  <a:srgbClr val="00B0F0"/>
                </a:solidFill>
                <a:ea typeface="MS PGothic" charset="-128"/>
                <a:cs typeface="MS PGothic" charset="-128"/>
              </a:rPr>
              <a:t>%</a:t>
            </a:r>
          </a:p>
        </p:txBody>
      </p:sp>
      <p:sp>
        <p:nvSpPr>
          <p:cNvPr id="8" name="ZoneTexte 11"/>
          <p:cNvSpPr txBox="1">
            <a:spLocks noChangeArrowheads="1"/>
          </p:cNvSpPr>
          <p:nvPr/>
        </p:nvSpPr>
        <p:spPr bwMode="auto">
          <a:xfrm>
            <a:off x="6659562" y="1867099"/>
            <a:ext cx="23472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57200">
              <a:spcBef>
                <a:spcPct val="20000"/>
              </a:spcBef>
              <a:buClr>
                <a:srgbClr val="7F7F7F"/>
              </a:buClr>
              <a:buFont typeface="Arial" charset="0"/>
              <a:buChar char="•"/>
              <a:defRPr sz="2800">
                <a:solidFill>
                  <a:schemeClr val="tx1"/>
                </a:solidFill>
                <a:latin typeface="Arial" charset="0"/>
                <a:ea typeface="Arial" charset="0"/>
                <a:cs typeface="Arial" charset="0"/>
              </a:defRPr>
            </a:lvl1pPr>
            <a:lvl2pPr marL="742950" indent="-285750" defTabSz="457200">
              <a:spcBef>
                <a:spcPct val="20000"/>
              </a:spcBef>
              <a:buClr>
                <a:srgbClr val="7F7F7F"/>
              </a:buClr>
              <a:buFont typeface="Arial" charset="0"/>
              <a:buChar char="–"/>
              <a:defRPr sz="2400">
                <a:solidFill>
                  <a:schemeClr val="tx1"/>
                </a:solidFill>
                <a:latin typeface="Arial" charset="0"/>
                <a:ea typeface="Arial" charset="0"/>
                <a:cs typeface="Arial" charset="0"/>
              </a:defRPr>
            </a:lvl2pPr>
            <a:lvl3pPr marL="1143000" indent="-228600" defTabSz="457200">
              <a:spcBef>
                <a:spcPct val="20000"/>
              </a:spcBef>
              <a:buClr>
                <a:srgbClr val="7F7F7F"/>
              </a:buClr>
              <a:buFont typeface="Arial" charset="0"/>
              <a:buChar char="•"/>
              <a:defRPr sz="2000">
                <a:solidFill>
                  <a:schemeClr val="tx1"/>
                </a:solidFill>
                <a:latin typeface="Arial" charset="0"/>
                <a:ea typeface="Arial" charset="0"/>
                <a:cs typeface="Arial" charset="0"/>
              </a:defRPr>
            </a:lvl3pPr>
            <a:lvl4pPr marL="16002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4pPr>
            <a:lvl5pPr marL="20574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9pPr>
          </a:lstStyle>
          <a:p>
            <a:pPr eaLnBrk="1" hangingPunct="1">
              <a:spcBef>
                <a:spcPct val="0"/>
              </a:spcBef>
              <a:buClrTx/>
              <a:buFontTx/>
              <a:buNone/>
            </a:pPr>
            <a:r>
              <a:rPr lang="fr-FR" altLang="fr-FR" sz="1100" b="1" dirty="0" err="1" smtClean="0">
                <a:solidFill>
                  <a:srgbClr val="FF9300"/>
                </a:solidFill>
                <a:ea typeface="MS PGothic" charset="-128"/>
                <a:cs typeface="MS PGothic" charset="-128"/>
              </a:rPr>
              <a:t>Asymptomatic</a:t>
            </a:r>
            <a:r>
              <a:rPr lang="fr-FR" altLang="fr-FR" sz="1100" b="1" dirty="0" smtClean="0">
                <a:solidFill>
                  <a:srgbClr val="FF9300"/>
                </a:solidFill>
                <a:ea typeface="MS PGothic" charset="-128"/>
                <a:cs typeface="MS PGothic" charset="-128"/>
              </a:rPr>
              <a:t> </a:t>
            </a:r>
            <a:r>
              <a:rPr lang="fr-FR" altLang="fr-FR" sz="1100" b="1" dirty="0" err="1" smtClean="0">
                <a:solidFill>
                  <a:srgbClr val="FF9300"/>
                </a:solidFill>
                <a:ea typeface="MS PGothic" charset="-128"/>
                <a:cs typeface="MS PGothic" charset="-128"/>
              </a:rPr>
              <a:t>Stenosis</a:t>
            </a:r>
            <a:r>
              <a:rPr lang="fr-FR" altLang="fr-FR" sz="1100" b="1" dirty="0" smtClean="0">
                <a:solidFill>
                  <a:srgbClr val="FF9300"/>
                </a:solidFill>
                <a:ea typeface="MS PGothic" charset="-128"/>
                <a:cs typeface="MS PGothic" charset="-128"/>
              </a:rPr>
              <a:t> ≥</a:t>
            </a:r>
            <a:r>
              <a:rPr lang="fr-FR" altLang="fr-FR" sz="1100" b="1" dirty="0">
                <a:solidFill>
                  <a:srgbClr val="FF9300"/>
                </a:solidFill>
                <a:ea typeface="MS PGothic" charset="-128"/>
                <a:cs typeface="MS PGothic" charset="-128"/>
              </a:rPr>
              <a:t>50%</a:t>
            </a:r>
          </a:p>
        </p:txBody>
      </p:sp>
      <p:sp>
        <p:nvSpPr>
          <p:cNvPr id="9" name="ZoneTexte 12"/>
          <p:cNvSpPr txBox="1">
            <a:spLocks noChangeArrowheads="1"/>
          </p:cNvSpPr>
          <p:nvPr/>
        </p:nvSpPr>
        <p:spPr bwMode="auto">
          <a:xfrm>
            <a:off x="6659563" y="1148755"/>
            <a:ext cx="18875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ct val="20000"/>
              </a:spcBef>
              <a:buClr>
                <a:srgbClr val="7F7F7F"/>
              </a:buClr>
              <a:buFont typeface="Arial" charset="0"/>
              <a:buChar char="•"/>
              <a:defRPr sz="2800">
                <a:solidFill>
                  <a:schemeClr val="tx1"/>
                </a:solidFill>
                <a:latin typeface="Arial" charset="0"/>
                <a:ea typeface="Arial" charset="0"/>
                <a:cs typeface="Arial" charset="0"/>
              </a:defRPr>
            </a:lvl1pPr>
            <a:lvl2pPr marL="742950" indent="-285750" defTabSz="457200">
              <a:spcBef>
                <a:spcPct val="20000"/>
              </a:spcBef>
              <a:buClr>
                <a:srgbClr val="7F7F7F"/>
              </a:buClr>
              <a:buFont typeface="Arial" charset="0"/>
              <a:buChar char="–"/>
              <a:defRPr sz="2400">
                <a:solidFill>
                  <a:schemeClr val="tx1"/>
                </a:solidFill>
                <a:latin typeface="Arial" charset="0"/>
                <a:ea typeface="Arial" charset="0"/>
                <a:cs typeface="Arial" charset="0"/>
              </a:defRPr>
            </a:lvl2pPr>
            <a:lvl3pPr marL="1143000" indent="-228600" defTabSz="457200">
              <a:spcBef>
                <a:spcPct val="20000"/>
              </a:spcBef>
              <a:buClr>
                <a:srgbClr val="7F7F7F"/>
              </a:buClr>
              <a:buFont typeface="Arial" charset="0"/>
              <a:buChar char="•"/>
              <a:defRPr sz="2000">
                <a:solidFill>
                  <a:schemeClr val="tx1"/>
                </a:solidFill>
                <a:latin typeface="Arial" charset="0"/>
                <a:ea typeface="Arial" charset="0"/>
                <a:cs typeface="Arial" charset="0"/>
              </a:defRPr>
            </a:lvl3pPr>
            <a:lvl4pPr marL="16002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4pPr>
            <a:lvl5pPr marL="2057400" indent="-228600" defTabSz="457200">
              <a:spcBef>
                <a:spcPct val="20000"/>
              </a:spcBef>
              <a:buClr>
                <a:srgbClr val="7F7F7F"/>
              </a:buClr>
              <a:buFont typeface="Arial" charset="0"/>
              <a:buChar char="»"/>
              <a:defRPr>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lr>
                <a:srgbClr val="7F7F7F"/>
              </a:buClr>
              <a:buFont typeface="Arial" charset="0"/>
              <a:buChar char="»"/>
              <a:defRPr>
                <a:solidFill>
                  <a:schemeClr val="tx1"/>
                </a:solidFill>
                <a:latin typeface="Arial" charset="0"/>
                <a:ea typeface="Arial" charset="0"/>
                <a:cs typeface="Arial" charset="0"/>
              </a:defRPr>
            </a:lvl9pPr>
          </a:lstStyle>
          <a:p>
            <a:pPr eaLnBrk="1" hangingPunct="1">
              <a:spcBef>
                <a:spcPct val="0"/>
              </a:spcBef>
              <a:buClrTx/>
              <a:buFontTx/>
              <a:buNone/>
            </a:pPr>
            <a:r>
              <a:rPr lang="fr-FR" altLang="fr-FR" sz="1100" b="1" dirty="0" err="1" smtClean="0">
                <a:solidFill>
                  <a:srgbClr val="FF0000"/>
                </a:solidFill>
                <a:ea typeface="MS PGothic" charset="-128"/>
                <a:cs typeface="MS PGothic" charset="-128"/>
              </a:rPr>
              <a:t>Known</a:t>
            </a:r>
            <a:r>
              <a:rPr lang="fr-FR" altLang="fr-FR" sz="1100" b="1" dirty="0" smtClean="0">
                <a:solidFill>
                  <a:srgbClr val="FF0000"/>
                </a:solidFill>
                <a:ea typeface="MS PGothic" charset="-128"/>
                <a:cs typeface="MS PGothic" charset="-128"/>
              </a:rPr>
              <a:t> CAD</a:t>
            </a:r>
            <a:endParaRPr lang="fr-FR" altLang="fr-FR" sz="1100" b="1" dirty="0">
              <a:solidFill>
                <a:srgbClr val="FF0000"/>
              </a:solidFill>
              <a:ea typeface="MS PGothic" charset="-128"/>
              <a:cs typeface="MS PGothic" charset="-128"/>
            </a:endParaRPr>
          </a:p>
        </p:txBody>
      </p:sp>
      <p:sp>
        <p:nvSpPr>
          <p:cNvPr id="10" name="ZoneTexte 9"/>
          <p:cNvSpPr txBox="1">
            <a:spLocks noChangeArrowheads="1"/>
          </p:cNvSpPr>
          <p:nvPr/>
        </p:nvSpPr>
        <p:spPr bwMode="auto">
          <a:xfrm>
            <a:off x="349249" y="4411028"/>
            <a:ext cx="860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fr-FR" altLang="fr-FR" sz="800" dirty="0" smtClean="0">
                <a:ea typeface="Arial" charset="0"/>
                <a:cs typeface="Arial" charset="0"/>
                <a:hlinkClick r:id="rId3" invalidUrl="https://www.dropbox.com/s/xgyf0vwbjlujw60/Amarenco P. Stroke 2013 44 1505.pdf?dl=0"/>
              </a:rPr>
              <a:t>AMARENCO </a:t>
            </a:r>
            <a:r>
              <a:rPr lang="fr-FR" altLang="fr-FR" sz="800" dirty="0">
                <a:ea typeface="Arial" charset="0"/>
                <a:cs typeface="Arial" charset="0"/>
                <a:hlinkClick r:id="rId3" invalidUrl="https://www.dropbox.com/s/xgyf0vwbjlujw60/Amarenco P. Stroke 2013 44 1505.pdf?dl=0"/>
              </a:rPr>
              <a:t>P. </a:t>
            </a:r>
            <a:r>
              <a:rPr lang="nl-NL" altLang="fr-FR" sz="800" dirty="0" err="1">
                <a:ea typeface="Arial" charset="0"/>
                <a:cs typeface="Arial" charset="0"/>
                <a:hlinkClick r:id="rId3" invalidUrl="https://www.dropbox.com/s/xgyf0vwbjlujw60/Amarenco P. Stroke 2013 44 1505.pdf?dl=0"/>
              </a:rPr>
              <a:t>Stroke</a:t>
            </a:r>
            <a:r>
              <a:rPr lang="nl-NL" altLang="fr-FR" sz="800" dirty="0">
                <a:ea typeface="Arial" charset="0"/>
                <a:cs typeface="Arial" charset="0"/>
                <a:hlinkClick r:id="rId3" invalidUrl="https://www.dropbox.com/s/xgyf0vwbjlujw60/Amarenco P. Stroke 2013 44 1505.pdf?dl=0"/>
              </a:rPr>
              <a:t> 2013;44:1505-11</a:t>
            </a:r>
            <a:r>
              <a:rPr lang="nl-NL" altLang="fr-FR" sz="800" dirty="0">
                <a:ea typeface="Arial" charset="0"/>
                <a:cs typeface="Arial" charset="0"/>
              </a:rPr>
              <a:t>.</a:t>
            </a:r>
            <a:endParaRPr lang="fr-FR" altLang="fr-FR" sz="800" dirty="0">
              <a:ea typeface="Arial" charset="0"/>
              <a:cs typeface="Arial" charset="0"/>
            </a:endParaRPr>
          </a:p>
        </p:txBody>
      </p:sp>
    </p:spTree>
    <p:extLst>
      <p:ext uri="{BB962C8B-B14F-4D97-AF65-F5344CB8AC3E}">
        <p14:creationId xmlns:p14="http://schemas.microsoft.com/office/powerpoint/2010/main" val="3381691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2800" b="1" dirty="0" smtClean="0">
                <a:solidFill>
                  <a:srgbClr val="006600"/>
                </a:solidFill>
              </a:rPr>
              <a:t>Background (2)</a:t>
            </a:r>
            <a:endParaRPr lang="fr-FR" sz="2800" b="1" dirty="0">
              <a:solidFill>
                <a:srgbClr val="006600"/>
              </a:solidFill>
            </a:endParaRPr>
          </a:p>
        </p:txBody>
      </p:sp>
      <p:grpSp>
        <p:nvGrpSpPr>
          <p:cNvPr id="4" name="Group 6"/>
          <p:cNvGrpSpPr>
            <a:grpSpLocks/>
          </p:cNvGrpSpPr>
          <p:nvPr/>
        </p:nvGrpSpPr>
        <p:grpSpPr bwMode="auto">
          <a:xfrm>
            <a:off x="1001713" y="1496323"/>
            <a:ext cx="7277100" cy="2470150"/>
            <a:chOff x="631" y="1627"/>
            <a:chExt cx="4584" cy="1556"/>
          </a:xfrm>
        </p:grpSpPr>
        <p:sp>
          <p:nvSpPr>
            <p:cNvPr id="5" name="Rectangle 7"/>
            <p:cNvSpPr>
              <a:spLocks noChangeArrowheads="1"/>
            </p:cNvSpPr>
            <p:nvPr/>
          </p:nvSpPr>
          <p:spPr bwMode="auto">
            <a:xfrm>
              <a:off x="631" y="3144"/>
              <a:ext cx="188" cy="3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 name="Rectangle 8"/>
            <p:cNvSpPr>
              <a:spLocks noChangeArrowheads="1"/>
            </p:cNvSpPr>
            <p:nvPr/>
          </p:nvSpPr>
          <p:spPr bwMode="auto">
            <a:xfrm>
              <a:off x="1640" y="3138"/>
              <a:ext cx="187" cy="4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 name="Rectangle 9"/>
            <p:cNvSpPr>
              <a:spLocks noChangeArrowheads="1"/>
            </p:cNvSpPr>
            <p:nvPr/>
          </p:nvSpPr>
          <p:spPr bwMode="auto">
            <a:xfrm>
              <a:off x="2648" y="3131"/>
              <a:ext cx="181" cy="5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 name="Rectangle 10"/>
            <p:cNvSpPr>
              <a:spLocks noChangeArrowheads="1"/>
            </p:cNvSpPr>
            <p:nvPr/>
          </p:nvSpPr>
          <p:spPr bwMode="auto">
            <a:xfrm>
              <a:off x="3651" y="3080"/>
              <a:ext cx="187" cy="10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 name="Rectangle 11"/>
            <p:cNvSpPr>
              <a:spLocks noChangeArrowheads="1"/>
            </p:cNvSpPr>
            <p:nvPr/>
          </p:nvSpPr>
          <p:spPr bwMode="auto">
            <a:xfrm>
              <a:off x="4659" y="2821"/>
              <a:ext cx="188" cy="36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 name="Rectangle 12"/>
            <p:cNvSpPr>
              <a:spLocks noChangeArrowheads="1"/>
            </p:cNvSpPr>
            <p:nvPr/>
          </p:nvSpPr>
          <p:spPr bwMode="auto">
            <a:xfrm>
              <a:off x="819" y="3080"/>
              <a:ext cx="181"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 name="Rectangle 13"/>
            <p:cNvSpPr>
              <a:spLocks noChangeArrowheads="1"/>
            </p:cNvSpPr>
            <p:nvPr/>
          </p:nvSpPr>
          <p:spPr bwMode="auto">
            <a:xfrm>
              <a:off x="1827" y="3099"/>
              <a:ext cx="181" cy="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 name="Rectangle 14"/>
            <p:cNvSpPr>
              <a:spLocks noChangeArrowheads="1"/>
            </p:cNvSpPr>
            <p:nvPr/>
          </p:nvSpPr>
          <p:spPr bwMode="auto">
            <a:xfrm>
              <a:off x="2829" y="3073"/>
              <a:ext cx="188" cy="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 name="Rectangle 15"/>
            <p:cNvSpPr>
              <a:spLocks noChangeArrowheads="1"/>
            </p:cNvSpPr>
            <p:nvPr/>
          </p:nvSpPr>
          <p:spPr bwMode="auto">
            <a:xfrm>
              <a:off x="3838" y="2938"/>
              <a:ext cx="181" cy="2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 name="Rectangle 16"/>
            <p:cNvSpPr>
              <a:spLocks noChangeArrowheads="1"/>
            </p:cNvSpPr>
            <p:nvPr/>
          </p:nvSpPr>
          <p:spPr bwMode="auto">
            <a:xfrm>
              <a:off x="4847" y="2247"/>
              <a:ext cx="181" cy="93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 name="Rectangle 17"/>
            <p:cNvSpPr>
              <a:spLocks noChangeArrowheads="1"/>
            </p:cNvSpPr>
            <p:nvPr/>
          </p:nvSpPr>
          <p:spPr bwMode="auto">
            <a:xfrm>
              <a:off x="993" y="3002"/>
              <a:ext cx="7" cy="174"/>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 name="Rectangle 18"/>
            <p:cNvSpPr>
              <a:spLocks noChangeArrowheads="1"/>
            </p:cNvSpPr>
            <p:nvPr/>
          </p:nvSpPr>
          <p:spPr bwMode="auto">
            <a:xfrm>
              <a:off x="1000" y="3002"/>
              <a:ext cx="6" cy="174"/>
            </a:xfrm>
            <a:prstGeom prst="rect">
              <a:avLst/>
            </a:prstGeom>
            <a:solidFill>
              <a:srgbClr val="7C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 name="Rectangle 19"/>
            <p:cNvSpPr>
              <a:spLocks noChangeArrowheads="1"/>
            </p:cNvSpPr>
            <p:nvPr/>
          </p:nvSpPr>
          <p:spPr bwMode="auto">
            <a:xfrm>
              <a:off x="1006" y="3002"/>
              <a:ext cx="7" cy="174"/>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 name="Rectangle 20"/>
            <p:cNvSpPr>
              <a:spLocks noChangeArrowheads="1"/>
            </p:cNvSpPr>
            <p:nvPr/>
          </p:nvSpPr>
          <p:spPr bwMode="auto">
            <a:xfrm>
              <a:off x="1013" y="3002"/>
              <a:ext cx="6" cy="174"/>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 name="Rectangle 21"/>
            <p:cNvSpPr>
              <a:spLocks noChangeArrowheads="1"/>
            </p:cNvSpPr>
            <p:nvPr/>
          </p:nvSpPr>
          <p:spPr bwMode="auto">
            <a:xfrm>
              <a:off x="1019" y="3002"/>
              <a:ext cx="6" cy="174"/>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 name="Rectangle 22"/>
            <p:cNvSpPr>
              <a:spLocks noChangeArrowheads="1"/>
            </p:cNvSpPr>
            <p:nvPr/>
          </p:nvSpPr>
          <p:spPr bwMode="auto">
            <a:xfrm>
              <a:off x="1025" y="3002"/>
              <a:ext cx="7" cy="174"/>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 name="Rectangle 23"/>
            <p:cNvSpPr>
              <a:spLocks noChangeArrowheads="1"/>
            </p:cNvSpPr>
            <p:nvPr/>
          </p:nvSpPr>
          <p:spPr bwMode="auto">
            <a:xfrm>
              <a:off x="1032" y="3002"/>
              <a:ext cx="6" cy="174"/>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 name="Rectangle 24"/>
            <p:cNvSpPr>
              <a:spLocks noChangeArrowheads="1"/>
            </p:cNvSpPr>
            <p:nvPr/>
          </p:nvSpPr>
          <p:spPr bwMode="auto">
            <a:xfrm>
              <a:off x="1038" y="3002"/>
              <a:ext cx="7" cy="174"/>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 name="Rectangle 25"/>
            <p:cNvSpPr>
              <a:spLocks noChangeArrowheads="1"/>
            </p:cNvSpPr>
            <p:nvPr/>
          </p:nvSpPr>
          <p:spPr bwMode="auto">
            <a:xfrm>
              <a:off x="1045" y="3002"/>
              <a:ext cx="6" cy="174"/>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 name="Rectangle 26"/>
            <p:cNvSpPr>
              <a:spLocks noChangeArrowheads="1"/>
            </p:cNvSpPr>
            <p:nvPr/>
          </p:nvSpPr>
          <p:spPr bwMode="auto">
            <a:xfrm>
              <a:off x="1051" y="3002"/>
              <a:ext cx="7" cy="174"/>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 name="Rectangle 27"/>
            <p:cNvSpPr>
              <a:spLocks noChangeArrowheads="1"/>
            </p:cNvSpPr>
            <p:nvPr/>
          </p:nvSpPr>
          <p:spPr bwMode="auto">
            <a:xfrm>
              <a:off x="1058" y="3002"/>
              <a:ext cx="6" cy="174"/>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 name="Rectangle 28"/>
            <p:cNvSpPr>
              <a:spLocks noChangeArrowheads="1"/>
            </p:cNvSpPr>
            <p:nvPr/>
          </p:nvSpPr>
          <p:spPr bwMode="auto">
            <a:xfrm>
              <a:off x="1064" y="3002"/>
              <a:ext cx="7" cy="174"/>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 name="Rectangle 29"/>
            <p:cNvSpPr>
              <a:spLocks noChangeArrowheads="1"/>
            </p:cNvSpPr>
            <p:nvPr/>
          </p:nvSpPr>
          <p:spPr bwMode="auto">
            <a:xfrm>
              <a:off x="1071" y="3002"/>
              <a:ext cx="6" cy="174"/>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 name="Rectangle 30"/>
            <p:cNvSpPr>
              <a:spLocks noChangeArrowheads="1"/>
            </p:cNvSpPr>
            <p:nvPr/>
          </p:nvSpPr>
          <p:spPr bwMode="auto">
            <a:xfrm>
              <a:off x="1077" y="3002"/>
              <a:ext cx="7" cy="174"/>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 name="Rectangle 31"/>
            <p:cNvSpPr>
              <a:spLocks noChangeArrowheads="1"/>
            </p:cNvSpPr>
            <p:nvPr/>
          </p:nvSpPr>
          <p:spPr bwMode="auto">
            <a:xfrm>
              <a:off x="1084" y="3002"/>
              <a:ext cx="13" cy="174"/>
            </a:xfrm>
            <a:prstGeom prst="rect">
              <a:avLst/>
            </a:prstGeom>
            <a:solidFill>
              <a:srgbClr val="FE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0" name="Rectangle 32"/>
            <p:cNvSpPr>
              <a:spLocks noChangeArrowheads="1"/>
            </p:cNvSpPr>
            <p:nvPr/>
          </p:nvSpPr>
          <p:spPr bwMode="auto">
            <a:xfrm>
              <a:off x="1097" y="3002"/>
              <a:ext cx="6" cy="174"/>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1" name="Rectangle 33"/>
            <p:cNvSpPr>
              <a:spLocks noChangeArrowheads="1"/>
            </p:cNvSpPr>
            <p:nvPr/>
          </p:nvSpPr>
          <p:spPr bwMode="auto">
            <a:xfrm>
              <a:off x="1103" y="3002"/>
              <a:ext cx="6" cy="174"/>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2" name="Rectangle 34"/>
            <p:cNvSpPr>
              <a:spLocks noChangeArrowheads="1"/>
            </p:cNvSpPr>
            <p:nvPr/>
          </p:nvSpPr>
          <p:spPr bwMode="auto">
            <a:xfrm>
              <a:off x="1109" y="3002"/>
              <a:ext cx="7" cy="174"/>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3" name="Rectangle 35"/>
            <p:cNvSpPr>
              <a:spLocks noChangeArrowheads="1"/>
            </p:cNvSpPr>
            <p:nvPr/>
          </p:nvSpPr>
          <p:spPr bwMode="auto">
            <a:xfrm>
              <a:off x="1116" y="3002"/>
              <a:ext cx="6" cy="174"/>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4" name="Rectangle 36"/>
            <p:cNvSpPr>
              <a:spLocks noChangeArrowheads="1"/>
            </p:cNvSpPr>
            <p:nvPr/>
          </p:nvSpPr>
          <p:spPr bwMode="auto">
            <a:xfrm>
              <a:off x="1122" y="3002"/>
              <a:ext cx="7" cy="174"/>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5" name="Rectangle 37"/>
            <p:cNvSpPr>
              <a:spLocks noChangeArrowheads="1"/>
            </p:cNvSpPr>
            <p:nvPr/>
          </p:nvSpPr>
          <p:spPr bwMode="auto">
            <a:xfrm>
              <a:off x="1129" y="3002"/>
              <a:ext cx="6" cy="174"/>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 name="Rectangle 38"/>
            <p:cNvSpPr>
              <a:spLocks noChangeArrowheads="1"/>
            </p:cNvSpPr>
            <p:nvPr/>
          </p:nvSpPr>
          <p:spPr bwMode="auto">
            <a:xfrm>
              <a:off x="1135" y="3002"/>
              <a:ext cx="7" cy="174"/>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 name="Rectangle 39"/>
            <p:cNvSpPr>
              <a:spLocks noChangeArrowheads="1"/>
            </p:cNvSpPr>
            <p:nvPr/>
          </p:nvSpPr>
          <p:spPr bwMode="auto">
            <a:xfrm>
              <a:off x="1142" y="3002"/>
              <a:ext cx="6" cy="174"/>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 name="Rectangle 40"/>
            <p:cNvSpPr>
              <a:spLocks noChangeArrowheads="1"/>
            </p:cNvSpPr>
            <p:nvPr/>
          </p:nvSpPr>
          <p:spPr bwMode="auto">
            <a:xfrm>
              <a:off x="1148" y="3002"/>
              <a:ext cx="7" cy="174"/>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9" name="Rectangle 41"/>
            <p:cNvSpPr>
              <a:spLocks noChangeArrowheads="1"/>
            </p:cNvSpPr>
            <p:nvPr/>
          </p:nvSpPr>
          <p:spPr bwMode="auto">
            <a:xfrm>
              <a:off x="1155" y="3002"/>
              <a:ext cx="6" cy="174"/>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0" name="Rectangle 42"/>
            <p:cNvSpPr>
              <a:spLocks noChangeArrowheads="1"/>
            </p:cNvSpPr>
            <p:nvPr/>
          </p:nvSpPr>
          <p:spPr bwMode="auto">
            <a:xfrm>
              <a:off x="1161" y="3002"/>
              <a:ext cx="7" cy="174"/>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1" name="Rectangle 43"/>
            <p:cNvSpPr>
              <a:spLocks noChangeArrowheads="1"/>
            </p:cNvSpPr>
            <p:nvPr/>
          </p:nvSpPr>
          <p:spPr bwMode="auto">
            <a:xfrm>
              <a:off x="1168" y="3002"/>
              <a:ext cx="6" cy="174"/>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2" name="Rectangle 44"/>
            <p:cNvSpPr>
              <a:spLocks noChangeArrowheads="1"/>
            </p:cNvSpPr>
            <p:nvPr/>
          </p:nvSpPr>
          <p:spPr bwMode="auto">
            <a:xfrm>
              <a:off x="1000" y="3009"/>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3" name="Rectangle 45"/>
            <p:cNvSpPr>
              <a:spLocks noChangeArrowheads="1"/>
            </p:cNvSpPr>
            <p:nvPr/>
          </p:nvSpPr>
          <p:spPr bwMode="auto">
            <a:xfrm>
              <a:off x="2002" y="3067"/>
              <a:ext cx="6" cy="109"/>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4" name="Rectangle 46"/>
            <p:cNvSpPr>
              <a:spLocks noChangeArrowheads="1"/>
            </p:cNvSpPr>
            <p:nvPr/>
          </p:nvSpPr>
          <p:spPr bwMode="auto">
            <a:xfrm>
              <a:off x="2008" y="3067"/>
              <a:ext cx="7" cy="109"/>
            </a:xfrm>
            <a:prstGeom prst="rect">
              <a:avLst/>
            </a:prstGeom>
            <a:solidFill>
              <a:srgbClr val="7C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5" name="Rectangle 47"/>
            <p:cNvSpPr>
              <a:spLocks noChangeArrowheads="1"/>
            </p:cNvSpPr>
            <p:nvPr/>
          </p:nvSpPr>
          <p:spPr bwMode="auto">
            <a:xfrm>
              <a:off x="2015" y="3067"/>
              <a:ext cx="6" cy="10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6" name="Rectangle 48"/>
            <p:cNvSpPr>
              <a:spLocks noChangeArrowheads="1"/>
            </p:cNvSpPr>
            <p:nvPr/>
          </p:nvSpPr>
          <p:spPr bwMode="auto">
            <a:xfrm>
              <a:off x="2021" y="3067"/>
              <a:ext cx="7" cy="10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7" name="Rectangle 49"/>
            <p:cNvSpPr>
              <a:spLocks noChangeArrowheads="1"/>
            </p:cNvSpPr>
            <p:nvPr/>
          </p:nvSpPr>
          <p:spPr bwMode="auto">
            <a:xfrm>
              <a:off x="2028" y="3067"/>
              <a:ext cx="6" cy="10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8" name="Rectangle 50"/>
            <p:cNvSpPr>
              <a:spLocks noChangeArrowheads="1"/>
            </p:cNvSpPr>
            <p:nvPr/>
          </p:nvSpPr>
          <p:spPr bwMode="auto">
            <a:xfrm>
              <a:off x="2034" y="3067"/>
              <a:ext cx="7" cy="10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49" name="Rectangle 51"/>
            <p:cNvSpPr>
              <a:spLocks noChangeArrowheads="1"/>
            </p:cNvSpPr>
            <p:nvPr/>
          </p:nvSpPr>
          <p:spPr bwMode="auto">
            <a:xfrm>
              <a:off x="2041" y="3067"/>
              <a:ext cx="6" cy="10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0" name="Rectangle 52"/>
            <p:cNvSpPr>
              <a:spLocks noChangeArrowheads="1"/>
            </p:cNvSpPr>
            <p:nvPr/>
          </p:nvSpPr>
          <p:spPr bwMode="auto">
            <a:xfrm>
              <a:off x="2047" y="3067"/>
              <a:ext cx="7" cy="10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1" name="Rectangle 53"/>
            <p:cNvSpPr>
              <a:spLocks noChangeArrowheads="1"/>
            </p:cNvSpPr>
            <p:nvPr/>
          </p:nvSpPr>
          <p:spPr bwMode="auto">
            <a:xfrm>
              <a:off x="2054" y="3067"/>
              <a:ext cx="6" cy="10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2" name="Rectangle 54"/>
            <p:cNvSpPr>
              <a:spLocks noChangeArrowheads="1"/>
            </p:cNvSpPr>
            <p:nvPr/>
          </p:nvSpPr>
          <p:spPr bwMode="auto">
            <a:xfrm>
              <a:off x="2060" y="3067"/>
              <a:ext cx="6" cy="10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3" name="Rectangle 55"/>
            <p:cNvSpPr>
              <a:spLocks noChangeArrowheads="1"/>
            </p:cNvSpPr>
            <p:nvPr/>
          </p:nvSpPr>
          <p:spPr bwMode="auto">
            <a:xfrm>
              <a:off x="2066" y="3067"/>
              <a:ext cx="7" cy="10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4" name="Rectangle 56"/>
            <p:cNvSpPr>
              <a:spLocks noChangeArrowheads="1"/>
            </p:cNvSpPr>
            <p:nvPr/>
          </p:nvSpPr>
          <p:spPr bwMode="auto">
            <a:xfrm>
              <a:off x="2073" y="3067"/>
              <a:ext cx="6" cy="10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5" name="Rectangle 57"/>
            <p:cNvSpPr>
              <a:spLocks noChangeArrowheads="1"/>
            </p:cNvSpPr>
            <p:nvPr/>
          </p:nvSpPr>
          <p:spPr bwMode="auto">
            <a:xfrm>
              <a:off x="2079" y="3067"/>
              <a:ext cx="7" cy="10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6" name="Rectangle 58"/>
            <p:cNvSpPr>
              <a:spLocks noChangeArrowheads="1"/>
            </p:cNvSpPr>
            <p:nvPr/>
          </p:nvSpPr>
          <p:spPr bwMode="auto">
            <a:xfrm>
              <a:off x="2086" y="3067"/>
              <a:ext cx="6" cy="10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7" name="Rectangle 59"/>
            <p:cNvSpPr>
              <a:spLocks noChangeArrowheads="1"/>
            </p:cNvSpPr>
            <p:nvPr/>
          </p:nvSpPr>
          <p:spPr bwMode="auto">
            <a:xfrm>
              <a:off x="2092" y="3067"/>
              <a:ext cx="13" cy="109"/>
            </a:xfrm>
            <a:prstGeom prst="rect">
              <a:avLst/>
            </a:prstGeom>
            <a:solidFill>
              <a:srgbClr val="FE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8" name="Rectangle 60"/>
            <p:cNvSpPr>
              <a:spLocks noChangeArrowheads="1"/>
            </p:cNvSpPr>
            <p:nvPr/>
          </p:nvSpPr>
          <p:spPr bwMode="auto">
            <a:xfrm>
              <a:off x="2105" y="3067"/>
              <a:ext cx="7" cy="10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59" name="Rectangle 61"/>
            <p:cNvSpPr>
              <a:spLocks noChangeArrowheads="1"/>
            </p:cNvSpPr>
            <p:nvPr/>
          </p:nvSpPr>
          <p:spPr bwMode="auto">
            <a:xfrm>
              <a:off x="2112" y="3067"/>
              <a:ext cx="6" cy="10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0" name="Rectangle 62"/>
            <p:cNvSpPr>
              <a:spLocks noChangeArrowheads="1"/>
            </p:cNvSpPr>
            <p:nvPr/>
          </p:nvSpPr>
          <p:spPr bwMode="auto">
            <a:xfrm>
              <a:off x="2118" y="3067"/>
              <a:ext cx="7" cy="10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1" name="Rectangle 63"/>
            <p:cNvSpPr>
              <a:spLocks noChangeArrowheads="1"/>
            </p:cNvSpPr>
            <p:nvPr/>
          </p:nvSpPr>
          <p:spPr bwMode="auto">
            <a:xfrm>
              <a:off x="2125" y="3067"/>
              <a:ext cx="6" cy="10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2" name="Rectangle 64"/>
            <p:cNvSpPr>
              <a:spLocks noChangeArrowheads="1"/>
            </p:cNvSpPr>
            <p:nvPr/>
          </p:nvSpPr>
          <p:spPr bwMode="auto">
            <a:xfrm>
              <a:off x="2131" y="3067"/>
              <a:ext cx="7" cy="10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3" name="Rectangle 65"/>
            <p:cNvSpPr>
              <a:spLocks noChangeArrowheads="1"/>
            </p:cNvSpPr>
            <p:nvPr/>
          </p:nvSpPr>
          <p:spPr bwMode="auto">
            <a:xfrm>
              <a:off x="2138" y="3067"/>
              <a:ext cx="6" cy="10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4" name="Rectangle 66"/>
            <p:cNvSpPr>
              <a:spLocks noChangeArrowheads="1"/>
            </p:cNvSpPr>
            <p:nvPr/>
          </p:nvSpPr>
          <p:spPr bwMode="auto">
            <a:xfrm>
              <a:off x="2144" y="3067"/>
              <a:ext cx="7" cy="10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5" name="Rectangle 67"/>
            <p:cNvSpPr>
              <a:spLocks noChangeArrowheads="1"/>
            </p:cNvSpPr>
            <p:nvPr/>
          </p:nvSpPr>
          <p:spPr bwMode="auto">
            <a:xfrm>
              <a:off x="2151" y="3067"/>
              <a:ext cx="6" cy="10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6" name="Rectangle 68"/>
            <p:cNvSpPr>
              <a:spLocks noChangeArrowheads="1"/>
            </p:cNvSpPr>
            <p:nvPr/>
          </p:nvSpPr>
          <p:spPr bwMode="auto">
            <a:xfrm>
              <a:off x="2157" y="3067"/>
              <a:ext cx="6" cy="10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7" name="Rectangle 69"/>
            <p:cNvSpPr>
              <a:spLocks noChangeArrowheads="1"/>
            </p:cNvSpPr>
            <p:nvPr/>
          </p:nvSpPr>
          <p:spPr bwMode="auto">
            <a:xfrm>
              <a:off x="2163" y="3067"/>
              <a:ext cx="7" cy="10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8" name="Rectangle 70"/>
            <p:cNvSpPr>
              <a:spLocks noChangeArrowheads="1"/>
            </p:cNvSpPr>
            <p:nvPr/>
          </p:nvSpPr>
          <p:spPr bwMode="auto">
            <a:xfrm>
              <a:off x="2170" y="3067"/>
              <a:ext cx="6" cy="10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69" name="Rectangle 71"/>
            <p:cNvSpPr>
              <a:spLocks noChangeArrowheads="1"/>
            </p:cNvSpPr>
            <p:nvPr/>
          </p:nvSpPr>
          <p:spPr bwMode="auto">
            <a:xfrm>
              <a:off x="2176" y="3067"/>
              <a:ext cx="7" cy="10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0" name="Rectangle 72"/>
            <p:cNvSpPr>
              <a:spLocks noChangeArrowheads="1"/>
            </p:cNvSpPr>
            <p:nvPr/>
          </p:nvSpPr>
          <p:spPr bwMode="auto">
            <a:xfrm>
              <a:off x="2008" y="3073"/>
              <a:ext cx="1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1" name="Rectangle 73"/>
            <p:cNvSpPr>
              <a:spLocks noChangeArrowheads="1"/>
            </p:cNvSpPr>
            <p:nvPr/>
          </p:nvSpPr>
          <p:spPr bwMode="auto">
            <a:xfrm>
              <a:off x="3010" y="2963"/>
              <a:ext cx="7" cy="213"/>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2" name="Rectangle 74"/>
            <p:cNvSpPr>
              <a:spLocks noChangeArrowheads="1"/>
            </p:cNvSpPr>
            <p:nvPr/>
          </p:nvSpPr>
          <p:spPr bwMode="auto">
            <a:xfrm>
              <a:off x="3017" y="2963"/>
              <a:ext cx="6" cy="213"/>
            </a:xfrm>
            <a:prstGeom prst="rect">
              <a:avLst/>
            </a:prstGeom>
            <a:solidFill>
              <a:srgbClr val="7C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3" name="Rectangle 75"/>
            <p:cNvSpPr>
              <a:spLocks noChangeArrowheads="1"/>
            </p:cNvSpPr>
            <p:nvPr/>
          </p:nvSpPr>
          <p:spPr bwMode="auto">
            <a:xfrm>
              <a:off x="3023" y="2963"/>
              <a:ext cx="7" cy="213"/>
            </a:xfrm>
            <a:prstGeom prst="rect">
              <a:avLst/>
            </a:prstGeom>
            <a:solidFill>
              <a:srgbClr val="83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4" name="Rectangle 76"/>
            <p:cNvSpPr>
              <a:spLocks noChangeArrowheads="1"/>
            </p:cNvSpPr>
            <p:nvPr/>
          </p:nvSpPr>
          <p:spPr bwMode="auto">
            <a:xfrm>
              <a:off x="3030" y="2963"/>
              <a:ext cx="6" cy="213"/>
            </a:xfrm>
            <a:prstGeom prst="rect">
              <a:avLst/>
            </a:prstGeom>
            <a:solidFill>
              <a:srgbClr val="8E3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5" name="Rectangle 77"/>
            <p:cNvSpPr>
              <a:spLocks noChangeArrowheads="1"/>
            </p:cNvSpPr>
            <p:nvPr/>
          </p:nvSpPr>
          <p:spPr bwMode="auto">
            <a:xfrm>
              <a:off x="3036" y="2963"/>
              <a:ext cx="7" cy="213"/>
            </a:xfrm>
            <a:prstGeom prst="rect">
              <a:avLst/>
            </a:prstGeom>
            <a:solidFill>
              <a:srgbClr val="9B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6" name="Rectangle 78"/>
            <p:cNvSpPr>
              <a:spLocks noChangeArrowheads="1"/>
            </p:cNvSpPr>
            <p:nvPr/>
          </p:nvSpPr>
          <p:spPr bwMode="auto">
            <a:xfrm>
              <a:off x="3043" y="2963"/>
              <a:ext cx="6" cy="213"/>
            </a:xfrm>
            <a:prstGeom prst="rect">
              <a:avLst/>
            </a:prstGeom>
            <a:solidFill>
              <a:srgbClr val="A9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7" name="Rectangle 79"/>
            <p:cNvSpPr>
              <a:spLocks noChangeArrowheads="1"/>
            </p:cNvSpPr>
            <p:nvPr/>
          </p:nvSpPr>
          <p:spPr bwMode="auto">
            <a:xfrm>
              <a:off x="3049" y="2963"/>
              <a:ext cx="7" cy="213"/>
            </a:xfrm>
            <a:prstGeom prst="rect">
              <a:avLst/>
            </a:prstGeom>
            <a:solidFill>
              <a:srgbClr val="B9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8" name="Rectangle 80"/>
            <p:cNvSpPr>
              <a:spLocks noChangeArrowheads="1"/>
            </p:cNvSpPr>
            <p:nvPr/>
          </p:nvSpPr>
          <p:spPr bwMode="auto">
            <a:xfrm>
              <a:off x="3056" y="2963"/>
              <a:ext cx="6" cy="213"/>
            </a:xfrm>
            <a:prstGeom prst="rect">
              <a:avLst/>
            </a:prstGeom>
            <a:solidFill>
              <a:srgbClr val="C95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79" name="Rectangle 81"/>
            <p:cNvSpPr>
              <a:spLocks noChangeArrowheads="1"/>
            </p:cNvSpPr>
            <p:nvPr/>
          </p:nvSpPr>
          <p:spPr bwMode="auto">
            <a:xfrm>
              <a:off x="3062" y="2963"/>
              <a:ext cx="7" cy="213"/>
            </a:xfrm>
            <a:prstGeom prst="rect">
              <a:avLst/>
            </a:prstGeom>
            <a:solidFill>
              <a:srgbClr val="D7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0" name="Rectangle 82"/>
            <p:cNvSpPr>
              <a:spLocks noChangeArrowheads="1"/>
            </p:cNvSpPr>
            <p:nvPr/>
          </p:nvSpPr>
          <p:spPr bwMode="auto">
            <a:xfrm>
              <a:off x="3069" y="2963"/>
              <a:ext cx="6" cy="213"/>
            </a:xfrm>
            <a:prstGeom prst="rect">
              <a:avLst/>
            </a:prstGeom>
            <a:solidFill>
              <a:srgbClr val="E3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1" name="Rectangle 83"/>
            <p:cNvSpPr>
              <a:spLocks noChangeArrowheads="1"/>
            </p:cNvSpPr>
            <p:nvPr/>
          </p:nvSpPr>
          <p:spPr bwMode="auto">
            <a:xfrm>
              <a:off x="3075" y="2963"/>
              <a:ext cx="7" cy="213"/>
            </a:xfrm>
            <a:prstGeom prst="rect">
              <a:avLst/>
            </a:prstGeom>
            <a:solidFill>
              <a:srgbClr val="EC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2" name="Rectangle 84"/>
            <p:cNvSpPr>
              <a:spLocks noChangeArrowheads="1"/>
            </p:cNvSpPr>
            <p:nvPr/>
          </p:nvSpPr>
          <p:spPr bwMode="auto">
            <a:xfrm>
              <a:off x="3082" y="2963"/>
              <a:ext cx="6" cy="213"/>
            </a:xfrm>
            <a:prstGeom prst="rect">
              <a:avLst/>
            </a:prstGeom>
            <a:solidFill>
              <a:srgbClr val="F4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3" name="Rectangle 85"/>
            <p:cNvSpPr>
              <a:spLocks noChangeArrowheads="1"/>
            </p:cNvSpPr>
            <p:nvPr/>
          </p:nvSpPr>
          <p:spPr bwMode="auto">
            <a:xfrm>
              <a:off x="3088" y="2963"/>
              <a:ext cx="7" cy="213"/>
            </a:xfrm>
            <a:prstGeom prst="rect">
              <a:avLst/>
            </a:prstGeom>
            <a:solidFill>
              <a:srgbClr val="F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4" name="Rectangle 86"/>
            <p:cNvSpPr>
              <a:spLocks noChangeArrowheads="1"/>
            </p:cNvSpPr>
            <p:nvPr/>
          </p:nvSpPr>
          <p:spPr bwMode="auto">
            <a:xfrm>
              <a:off x="3095" y="2963"/>
              <a:ext cx="6" cy="213"/>
            </a:xfrm>
            <a:prstGeom prst="rect">
              <a:avLst/>
            </a:prstGeom>
            <a:solidFill>
              <a:srgbClr val="F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5" name="Rectangle 87"/>
            <p:cNvSpPr>
              <a:spLocks noChangeArrowheads="1"/>
            </p:cNvSpPr>
            <p:nvPr/>
          </p:nvSpPr>
          <p:spPr bwMode="auto">
            <a:xfrm>
              <a:off x="3101" y="2963"/>
              <a:ext cx="6" cy="2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6" name="Rectangle 88"/>
            <p:cNvSpPr>
              <a:spLocks noChangeArrowheads="1"/>
            </p:cNvSpPr>
            <p:nvPr/>
          </p:nvSpPr>
          <p:spPr bwMode="auto">
            <a:xfrm>
              <a:off x="3107" y="2963"/>
              <a:ext cx="7" cy="213"/>
            </a:xfrm>
            <a:prstGeom prst="rect">
              <a:avLst/>
            </a:prstGeom>
            <a:solidFill>
              <a:srgbClr val="F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7" name="Rectangle 89"/>
            <p:cNvSpPr>
              <a:spLocks noChangeArrowheads="1"/>
            </p:cNvSpPr>
            <p:nvPr/>
          </p:nvSpPr>
          <p:spPr bwMode="auto">
            <a:xfrm>
              <a:off x="3114" y="2963"/>
              <a:ext cx="6" cy="213"/>
            </a:xfrm>
            <a:prstGeom prst="rect">
              <a:avLst/>
            </a:prstGeom>
            <a:solidFill>
              <a:srgbClr val="F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8" name="Rectangle 90"/>
            <p:cNvSpPr>
              <a:spLocks noChangeArrowheads="1"/>
            </p:cNvSpPr>
            <p:nvPr/>
          </p:nvSpPr>
          <p:spPr bwMode="auto">
            <a:xfrm>
              <a:off x="3120" y="2963"/>
              <a:ext cx="7" cy="213"/>
            </a:xfrm>
            <a:prstGeom prst="rect">
              <a:avLst/>
            </a:prstGeom>
            <a:solidFill>
              <a:srgbClr val="F4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89" name="Rectangle 91"/>
            <p:cNvSpPr>
              <a:spLocks noChangeArrowheads="1"/>
            </p:cNvSpPr>
            <p:nvPr/>
          </p:nvSpPr>
          <p:spPr bwMode="auto">
            <a:xfrm>
              <a:off x="3127" y="2963"/>
              <a:ext cx="6" cy="213"/>
            </a:xfrm>
            <a:prstGeom prst="rect">
              <a:avLst/>
            </a:prstGeom>
            <a:solidFill>
              <a:srgbClr val="EC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0" name="Rectangle 92"/>
            <p:cNvSpPr>
              <a:spLocks noChangeArrowheads="1"/>
            </p:cNvSpPr>
            <p:nvPr/>
          </p:nvSpPr>
          <p:spPr bwMode="auto">
            <a:xfrm>
              <a:off x="3133" y="2963"/>
              <a:ext cx="7" cy="213"/>
            </a:xfrm>
            <a:prstGeom prst="rect">
              <a:avLst/>
            </a:prstGeom>
            <a:solidFill>
              <a:srgbClr val="E3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1" name="Rectangle 93"/>
            <p:cNvSpPr>
              <a:spLocks noChangeArrowheads="1"/>
            </p:cNvSpPr>
            <p:nvPr/>
          </p:nvSpPr>
          <p:spPr bwMode="auto">
            <a:xfrm>
              <a:off x="3140" y="2963"/>
              <a:ext cx="6" cy="213"/>
            </a:xfrm>
            <a:prstGeom prst="rect">
              <a:avLst/>
            </a:prstGeom>
            <a:solidFill>
              <a:srgbClr val="D7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2" name="Rectangle 94"/>
            <p:cNvSpPr>
              <a:spLocks noChangeArrowheads="1"/>
            </p:cNvSpPr>
            <p:nvPr/>
          </p:nvSpPr>
          <p:spPr bwMode="auto">
            <a:xfrm>
              <a:off x="3146" y="2963"/>
              <a:ext cx="7" cy="213"/>
            </a:xfrm>
            <a:prstGeom prst="rect">
              <a:avLst/>
            </a:prstGeom>
            <a:solidFill>
              <a:srgbClr val="C95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3" name="Rectangle 95"/>
            <p:cNvSpPr>
              <a:spLocks noChangeArrowheads="1"/>
            </p:cNvSpPr>
            <p:nvPr/>
          </p:nvSpPr>
          <p:spPr bwMode="auto">
            <a:xfrm>
              <a:off x="3153" y="2963"/>
              <a:ext cx="6" cy="213"/>
            </a:xfrm>
            <a:prstGeom prst="rect">
              <a:avLst/>
            </a:prstGeom>
            <a:solidFill>
              <a:srgbClr val="B9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4" name="Rectangle 96"/>
            <p:cNvSpPr>
              <a:spLocks noChangeArrowheads="1"/>
            </p:cNvSpPr>
            <p:nvPr/>
          </p:nvSpPr>
          <p:spPr bwMode="auto">
            <a:xfrm>
              <a:off x="3159" y="2963"/>
              <a:ext cx="7" cy="213"/>
            </a:xfrm>
            <a:prstGeom prst="rect">
              <a:avLst/>
            </a:prstGeom>
            <a:solidFill>
              <a:srgbClr val="A9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5" name="Rectangle 97"/>
            <p:cNvSpPr>
              <a:spLocks noChangeArrowheads="1"/>
            </p:cNvSpPr>
            <p:nvPr/>
          </p:nvSpPr>
          <p:spPr bwMode="auto">
            <a:xfrm>
              <a:off x="3166" y="2963"/>
              <a:ext cx="6" cy="213"/>
            </a:xfrm>
            <a:prstGeom prst="rect">
              <a:avLst/>
            </a:prstGeom>
            <a:solidFill>
              <a:srgbClr val="9B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6" name="Rectangle 98"/>
            <p:cNvSpPr>
              <a:spLocks noChangeArrowheads="1"/>
            </p:cNvSpPr>
            <p:nvPr/>
          </p:nvSpPr>
          <p:spPr bwMode="auto">
            <a:xfrm>
              <a:off x="3172" y="2963"/>
              <a:ext cx="7" cy="213"/>
            </a:xfrm>
            <a:prstGeom prst="rect">
              <a:avLst/>
            </a:prstGeom>
            <a:solidFill>
              <a:srgbClr val="8E3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7" name="Rectangle 99"/>
            <p:cNvSpPr>
              <a:spLocks noChangeArrowheads="1"/>
            </p:cNvSpPr>
            <p:nvPr/>
          </p:nvSpPr>
          <p:spPr bwMode="auto">
            <a:xfrm>
              <a:off x="3179" y="2963"/>
              <a:ext cx="6" cy="213"/>
            </a:xfrm>
            <a:prstGeom prst="rect">
              <a:avLst/>
            </a:prstGeom>
            <a:solidFill>
              <a:srgbClr val="83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8" name="Rectangle 100"/>
            <p:cNvSpPr>
              <a:spLocks noChangeArrowheads="1"/>
            </p:cNvSpPr>
            <p:nvPr/>
          </p:nvSpPr>
          <p:spPr bwMode="auto">
            <a:xfrm>
              <a:off x="3017" y="2970"/>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99" name="Rectangle 101"/>
            <p:cNvSpPr>
              <a:spLocks noChangeArrowheads="1"/>
            </p:cNvSpPr>
            <p:nvPr/>
          </p:nvSpPr>
          <p:spPr bwMode="auto">
            <a:xfrm>
              <a:off x="4013" y="2757"/>
              <a:ext cx="6" cy="419"/>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0" name="Rectangle 102"/>
            <p:cNvSpPr>
              <a:spLocks noChangeArrowheads="1"/>
            </p:cNvSpPr>
            <p:nvPr/>
          </p:nvSpPr>
          <p:spPr bwMode="auto">
            <a:xfrm>
              <a:off x="4019" y="2757"/>
              <a:ext cx="7" cy="419"/>
            </a:xfrm>
            <a:prstGeom prst="rect">
              <a:avLst/>
            </a:prstGeom>
            <a:solidFill>
              <a:srgbClr val="7C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1" name="Rectangle 103"/>
            <p:cNvSpPr>
              <a:spLocks noChangeArrowheads="1"/>
            </p:cNvSpPr>
            <p:nvPr/>
          </p:nvSpPr>
          <p:spPr bwMode="auto">
            <a:xfrm>
              <a:off x="4026" y="2757"/>
              <a:ext cx="6" cy="41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2" name="Rectangle 104"/>
            <p:cNvSpPr>
              <a:spLocks noChangeArrowheads="1"/>
            </p:cNvSpPr>
            <p:nvPr/>
          </p:nvSpPr>
          <p:spPr bwMode="auto">
            <a:xfrm>
              <a:off x="4032" y="2757"/>
              <a:ext cx="7" cy="41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3" name="Rectangle 105"/>
            <p:cNvSpPr>
              <a:spLocks noChangeArrowheads="1"/>
            </p:cNvSpPr>
            <p:nvPr/>
          </p:nvSpPr>
          <p:spPr bwMode="auto">
            <a:xfrm>
              <a:off x="4039" y="2757"/>
              <a:ext cx="6" cy="41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4" name="Rectangle 106"/>
            <p:cNvSpPr>
              <a:spLocks noChangeArrowheads="1"/>
            </p:cNvSpPr>
            <p:nvPr/>
          </p:nvSpPr>
          <p:spPr bwMode="auto">
            <a:xfrm>
              <a:off x="4045" y="2757"/>
              <a:ext cx="6" cy="41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5" name="Rectangle 107"/>
            <p:cNvSpPr>
              <a:spLocks noChangeArrowheads="1"/>
            </p:cNvSpPr>
            <p:nvPr/>
          </p:nvSpPr>
          <p:spPr bwMode="auto">
            <a:xfrm>
              <a:off x="4051" y="2757"/>
              <a:ext cx="7" cy="41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6" name="Rectangle 108"/>
            <p:cNvSpPr>
              <a:spLocks noChangeArrowheads="1"/>
            </p:cNvSpPr>
            <p:nvPr/>
          </p:nvSpPr>
          <p:spPr bwMode="auto">
            <a:xfrm>
              <a:off x="4058" y="2757"/>
              <a:ext cx="6" cy="41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7" name="Rectangle 109"/>
            <p:cNvSpPr>
              <a:spLocks noChangeArrowheads="1"/>
            </p:cNvSpPr>
            <p:nvPr/>
          </p:nvSpPr>
          <p:spPr bwMode="auto">
            <a:xfrm>
              <a:off x="4064" y="2757"/>
              <a:ext cx="7" cy="41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8" name="Rectangle 110"/>
            <p:cNvSpPr>
              <a:spLocks noChangeArrowheads="1"/>
            </p:cNvSpPr>
            <p:nvPr/>
          </p:nvSpPr>
          <p:spPr bwMode="auto">
            <a:xfrm>
              <a:off x="4071" y="2757"/>
              <a:ext cx="6" cy="41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09" name="Rectangle 111"/>
            <p:cNvSpPr>
              <a:spLocks noChangeArrowheads="1"/>
            </p:cNvSpPr>
            <p:nvPr/>
          </p:nvSpPr>
          <p:spPr bwMode="auto">
            <a:xfrm>
              <a:off x="4077" y="2757"/>
              <a:ext cx="7" cy="41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0" name="Rectangle 112"/>
            <p:cNvSpPr>
              <a:spLocks noChangeArrowheads="1"/>
            </p:cNvSpPr>
            <p:nvPr/>
          </p:nvSpPr>
          <p:spPr bwMode="auto">
            <a:xfrm>
              <a:off x="4084" y="2757"/>
              <a:ext cx="6" cy="41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1" name="Rectangle 113"/>
            <p:cNvSpPr>
              <a:spLocks noChangeArrowheads="1"/>
            </p:cNvSpPr>
            <p:nvPr/>
          </p:nvSpPr>
          <p:spPr bwMode="auto">
            <a:xfrm>
              <a:off x="4090" y="2757"/>
              <a:ext cx="7" cy="41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2" name="Rectangle 114"/>
            <p:cNvSpPr>
              <a:spLocks noChangeArrowheads="1"/>
            </p:cNvSpPr>
            <p:nvPr/>
          </p:nvSpPr>
          <p:spPr bwMode="auto">
            <a:xfrm>
              <a:off x="4097" y="2757"/>
              <a:ext cx="6" cy="41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3" name="Rectangle 115"/>
            <p:cNvSpPr>
              <a:spLocks noChangeArrowheads="1"/>
            </p:cNvSpPr>
            <p:nvPr/>
          </p:nvSpPr>
          <p:spPr bwMode="auto">
            <a:xfrm>
              <a:off x="4103" y="2757"/>
              <a:ext cx="13" cy="419"/>
            </a:xfrm>
            <a:prstGeom prst="rect">
              <a:avLst/>
            </a:prstGeom>
            <a:solidFill>
              <a:srgbClr val="FE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4" name="Rectangle 116"/>
            <p:cNvSpPr>
              <a:spLocks noChangeArrowheads="1"/>
            </p:cNvSpPr>
            <p:nvPr/>
          </p:nvSpPr>
          <p:spPr bwMode="auto">
            <a:xfrm>
              <a:off x="4116" y="2757"/>
              <a:ext cx="7" cy="41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5" name="Rectangle 117"/>
            <p:cNvSpPr>
              <a:spLocks noChangeArrowheads="1"/>
            </p:cNvSpPr>
            <p:nvPr/>
          </p:nvSpPr>
          <p:spPr bwMode="auto">
            <a:xfrm>
              <a:off x="4123" y="2757"/>
              <a:ext cx="6" cy="41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6" name="Rectangle 118"/>
            <p:cNvSpPr>
              <a:spLocks noChangeArrowheads="1"/>
            </p:cNvSpPr>
            <p:nvPr/>
          </p:nvSpPr>
          <p:spPr bwMode="auto">
            <a:xfrm>
              <a:off x="4129" y="2757"/>
              <a:ext cx="7" cy="41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7" name="Rectangle 119"/>
            <p:cNvSpPr>
              <a:spLocks noChangeArrowheads="1"/>
            </p:cNvSpPr>
            <p:nvPr/>
          </p:nvSpPr>
          <p:spPr bwMode="auto">
            <a:xfrm>
              <a:off x="4136" y="2757"/>
              <a:ext cx="6" cy="41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8" name="Rectangle 120"/>
            <p:cNvSpPr>
              <a:spLocks noChangeArrowheads="1"/>
            </p:cNvSpPr>
            <p:nvPr/>
          </p:nvSpPr>
          <p:spPr bwMode="auto">
            <a:xfrm>
              <a:off x="4142" y="2757"/>
              <a:ext cx="6" cy="41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19" name="Rectangle 121"/>
            <p:cNvSpPr>
              <a:spLocks noChangeArrowheads="1"/>
            </p:cNvSpPr>
            <p:nvPr/>
          </p:nvSpPr>
          <p:spPr bwMode="auto">
            <a:xfrm>
              <a:off x="4148" y="2757"/>
              <a:ext cx="7" cy="41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0" name="Rectangle 122"/>
            <p:cNvSpPr>
              <a:spLocks noChangeArrowheads="1"/>
            </p:cNvSpPr>
            <p:nvPr/>
          </p:nvSpPr>
          <p:spPr bwMode="auto">
            <a:xfrm>
              <a:off x="4155" y="2757"/>
              <a:ext cx="6" cy="41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1" name="Rectangle 123"/>
            <p:cNvSpPr>
              <a:spLocks noChangeArrowheads="1"/>
            </p:cNvSpPr>
            <p:nvPr/>
          </p:nvSpPr>
          <p:spPr bwMode="auto">
            <a:xfrm>
              <a:off x="4161" y="2757"/>
              <a:ext cx="7" cy="41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2" name="Rectangle 124"/>
            <p:cNvSpPr>
              <a:spLocks noChangeArrowheads="1"/>
            </p:cNvSpPr>
            <p:nvPr/>
          </p:nvSpPr>
          <p:spPr bwMode="auto">
            <a:xfrm>
              <a:off x="4168" y="2757"/>
              <a:ext cx="6" cy="41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3" name="Rectangle 125"/>
            <p:cNvSpPr>
              <a:spLocks noChangeArrowheads="1"/>
            </p:cNvSpPr>
            <p:nvPr/>
          </p:nvSpPr>
          <p:spPr bwMode="auto">
            <a:xfrm>
              <a:off x="4174" y="2757"/>
              <a:ext cx="7" cy="41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4" name="Rectangle 126"/>
            <p:cNvSpPr>
              <a:spLocks noChangeArrowheads="1"/>
            </p:cNvSpPr>
            <p:nvPr/>
          </p:nvSpPr>
          <p:spPr bwMode="auto">
            <a:xfrm>
              <a:off x="4181" y="2757"/>
              <a:ext cx="6" cy="41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5" name="Rectangle 127"/>
            <p:cNvSpPr>
              <a:spLocks noChangeArrowheads="1"/>
            </p:cNvSpPr>
            <p:nvPr/>
          </p:nvSpPr>
          <p:spPr bwMode="auto">
            <a:xfrm>
              <a:off x="4187" y="2757"/>
              <a:ext cx="7" cy="41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6" name="Rectangle 128"/>
            <p:cNvSpPr>
              <a:spLocks noChangeArrowheads="1"/>
            </p:cNvSpPr>
            <p:nvPr/>
          </p:nvSpPr>
          <p:spPr bwMode="auto">
            <a:xfrm>
              <a:off x="4019" y="2763"/>
              <a:ext cx="18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7" name="Rectangle 129"/>
            <p:cNvSpPr>
              <a:spLocks noChangeArrowheads="1"/>
            </p:cNvSpPr>
            <p:nvPr/>
          </p:nvSpPr>
          <p:spPr bwMode="auto">
            <a:xfrm>
              <a:off x="5021" y="1627"/>
              <a:ext cx="7" cy="1549"/>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8" name="Rectangle 130"/>
            <p:cNvSpPr>
              <a:spLocks noChangeArrowheads="1"/>
            </p:cNvSpPr>
            <p:nvPr/>
          </p:nvSpPr>
          <p:spPr bwMode="auto">
            <a:xfrm>
              <a:off x="5028" y="1627"/>
              <a:ext cx="6" cy="1549"/>
            </a:xfrm>
            <a:prstGeom prst="rect">
              <a:avLst/>
            </a:prstGeom>
            <a:solidFill>
              <a:srgbClr val="7C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29" name="Rectangle 131"/>
            <p:cNvSpPr>
              <a:spLocks noChangeArrowheads="1"/>
            </p:cNvSpPr>
            <p:nvPr/>
          </p:nvSpPr>
          <p:spPr bwMode="auto">
            <a:xfrm>
              <a:off x="5034" y="1627"/>
              <a:ext cx="7" cy="154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0" name="Rectangle 132"/>
            <p:cNvSpPr>
              <a:spLocks noChangeArrowheads="1"/>
            </p:cNvSpPr>
            <p:nvPr/>
          </p:nvSpPr>
          <p:spPr bwMode="auto">
            <a:xfrm>
              <a:off x="5041" y="1627"/>
              <a:ext cx="6" cy="154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1" name="Rectangle 133"/>
            <p:cNvSpPr>
              <a:spLocks noChangeArrowheads="1"/>
            </p:cNvSpPr>
            <p:nvPr/>
          </p:nvSpPr>
          <p:spPr bwMode="auto">
            <a:xfrm>
              <a:off x="5047" y="1627"/>
              <a:ext cx="7" cy="154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2" name="Rectangle 134"/>
            <p:cNvSpPr>
              <a:spLocks noChangeArrowheads="1"/>
            </p:cNvSpPr>
            <p:nvPr/>
          </p:nvSpPr>
          <p:spPr bwMode="auto">
            <a:xfrm>
              <a:off x="5054" y="1627"/>
              <a:ext cx="6" cy="154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3" name="Rectangle 135"/>
            <p:cNvSpPr>
              <a:spLocks noChangeArrowheads="1"/>
            </p:cNvSpPr>
            <p:nvPr/>
          </p:nvSpPr>
          <p:spPr bwMode="auto">
            <a:xfrm>
              <a:off x="5060" y="1627"/>
              <a:ext cx="7" cy="154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4" name="Rectangle 136"/>
            <p:cNvSpPr>
              <a:spLocks noChangeArrowheads="1"/>
            </p:cNvSpPr>
            <p:nvPr/>
          </p:nvSpPr>
          <p:spPr bwMode="auto">
            <a:xfrm>
              <a:off x="5067" y="1627"/>
              <a:ext cx="6" cy="154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5" name="Rectangle 137"/>
            <p:cNvSpPr>
              <a:spLocks noChangeArrowheads="1"/>
            </p:cNvSpPr>
            <p:nvPr/>
          </p:nvSpPr>
          <p:spPr bwMode="auto">
            <a:xfrm>
              <a:off x="5073" y="1627"/>
              <a:ext cx="7" cy="154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6" name="Rectangle 138"/>
            <p:cNvSpPr>
              <a:spLocks noChangeArrowheads="1"/>
            </p:cNvSpPr>
            <p:nvPr/>
          </p:nvSpPr>
          <p:spPr bwMode="auto">
            <a:xfrm>
              <a:off x="5080" y="1627"/>
              <a:ext cx="6" cy="154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7" name="Rectangle 139"/>
            <p:cNvSpPr>
              <a:spLocks noChangeArrowheads="1"/>
            </p:cNvSpPr>
            <p:nvPr/>
          </p:nvSpPr>
          <p:spPr bwMode="auto">
            <a:xfrm>
              <a:off x="5086" y="1627"/>
              <a:ext cx="6" cy="154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8" name="Rectangle 140"/>
            <p:cNvSpPr>
              <a:spLocks noChangeArrowheads="1"/>
            </p:cNvSpPr>
            <p:nvPr/>
          </p:nvSpPr>
          <p:spPr bwMode="auto">
            <a:xfrm>
              <a:off x="5092" y="1627"/>
              <a:ext cx="7" cy="154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39" name="Rectangle 141"/>
            <p:cNvSpPr>
              <a:spLocks noChangeArrowheads="1"/>
            </p:cNvSpPr>
            <p:nvPr/>
          </p:nvSpPr>
          <p:spPr bwMode="auto">
            <a:xfrm>
              <a:off x="5099" y="1627"/>
              <a:ext cx="6" cy="154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0" name="Rectangle 142"/>
            <p:cNvSpPr>
              <a:spLocks noChangeArrowheads="1"/>
            </p:cNvSpPr>
            <p:nvPr/>
          </p:nvSpPr>
          <p:spPr bwMode="auto">
            <a:xfrm>
              <a:off x="5105" y="1627"/>
              <a:ext cx="7" cy="154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1" name="Rectangle 143"/>
            <p:cNvSpPr>
              <a:spLocks noChangeArrowheads="1"/>
            </p:cNvSpPr>
            <p:nvPr/>
          </p:nvSpPr>
          <p:spPr bwMode="auto">
            <a:xfrm>
              <a:off x="5112" y="1627"/>
              <a:ext cx="13" cy="1549"/>
            </a:xfrm>
            <a:prstGeom prst="rect">
              <a:avLst/>
            </a:prstGeom>
            <a:solidFill>
              <a:srgbClr val="FE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2" name="Rectangle 144"/>
            <p:cNvSpPr>
              <a:spLocks noChangeArrowheads="1"/>
            </p:cNvSpPr>
            <p:nvPr/>
          </p:nvSpPr>
          <p:spPr bwMode="auto">
            <a:xfrm>
              <a:off x="5125" y="1627"/>
              <a:ext cx="6" cy="1549"/>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3" name="Rectangle 145"/>
            <p:cNvSpPr>
              <a:spLocks noChangeArrowheads="1"/>
            </p:cNvSpPr>
            <p:nvPr/>
          </p:nvSpPr>
          <p:spPr bwMode="auto">
            <a:xfrm>
              <a:off x="5131" y="1627"/>
              <a:ext cx="7" cy="1549"/>
            </a:xfrm>
            <a:prstGeom prst="rect">
              <a:avLst/>
            </a:prstGeom>
            <a:solidFill>
              <a:srgbClr val="F7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4" name="Rectangle 146"/>
            <p:cNvSpPr>
              <a:spLocks noChangeArrowheads="1"/>
            </p:cNvSpPr>
            <p:nvPr/>
          </p:nvSpPr>
          <p:spPr bwMode="auto">
            <a:xfrm>
              <a:off x="5138" y="1627"/>
              <a:ext cx="6" cy="1549"/>
            </a:xfrm>
            <a:prstGeom prst="rect">
              <a:avLst/>
            </a:prstGeom>
            <a:solidFill>
              <a:srgbClr val="F2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5" name="Rectangle 147"/>
            <p:cNvSpPr>
              <a:spLocks noChangeArrowheads="1"/>
            </p:cNvSpPr>
            <p:nvPr/>
          </p:nvSpPr>
          <p:spPr bwMode="auto">
            <a:xfrm>
              <a:off x="5144" y="1627"/>
              <a:ext cx="7" cy="1549"/>
            </a:xfrm>
            <a:prstGeom prst="rect">
              <a:avLst/>
            </a:prstGeom>
            <a:solidFill>
              <a:srgbClr val="E9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6" name="Rectangle 148"/>
            <p:cNvSpPr>
              <a:spLocks noChangeArrowheads="1"/>
            </p:cNvSpPr>
            <p:nvPr/>
          </p:nvSpPr>
          <p:spPr bwMode="auto">
            <a:xfrm>
              <a:off x="5151" y="1627"/>
              <a:ext cx="6" cy="1549"/>
            </a:xfrm>
            <a:prstGeom prst="rect">
              <a:avLst/>
            </a:prstGeom>
            <a:solidFill>
              <a:srgbClr val="E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7" name="Rectangle 149"/>
            <p:cNvSpPr>
              <a:spLocks noChangeArrowheads="1"/>
            </p:cNvSpPr>
            <p:nvPr/>
          </p:nvSpPr>
          <p:spPr bwMode="auto">
            <a:xfrm>
              <a:off x="5157" y="1627"/>
              <a:ext cx="7" cy="1549"/>
            </a:xfrm>
            <a:prstGeom prst="rect">
              <a:avLst/>
            </a:prstGeom>
            <a:solidFill>
              <a:srgbClr val="D3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8" name="Rectangle 150"/>
            <p:cNvSpPr>
              <a:spLocks noChangeArrowheads="1"/>
            </p:cNvSpPr>
            <p:nvPr/>
          </p:nvSpPr>
          <p:spPr bwMode="auto">
            <a:xfrm>
              <a:off x="5164" y="1627"/>
              <a:ext cx="6" cy="1549"/>
            </a:xfrm>
            <a:prstGeom prst="rect">
              <a:avLst/>
            </a:prstGeom>
            <a:solidFill>
              <a:srgbClr val="C5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49" name="Rectangle 151"/>
            <p:cNvSpPr>
              <a:spLocks noChangeArrowheads="1"/>
            </p:cNvSpPr>
            <p:nvPr/>
          </p:nvSpPr>
          <p:spPr bwMode="auto">
            <a:xfrm>
              <a:off x="5170" y="1627"/>
              <a:ext cx="7" cy="1549"/>
            </a:xfrm>
            <a:prstGeom prst="rect">
              <a:avLst/>
            </a:prstGeom>
            <a:solidFill>
              <a:srgbClr val="B6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0" name="Rectangle 152"/>
            <p:cNvSpPr>
              <a:spLocks noChangeArrowheads="1"/>
            </p:cNvSpPr>
            <p:nvPr/>
          </p:nvSpPr>
          <p:spPr bwMode="auto">
            <a:xfrm>
              <a:off x="5177" y="1627"/>
              <a:ext cx="6" cy="1549"/>
            </a:xfrm>
            <a:prstGeom prst="rect">
              <a:avLst/>
            </a:prstGeom>
            <a:solidFill>
              <a:srgbClr val="A7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1" name="Rectangle 153"/>
            <p:cNvSpPr>
              <a:spLocks noChangeArrowheads="1"/>
            </p:cNvSpPr>
            <p:nvPr/>
          </p:nvSpPr>
          <p:spPr bwMode="auto">
            <a:xfrm>
              <a:off x="5183" y="1627"/>
              <a:ext cx="6" cy="1549"/>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2" name="Rectangle 154"/>
            <p:cNvSpPr>
              <a:spLocks noChangeArrowheads="1"/>
            </p:cNvSpPr>
            <p:nvPr/>
          </p:nvSpPr>
          <p:spPr bwMode="auto">
            <a:xfrm>
              <a:off x="5189" y="1627"/>
              <a:ext cx="7" cy="1549"/>
            </a:xfrm>
            <a:prstGeom prst="rect">
              <a:avLst/>
            </a:prstGeom>
            <a:solidFill>
              <a:srgbClr val="8D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3" name="Rectangle 155"/>
            <p:cNvSpPr>
              <a:spLocks noChangeArrowheads="1"/>
            </p:cNvSpPr>
            <p:nvPr/>
          </p:nvSpPr>
          <p:spPr bwMode="auto">
            <a:xfrm>
              <a:off x="5196" y="1627"/>
              <a:ext cx="6" cy="1549"/>
            </a:xfrm>
            <a:prstGeom prst="rect">
              <a:avLst/>
            </a:prstGeom>
            <a:solidFill>
              <a:srgbClr val="82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4" name="Rectangle 156"/>
            <p:cNvSpPr>
              <a:spLocks noChangeArrowheads="1"/>
            </p:cNvSpPr>
            <p:nvPr/>
          </p:nvSpPr>
          <p:spPr bwMode="auto">
            <a:xfrm>
              <a:off x="5028" y="1634"/>
              <a:ext cx="187"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5" name="Rectangle 157"/>
            <p:cNvSpPr>
              <a:spLocks noChangeArrowheads="1"/>
            </p:cNvSpPr>
            <p:nvPr/>
          </p:nvSpPr>
          <p:spPr bwMode="auto">
            <a:xfrm>
              <a:off x="1181" y="2899"/>
              <a:ext cx="6" cy="277"/>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6" name="Rectangle 158"/>
            <p:cNvSpPr>
              <a:spLocks noChangeArrowheads="1"/>
            </p:cNvSpPr>
            <p:nvPr/>
          </p:nvSpPr>
          <p:spPr bwMode="auto">
            <a:xfrm>
              <a:off x="1187" y="2899"/>
              <a:ext cx="7" cy="277"/>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7" name="Rectangle 159"/>
            <p:cNvSpPr>
              <a:spLocks noChangeArrowheads="1"/>
            </p:cNvSpPr>
            <p:nvPr/>
          </p:nvSpPr>
          <p:spPr bwMode="auto">
            <a:xfrm>
              <a:off x="1194" y="2899"/>
              <a:ext cx="6" cy="277"/>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8" name="Rectangle 160"/>
            <p:cNvSpPr>
              <a:spLocks noChangeArrowheads="1"/>
            </p:cNvSpPr>
            <p:nvPr/>
          </p:nvSpPr>
          <p:spPr bwMode="auto">
            <a:xfrm>
              <a:off x="1200" y="2899"/>
              <a:ext cx="6" cy="277"/>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59" name="Rectangle 161"/>
            <p:cNvSpPr>
              <a:spLocks noChangeArrowheads="1"/>
            </p:cNvSpPr>
            <p:nvPr/>
          </p:nvSpPr>
          <p:spPr bwMode="auto">
            <a:xfrm>
              <a:off x="1206" y="2899"/>
              <a:ext cx="7" cy="277"/>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0" name="Rectangle 162"/>
            <p:cNvSpPr>
              <a:spLocks noChangeArrowheads="1"/>
            </p:cNvSpPr>
            <p:nvPr/>
          </p:nvSpPr>
          <p:spPr bwMode="auto">
            <a:xfrm>
              <a:off x="1213" y="2899"/>
              <a:ext cx="6" cy="277"/>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1" name="Rectangle 163"/>
            <p:cNvSpPr>
              <a:spLocks noChangeArrowheads="1"/>
            </p:cNvSpPr>
            <p:nvPr/>
          </p:nvSpPr>
          <p:spPr bwMode="auto">
            <a:xfrm>
              <a:off x="1219" y="2899"/>
              <a:ext cx="7" cy="277"/>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2" name="Rectangle 164"/>
            <p:cNvSpPr>
              <a:spLocks noChangeArrowheads="1"/>
            </p:cNvSpPr>
            <p:nvPr/>
          </p:nvSpPr>
          <p:spPr bwMode="auto">
            <a:xfrm>
              <a:off x="1226" y="2899"/>
              <a:ext cx="6" cy="277"/>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3" name="Rectangle 165"/>
            <p:cNvSpPr>
              <a:spLocks noChangeArrowheads="1"/>
            </p:cNvSpPr>
            <p:nvPr/>
          </p:nvSpPr>
          <p:spPr bwMode="auto">
            <a:xfrm>
              <a:off x="1232" y="2899"/>
              <a:ext cx="7" cy="277"/>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4" name="Rectangle 166"/>
            <p:cNvSpPr>
              <a:spLocks noChangeArrowheads="1"/>
            </p:cNvSpPr>
            <p:nvPr/>
          </p:nvSpPr>
          <p:spPr bwMode="auto">
            <a:xfrm>
              <a:off x="1239" y="2899"/>
              <a:ext cx="6" cy="277"/>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5" name="Rectangle 167"/>
            <p:cNvSpPr>
              <a:spLocks noChangeArrowheads="1"/>
            </p:cNvSpPr>
            <p:nvPr/>
          </p:nvSpPr>
          <p:spPr bwMode="auto">
            <a:xfrm>
              <a:off x="1245" y="2899"/>
              <a:ext cx="7" cy="277"/>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6" name="Rectangle 168"/>
            <p:cNvSpPr>
              <a:spLocks noChangeArrowheads="1"/>
            </p:cNvSpPr>
            <p:nvPr/>
          </p:nvSpPr>
          <p:spPr bwMode="auto">
            <a:xfrm>
              <a:off x="1252" y="2899"/>
              <a:ext cx="6" cy="277"/>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7" name="Rectangle 169"/>
            <p:cNvSpPr>
              <a:spLocks noChangeArrowheads="1"/>
            </p:cNvSpPr>
            <p:nvPr/>
          </p:nvSpPr>
          <p:spPr bwMode="auto">
            <a:xfrm>
              <a:off x="1258" y="2899"/>
              <a:ext cx="7" cy="277"/>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8" name="Rectangle 170"/>
            <p:cNvSpPr>
              <a:spLocks noChangeArrowheads="1"/>
            </p:cNvSpPr>
            <p:nvPr/>
          </p:nvSpPr>
          <p:spPr bwMode="auto">
            <a:xfrm>
              <a:off x="1265" y="2899"/>
              <a:ext cx="6" cy="277"/>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69" name="Rectangle 171"/>
            <p:cNvSpPr>
              <a:spLocks noChangeArrowheads="1"/>
            </p:cNvSpPr>
            <p:nvPr/>
          </p:nvSpPr>
          <p:spPr bwMode="auto">
            <a:xfrm>
              <a:off x="1271" y="2899"/>
              <a:ext cx="7" cy="2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0" name="Rectangle 172"/>
            <p:cNvSpPr>
              <a:spLocks noChangeArrowheads="1"/>
            </p:cNvSpPr>
            <p:nvPr/>
          </p:nvSpPr>
          <p:spPr bwMode="auto">
            <a:xfrm>
              <a:off x="1278" y="2899"/>
              <a:ext cx="6" cy="277"/>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1" name="Rectangle 173"/>
            <p:cNvSpPr>
              <a:spLocks noChangeArrowheads="1"/>
            </p:cNvSpPr>
            <p:nvPr/>
          </p:nvSpPr>
          <p:spPr bwMode="auto">
            <a:xfrm>
              <a:off x="1284" y="2899"/>
              <a:ext cx="7" cy="277"/>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2" name="Rectangle 174"/>
            <p:cNvSpPr>
              <a:spLocks noChangeArrowheads="1"/>
            </p:cNvSpPr>
            <p:nvPr/>
          </p:nvSpPr>
          <p:spPr bwMode="auto">
            <a:xfrm>
              <a:off x="1291" y="2899"/>
              <a:ext cx="6" cy="277"/>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3" name="Rectangle 175"/>
            <p:cNvSpPr>
              <a:spLocks noChangeArrowheads="1"/>
            </p:cNvSpPr>
            <p:nvPr/>
          </p:nvSpPr>
          <p:spPr bwMode="auto">
            <a:xfrm>
              <a:off x="1297" y="2899"/>
              <a:ext cx="6" cy="277"/>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4" name="Rectangle 176"/>
            <p:cNvSpPr>
              <a:spLocks noChangeArrowheads="1"/>
            </p:cNvSpPr>
            <p:nvPr/>
          </p:nvSpPr>
          <p:spPr bwMode="auto">
            <a:xfrm>
              <a:off x="1303" y="2899"/>
              <a:ext cx="7" cy="277"/>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5" name="Rectangle 177"/>
            <p:cNvSpPr>
              <a:spLocks noChangeArrowheads="1"/>
            </p:cNvSpPr>
            <p:nvPr/>
          </p:nvSpPr>
          <p:spPr bwMode="auto">
            <a:xfrm>
              <a:off x="1310" y="2899"/>
              <a:ext cx="6" cy="277"/>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6" name="Rectangle 178"/>
            <p:cNvSpPr>
              <a:spLocks noChangeArrowheads="1"/>
            </p:cNvSpPr>
            <p:nvPr/>
          </p:nvSpPr>
          <p:spPr bwMode="auto">
            <a:xfrm>
              <a:off x="1316" y="2899"/>
              <a:ext cx="7" cy="277"/>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7" name="Rectangle 179"/>
            <p:cNvSpPr>
              <a:spLocks noChangeArrowheads="1"/>
            </p:cNvSpPr>
            <p:nvPr/>
          </p:nvSpPr>
          <p:spPr bwMode="auto">
            <a:xfrm>
              <a:off x="1323" y="2899"/>
              <a:ext cx="6" cy="277"/>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8" name="Rectangle 180"/>
            <p:cNvSpPr>
              <a:spLocks noChangeArrowheads="1"/>
            </p:cNvSpPr>
            <p:nvPr/>
          </p:nvSpPr>
          <p:spPr bwMode="auto">
            <a:xfrm>
              <a:off x="1329" y="2899"/>
              <a:ext cx="7" cy="277"/>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79" name="Rectangle 181"/>
            <p:cNvSpPr>
              <a:spLocks noChangeArrowheads="1"/>
            </p:cNvSpPr>
            <p:nvPr/>
          </p:nvSpPr>
          <p:spPr bwMode="auto">
            <a:xfrm>
              <a:off x="1336" y="2899"/>
              <a:ext cx="6" cy="277"/>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0" name="Rectangle 182"/>
            <p:cNvSpPr>
              <a:spLocks noChangeArrowheads="1"/>
            </p:cNvSpPr>
            <p:nvPr/>
          </p:nvSpPr>
          <p:spPr bwMode="auto">
            <a:xfrm>
              <a:off x="1342" y="2899"/>
              <a:ext cx="7" cy="277"/>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1" name="Rectangle 183"/>
            <p:cNvSpPr>
              <a:spLocks noChangeArrowheads="1"/>
            </p:cNvSpPr>
            <p:nvPr/>
          </p:nvSpPr>
          <p:spPr bwMode="auto">
            <a:xfrm>
              <a:off x="1349" y="2899"/>
              <a:ext cx="6" cy="277"/>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2" name="Rectangle 184"/>
            <p:cNvSpPr>
              <a:spLocks noChangeArrowheads="1"/>
            </p:cNvSpPr>
            <p:nvPr/>
          </p:nvSpPr>
          <p:spPr bwMode="auto">
            <a:xfrm>
              <a:off x="1187" y="2905"/>
              <a:ext cx="18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3" name="Rectangle 185"/>
            <p:cNvSpPr>
              <a:spLocks noChangeArrowheads="1"/>
            </p:cNvSpPr>
            <p:nvPr/>
          </p:nvSpPr>
          <p:spPr bwMode="auto">
            <a:xfrm>
              <a:off x="2189" y="3041"/>
              <a:ext cx="7" cy="13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4" name="Rectangle 186"/>
            <p:cNvSpPr>
              <a:spLocks noChangeArrowheads="1"/>
            </p:cNvSpPr>
            <p:nvPr/>
          </p:nvSpPr>
          <p:spPr bwMode="auto">
            <a:xfrm>
              <a:off x="2196" y="3041"/>
              <a:ext cx="6" cy="135"/>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5" name="Rectangle 187"/>
            <p:cNvSpPr>
              <a:spLocks noChangeArrowheads="1"/>
            </p:cNvSpPr>
            <p:nvPr/>
          </p:nvSpPr>
          <p:spPr bwMode="auto">
            <a:xfrm>
              <a:off x="2202" y="3041"/>
              <a:ext cx="7" cy="135"/>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6" name="Rectangle 188"/>
            <p:cNvSpPr>
              <a:spLocks noChangeArrowheads="1"/>
            </p:cNvSpPr>
            <p:nvPr/>
          </p:nvSpPr>
          <p:spPr bwMode="auto">
            <a:xfrm>
              <a:off x="2209" y="3041"/>
              <a:ext cx="6" cy="135"/>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7" name="Rectangle 189"/>
            <p:cNvSpPr>
              <a:spLocks noChangeArrowheads="1"/>
            </p:cNvSpPr>
            <p:nvPr/>
          </p:nvSpPr>
          <p:spPr bwMode="auto">
            <a:xfrm>
              <a:off x="2215" y="3041"/>
              <a:ext cx="7" cy="135"/>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8" name="Rectangle 190"/>
            <p:cNvSpPr>
              <a:spLocks noChangeArrowheads="1"/>
            </p:cNvSpPr>
            <p:nvPr/>
          </p:nvSpPr>
          <p:spPr bwMode="auto">
            <a:xfrm>
              <a:off x="2222" y="3041"/>
              <a:ext cx="6" cy="135"/>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89" name="Rectangle 191"/>
            <p:cNvSpPr>
              <a:spLocks noChangeArrowheads="1"/>
            </p:cNvSpPr>
            <p:nvPr/>
          </p:nvSpPr>
          <p:spPr bwMode="auto">
            <a:xfrm>
              <a:off x="2228" y="3041"/>
              <a:ext cx="7" cy="135"/>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0" name="Rectangle 192"/>
            <p:cNvSpPr>
              <a:spLocks noChangeArrowheads="1"/>
            </p:cNvSpPr>
            <p:nvPr/>
          </p:nvSpPr>
          <p:spPr bwMode="auto">
            <a:xfrm>
              <a:off x="2235" y="3041"/>
              <a:ext cx="6" cy="135"/>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1" name="Rectangle 193"/>
            <p:cNvSpPr>
              <a:spLocks noChangeArrowheads="1"/>
            </p:cNvSpPr>
            <p:nvPr/>
          </p:nvSpPr>
          <p:spPr bwMode="auto">
            <a:xfrm>
              <a:off x="2241" y="3041"/>
              <a:ext cx="6" cy="13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2" name="Rectangle 194"/>
            <p:cNvSpPr>
              <a:spLocks noChangeArrowheads="1"/>
            </p:cNvSpPr>
            <p:nvPr/>
          </p:nvSpPr>
          <p:spPr bwMode="auto">
            <a:xfrm>
              <a:off x="2247" y="3041"/>
              <a:ext cx="7" cy="135"/>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3" name="Rectangle 195"/>
            <p:cNvSpPr>
              <a:spLocks noChangeArrowheads="1"/>
            </p:cNvSpPr>
            <p:nvPr/>
          </p:nvSpPr>
          <p:spPr bwMode="auto">
            <a:xfrm>
              <a:off x="2254" y="3041"/>
              <a:ext cx="6" cy="13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4" name="Rectangle 196"/>
            <p:cNvSpPr>
              <a:spLocks noChangeArrowheads="1"/>
            </p:cNvSpPr>
            <p:nvPr/>
          </p:nvSpPr>
          <p:spPr bwMode="auto">
            <a:xfrm>
              <a:off x="2260" y="3041"/>
              <a:ext cx="7" cy="13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5" name="Rectangle 197"/>
            <p:cNvSpPr>
              <a:spLocks noChangeArrowheads="1"/>
            </p:cNvSpPr>
            <p:nvPr/>
          </p:nvSpPr>
          <p:spPr bwMode="auto">
            <a:xfrm>
              <a:off x="2267" y="3041"/>
              <a:ext cx="6" cy="13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6" name="Rectangle 198"/>
            <p:cNvSpPr>
              <a:spLocks noChangeArrowheads="1"/>
            </p:cNvSpPr>
            <p:nvPr/>
          </p:nvSpPr>
          <p:spPr bwMode="auto">
            <a:xfrm>
              <a:off x="2273" y="3041"/>
              <a:ext cx="7" cy="13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7" name="Rectangle 199"/>
            <p:cNvSpPr>
              <a:spLocks noChangeArrowheads="1"/>
            </p:cNvSpPr>
            <p:nvPr/>
          </p:nvSpPr>
          <p:spPr bwMode="auto">
            <a:xfrm>
              <a:off x="2280" y="3041"/>
              <a:ext cx="6" cy="1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8" name="Rectangle 200"/>
            <p:cNvSpPr>
              <a:spLocks noChangeArrowheads="1"/>
            </p:cNvSpPr>
            <p:nvPr/>
          </p:nvSpPr>
          <p:spPr bwMode="auto">
            <a:xfrm>
              <a:off x="2286" y="3041"/>
              <a:ext cx="7" cy="13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199" name="Rectangle 201"/>
            <p:cNvSpPr>
              <a:spLocks noChangeArrowheads="1"/>
            </p:cNvSpPr>
            <p:nvPr/>
          </p:nvSpPr>
          <p:spPr bwMode="auto">
            <a:xfrm>
              <a:off x="2293" y="3041"/>
              <a:ext cx="6" cy="13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0" name="Rectangle 202"/>
            <p:cNvSpPr>
              <a:spLocks noChangeArrowheads="1"/>
            </p:cNvSpPr>
            <p:nvPr/>
          </p:nvSpPr>
          <p:spPr bwMode="auto">
            <a:xfrm>
              <a:off x="2299" y="3041"/>
              <a:ext cx="7" cy="13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1" name="Rectangle 203"/>
            <p:cNvSpPr>
              <a:spLocks noChangeArrowheads="1"/>
            </p:cNvSpPr>
            <p:nvPr/>
          </p:nvSpPr>
          <p:spPr bwMode="auto">
            <a:xfrm>
              <a:off x="2306" y="3041"/>
              <a:ext cx="6" cy="13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2" name="Rectangle 204"/>
            <p:cNvSpPr>
              <a:spLocks noChangeArrowheads="1"/>
            </p:cNvSpPr>
            <p:nvPr/>
          </p:nvSpPr>
          <p:spPr bwMode="auto">
            <a:xfrm>
              <a:off x="2312" y="3041"/>
              <a:ext cx="7" cy="135"/>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3" name="Rectangle 205"/>
            <p:cNvSpPr>
              <a:spLocks noChangeArrowheads="1"/>
            </p:cNvSpPr>
            <p:nvPr/>
          </p:nvSpPr>
          <p:spPr bwMode="auto">
            <a:xfrm>
              <a:off x="2319" y="3041"/>
              <a:ext cx="6" cy="13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4" name="Rectangle 206"/>
            <p:cNvSpPr>
              <a:spLocks noChangeArrowheads="1"/>
            </p:cNvSpPr>
            <p:nvPr/>
          </p:nvSpPr>
          <p:spPr bwMode="auto">
            <a:xfrm>
              <a:off x="2325" y="3041"/>
              <a:ext cx="7" cy="135"/>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grpSp>
      <p:sp>
        <p:nvSpPr>
          <p:cNvPr id="205" name="Rectangle 207"/>
          <p:cNvSpPr>
            <a:spLocks noChangeArrowheads="1"/>
          </p:cNvSpPr>
          <p:nvPr/>
        </p:nvSpPr>
        <p:spPr bwMode="auto">
          <a:xfrm>
            <a:off x="3702050" y="3741048"/>
            <a:ext cx="9525" cy="214313"/>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6" name="Rectangle 208"/>
          <p:cNvSpPr>
            <a:spLocks noChangeArrowheads="1"/>
          </p:cNvSpPr>
          <p:nvPr/>
        </p:nvSpPr>
        <p:spPr bwMode="auto">
          <a:xfrm>
            <a:off x="3711575" y="3741048"/>
            <a:ext cx="9525" cy="214313"/>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7" name="Rectangle 209"/>
          <p:cNvSpPr>
            <a:spLocks noChangeArrowheads="1"/>
          </p:cNvSpPr>
          <p:nvPr/>
        </p:nvSpPr>
        <p:spPr bwMode="auto">
          <a:xfrm>
            <a:off x="3721100" y="3741048"/>
            <a:ext cx="11113" cy="214313"/>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8" name="Rectangle 210"/>
          <p:cNvSpPr>
            <a:spLocks noChangeArrowheads="1"/>
          </p:cNvSpPr>
          <p:nvPr/>
        </p:nvSpPr>
        <p:spPr bwMode="auto">
          <a:xfrm>
            <a:off x="3732213" y="3741048"/>
            <a:ext cx="9525" cy="214313"/>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09" name="Rectangle 211"/>
          <p:cNvSpPr>
            <a:spLocks noChangeArrowheads="1"/>
          </p:cNvSpPr>
          <p:nvPr/>
        </p:nvSpPr>
        <p:spPr bwMode="auto">
          <a:xfrm>
            <a:off x="3741738" y="3741048"/>
            <a:ext cx="11112" cy="214313"/>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0" name="Rectangle 212"/>
          <p:cNvSpPr>
            <a:spLocks noChangeArrowheads="1"/>
          </p:cNvSpPr>
          <p:nvPr/>
        </p:nvSpPr>
        <p:spPr bwMode="auto">
          <a:xfrm>
            <a:off x="3486150" y="3750573"/>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1" name="Rectangle 213"/>
          <p:cNvSpPr>
            <a:spLocks noChangeArrowheads="1"/>
          </p:cNvSpPr>
          <p:nvPr/>
        </p:nvSpPr>
        <p:spPr bwMode="auto">
          <a:xfrm>
            <a:off x="5067300" y="3525148"/>
            <a:ext cx="9525" cy="430213"/>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2" name="Rectangle 214"/>
          <p:cNvSpPr>
            <a:spLocks noChangeArrowheads="1"/>
          </p:cNvSpPr>
          <p:nvPr/>
        </p:nvSpPr>
        <p:spPr bwMode="auto">
          <a:xfrm>
            <a:off x="5076825" y="3525148"/>
            <a:ext cx="9525" cy="430213"/>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3" name="Rectangle 215"/>
          <p:cNvSpPr>
            <a:spLocks noChangeArrowheads="1"/>
          </p:cNvSpPr>
          <p:nvPr/>
        </p:nvSpPr>
        <p:spPr bwMode="auto">
          <a:xfrm>
            <a:off x="5086350" y="3525148"/>
            <a:ext cx="11113" cy="430213"/>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4" name="Rectangle 216"/>
          <p:cNvSpPr>
            <a:spLocks noChangeArrowheads="1"/>
          </p:cNvSpPr>
          <p:nvPr/>
        </p:nvSpPr>
        <p:spPr bwMode="auto">
          <a:xfrm>
            <a:off x="5097463" y="3525148"/>
            <a:ext cx="9525" cy="430213"/>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5" name="Rectangle 217"/>
          <p:cNvSpPr>
            <a:spLocks noChangeArrowheads="1"/>
          </p:cNvSpPr>
          <p:nvPr/>
        </p:nvSpPr>
        <p:spPr bwMode="auto">
          <a:xfrm>
            <a:off x="5106988" y="3525148"/>
            <a:ext cx="11112" cy="430213"/>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6" name="Rectangle 218"/>
          <p:cNvSpPr>
            <a:spLocks noChangeArrowheads="1"/>
          </p:cNvSpPr>
          <p:nvPr/>
        </p:nvSpPr>
        <p:spPr bwMode="auto">
          <a:xfrm>
            <a:off x="5118100" y="3525148"/>
            <a:ext cx="9525" cy="430213"/>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7" name="Rectangle 219"/>
          <p:cNvSpPr>
            <a:spLocks noChangeArrowheads="1"/>
          </p:cNvSpPr>
          <p:nvPr/>
        </p:nvSpPr>
        <p:spPr bwMode="auto">
          <a:xfrm>
            <a:off x="5127625" y="3525148"/>
            <a:ext cx="11113" cy="430213"/>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8" name="Rectangle 220"/>
          <p:cNvSpPr>
            <a:spLocks noChangeArrowheads="1"/>
          </p:cNvSpPr>
          <p:nvPr/>
        </p:nvSpPr>
        <p:spPr bwMode="auto">
          <a:xfrm>
            <a:off x="5138738" y="3525148"/>
            <a:ext cx="9525" cy="430213"/>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19" name="Rectangle 221"/>
          <p:cNvSpPr>
            <a:spLocks noChangeArrowheads="1"/>
          </p:cNvSpPr>
          <p:nvPr/>
        </p:nvSpPr>
        <p:spPr bwMode="auto">
          <a:xfrm>
            <a:off x="5148263" y="3525148"/>
            <a:ext cx="11112" cy="430213"/>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0" name="Rectangle 222"/>
          <p:cNvSpPr>
            <a:spLocks noChangeArrowheads="1"/>
          </p:cNvSpPr>
          <p:nvPr/>
        </p:nvSpPr>
        <p:spPr bwMode="auto">
          <a:xfrm>
            <a:off x="5159375" y="3525148"/>
            <a:ext cx="9525" cy="430213"/>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1" name="Rectangle 223"/>
          <p:cNvSpPr>
            <a:spLocks noChangeArrowheads="1"/>
          </p:cNvSpPr>
          <p:nvPr/>
        </p:nvSpPr>
        <p:spPr bwMode="auto">
          <a:xfrm>
            <a:off x="5168900" y="3525148"/>
            <a:ext cx="11113" cy="430213"/>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2" name="Rectangle 224"/>
          <p:cNvSpPr>
            <a:spLocks noChangeArrowheads="1"/>
          </p:cNvSpPr>
          <p:nvPr/>
        </p:nvSpPr>
        <p:spPr bwMode="auto">
          <a:xfrm>
            <a:off x="5180013" y="3525148"/>
            <a:ext cx="9525" cy="430213"/>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3" name="Rectangle 225"/>
          <p:cNvSpPr>
            <a:spLocks noChangeArrowheads="1"/>
          </p:cNvSpPr>
          <p:nvPr/>
        </p:nvSpPr>
        <p:spPr bwMode="auto">
          <a:xfrm>
            <a:off x="5189538" y="3525148"/>
            <a:ext cx="11112" cy="430213"/>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4" name="Rectangle 226"/>
          <p:cNvSpPr>
            <a:spLocks noChangeArrowheads="1"/>
          </p:cNvSpPr>
          <p:nvPr/>
        </p:nvSpPr>
        <p:spPr bwMode="auto">
          <a:xfrm>
            <a:off x="5200650" y="3525148"/>
            <a:ext cx="9525" cy="430213"/>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5" name="Rectangle 227"/>
          <p:cNvSpPr>
            <a:spLocks noChangeArrowheads="1"/>
          </p:cNvSpPr>
          <p:nvPr/>
        </p:nvSpPr>
        <p:spPr bwMode="auto">
          <a:xfrm>
            <a:off x="5210175" y="3525148"/>
            <a:ext cx="11113" cy="4302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6" name="Rectangle 228"/>
          <p:cNvSpPr>
            <a:spLocks noChangeArrowheads="1"/>
          </p:cNvSpPr>
          <p:nvPr/>
        </p:nvSpPr>
        <p:spPr bwMode="auto">
          <a:xfrm>
            <a:off x="5221288" y="3525148"/>
            <a:ext cx="9525" cy="430213"/>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7" name="Rectangle 229"/>
          <p:cNvSpPr>
            <a:spLocks noChangeArrowheads="1"/>
          </p:cNvSpPr>
          <p:nvPr/>
        </p:nvSpPr>
        <p:spPr bwMode="auto">
          <a:xfrm>
            <a:off x="5230813" y="3525148"/>
            <a:ext cx="9525" cy="430213"/>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8" name="Rectangle 230"/>
          <p:cNvSpPr>
            <a:spLocks noChangeArrowheads="1"/>
          </p:cNvSpPr>
          <p:nvPr/>
        </p:nvSpPr>
        <p:spPr bwMode="auto">
          <a:xfrm>
            <a:off x="5240338" y="3525148"/>
            <a:ext cx="11112" cy="430213"/>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29" name="Rectangle 231"/>
          <p:cNvSpPr>
            <a:spLocks noChangeArrowheads="1"/>
          </p:cNvSpPr>
          <p:nvPr/>
        </p:nvSpPr>
        <p:spPr bwMode="auto">
          <a:xfrm>
            <a:off x="5251450" y="3525148"/>
            <a:ext cx="9525" cy="430213"/>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0" name="Rectangle 232"/>
          <p:cNvSpPr>
            <a:spLocks noChangeArrowheads="1"/>
          </p:cNvSpPr>
          <p:nvPr/>
        </p:nvSpPr>
        <p:spPr bwMode="auto">
          <a:xfrm>
            <a:off x="5260975" y="3525148"/>
            <a:ext cx="11113" cy="430213"/>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1" name="Rectangle 233"/>
          <p:cNvSpPr>
            <a:spLocks noChangeArrowheads="1"/>
          </p:cNvSpPr>
          <p:nvPr/>
        </p:nvSpPr>
        <p:spPr bwMode="auto">
          <a:xfrm>
            <a:off x="5272088" y="3525148"/>
            <a:ext cx="9525" cy="430213"/>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2" name="Rectangle 234"/>
          <p:cNvSpPr>
            <a:spLocks noChangeArrowheads="1"/>
          </p:cNvSpPr>
          <p:nvPr/>
        </p:nvSpPr>
        <p:spPr bwMode="auto">
          <a:xfrm>
            <a:off x="5281613" y="3525148"/>
            <a:ext cx="11112" cy="430213"/>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3" name="Rectangle 235"/>
          <p:cNvSpPr>
            <a:spLocks noChangeArrowheads="1"/>
          </p:cNvSpPr>
          <p:nvPr/>
        </p:nvSpPr>
        <p:spPr bwMode="auto">
          <a:xfrm>
            <a:off x="5292725" y="3525148"/>
            <a:ext cx="9525" cy="430213"/>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4" name="Rectangle 236"/>
          <p:cNvSpPr>
            <a:spLocks noChangeArrowheads="1"/>
          </p:cNvSpPr>
          <p:nvPr/>
        </p:nvSpPr>
        <p:spPr bwMode="auto">
          <a:xfrm>
            <a:off x="5302250" y="3525148"/>
            <a:ext cx="11113" cy="430213"/>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5" name="Rectangle 237"/>
          <p:cNvSpPr>
            <a:spLocks noChangeArrowheads="1"/>
          </p:cNvSpPr>
          <p:nvPr/>
        </p:nvSpPr>
        <p:spPr bwMode="auto">
          <a:xfrm>
            <a:off x="5313363" y="3525148"/>
            <a:ext cx="9525" cy="430213"/>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6" name="Rectangle 238"/>
          <p:cNvSpPr>
            <a:spLocks noChangeArrowheads="1"/>
          </p:cNvSpPr>
          <p:nvPr/>
        </p:nvSpPr>
        <p:spPr bwMode="auto">
          <a:xfrm>
            <a:off x="5322888" y="3525148"/>
            <a:ext cx="11112" cy="430213"/>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7" name="Rectangle 239"/>
          <p:cNvSpPr>
            <a:spLocks noChangeArrowheads="1"/>
          </p:cNvSpPr>
          <p:nvPr/>
        </p:nvSpPr>
        <p:spPr bwMode="auto">
          <a:xfrm>
            <a:off x="5334000" y="3525148"/>
            <a:ext cx="9525" cy="430213"/>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8" name="Rectangle 240"/>
          <p:cNvSpPr>
            <a:spLocks noChangeArrowheads="1"/>
          </p:cNvSpPr>
          <p:nvPr/>
        </p:nvSpPr>
        <p:spPr bwMode="auto">
          <a:xfrm>
            <a:off x="5076825" y="3536261"/>
            <a:ext cx="287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39" name="Rectangle 241"/>
          <p:cNvSpPr>
            <a:spLocks noChangeArrowheads="1"/>
          </p:cNvSpPr>
          <p:nvPr/>
        </p:nvSpPr>
        <p:spPr bwMode="auto">
          <a:xfrm>
            <a:off x="6667500" y="3136211"/>
            <a:ext cx="11113" cy="819150"/>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0" name="Rectangle 242"/>
          <p:cNvSpPr>
            <a:spLocks noChangeArrowheads="1"/>
          </p:cNvSpPr>
          <p:nvPr/>
        </p:nvSpPr>
        <p:spPr bwMode="auto">
          <a:xfrm>
            <a:off x="6678613" y="3136211"/>
            <a:ext cx="9525" cy="819150"/>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1" name="Rectangle 243"/>
          <p:cNvSpPr>
            <a:spLocks noChangeArrowheads="1"/>
          </p:cNvSpPr>
          <p:nvPr/>
        </p:nvSpPr>
        <p:spPr bwMode="auto">
          <a:xfrm>
            <a:off x="6688138" y="3136211"/>
            <a:ext cx="11112" cy="819150"/>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2" name="Rectangle 244"/>
          <p:cNvSpPr>
            <a:spLocks noChangeArrowheads="1"/>
          </p:cNvSpPr>
          <p:nvPr/>
        </p:nvSpPr>
        <p:spPr bwMode="auto">
          <a:xfrm>
            <a:off x="6699250" y="3136211"/>
            <a:ext cx="9525" cy="819150"/>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3" name="Rectangle 245"/>
          <p:cNvSpPr>
            <a:spLocks noChangeArrowheads="1"/>
          </p:cNvSpPr>
          <p:nvPr/>
        </p:nvSpPr>
        <p:spPr bwMode="auto">
          <a:xfrm>
            <a:off x="6708775" y="3136211"/>
            <a:ext cx="11113" cy="819150"/>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4" name="Rectangle 246"/>
          <p:cNvSpPr>
            <a:spLocks noChangeArrowheads="1"/>
          </p:cNvSpPr>
          <p:nvPr/>
        </p:nvSpPr>
        <p:spPr bwMode="auto">
          <a:xfrm>
            <a:off x="6719888" y="3136211"/>
            <a:ext cx="9525" cy="819150"/>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5" name="Rectangle 247"/>
          <p:cNvSpPr>
            <a:spLocks noChangeArrowheads="1"/>
          </p:cNvSpPr>
          <p:nvPr/>
        </p:nvSpPr>
        <p:spPr bwMode="auto">
          <a:xfrm>
            <a:off x="6729413" y="3136211"/>
            <a:ext cx="9525" cy="819150"/>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6" name="Rectangle 248"/>
          <p:cNvSpPr>
            <a:spLocks noChangeArrowheads="1"/>
          </p:cNvSpPr>
          <p:nvPr/>
        </p:nvSpPr>
        <p:spPr bwMode="auto">
          <a:xfrm>
            <a:off x="6738938" y="3136211"/>
            <a:ext cx="11112" cy="819150"/>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7" name="Rectangle 249"/>
          <p:cNvSpPr>
            <a:spLocks noChangeArrowheads="1"/>
          </p:cNvSpPr>
          <p:nvPr/>
        </p:nvSpPr>
        <p:spPr bwMode="auto">
          <a:xfrm>
            <a:off x="6750050" y="3136211"/>
            <a:ext cx="9525" cy="81915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8" name="Rectangle 250"/>
          <p:cNvSpPr>
            <a:spLocks noChangeArrowheads="1"/>
          </p:cNvSpPr>
          <p:nvPr/>
        </p:nvSpPr>
        <p:spPr bwMode="auto">
          <a:xfrm>
            <a:off x="6759575" y="3136211"/>
            <a:ext cx="11113" cy="819150"/>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49" name="Rectangle 251"/>
          <p:cNvSpPr>
            <a:spLocks noChangeArrowheads="1"/>
          </p:cNvSpPr>
          <p:nvPr/>
        </p:nvSpPr>
        <p:spPr bwMode="auto">
          <a:xfrm>
            <a:off x="6770688" y="3136211"/>
            <a:ext cx="9525" cy="819150"/>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0" name="Rectangle 252"/>
          <p:cNvSpPr>
            <a:spLocks noChangeArrowheads="1"/>
          </p:cNvSpPr>
          <p:nvPr/>
        </p:nvSpPr>
        <p:spPr bwMode="auto">
          <a:xfrm>
            <a:off x="6780213" y="3136211"/>
            <a:ext cx="11112" cy="819150"/>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1" name="Rectangle 253"/>
          <p:cNvSpPr>
            <a:spLocks noChangeArrowheads="1"/>
          </p:cNvSpPr>
          <p:nvPr/>
        </p:nvSpPr>
        <p:spPr bwMode="auto">
          <a:xfrm>
            <a:off x="6791325" y="3136211"/>
            <a:ext cx="9525" cy="81915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2" name="Rectangle 254"/>
          <p:cNvSpPr>
            <a:spLocks noChangeArrowheads="1"/>
          </p:cNvSpPr>
          <p:nvPr/>
        </p:nvSpPr>
        <p:spPr bwMode="auto">
          <a:xfrm>
            <a:off x="6800850" y="3136211"/>
            <a:ext cx="11113" cy="819150"/>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3" name="Rectangle 255"/>
          <p:cNvSpPr>
            <a:spLocks noChangeArrowheads="1"/>
          </p:cNvSpPr>
          <p:nvPr/>
        </p:nvSpPr>
        <p:spPr bwMode="auto">
          <a:xfrm>
            <a:off x="6811963" y="3136211"/>
            <a:ext cx="9525" cy="819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4" name="Rectangle 256"/>
          <p:cNvSpPr>
            <a:spLocks noChangeArrowheads="1"/>
          </p:cNvSpPr>
          <p:nvPr/>
        </p:nvSpPr>
        <p:spPr bwMode="auto">
          <a:xfrm>
            <a:off x="6821488" y="3136211"/>
            <a:ext cx="11112" cy="819150"/>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5" name="Rectangle 257"/>
          <p:cNvSpPr>
            <a:spLocks noChangeArrowheads="1"/>
          </p:cNvSpPr>
          <p:nvPr/>
        </p:nvSpPr>
        <p:spPr bwMode="auto">
          <a:xfrm>
            <a:off x="6832600" y="3136211"/>
            <a:ext cx="9525" cy="81915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6" name="Rectangle 258"/>
          <p:cNvSpPr>
            <a:spLocks noChangeArrowheads="1"/>
          </p:cNvSpPr>
          <p:nvPr/>
        </p:nvSpPr>
        <p:spPr bwMode="auto">
          <a:xfrm>
            <a:off x="6842125" y="3136211"/>
            <a:ext cx="11113" cy="819150"/>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7" name="Rectangle 259"/>
          <p:cNvSpPr>
            <a:spLocks noChangeArrowheads="1"/>
          </p:cNvSpPr>
          <p:nvPr/>
        </p:nvSpPr>
        <p:spPr bwMode="auto">
          <a:xfrm>
            <a:off x="6853238" y="3136211"/>
            <a:ext cx="9525" cy="819150"/>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8" name="Rectangle 260"/>
          <p:cNvSpPr>
            <a:spLocks noChangeArrowheads="1"/>
          </p:cNvSpPr>
          <p:nvPr/>
        </p:nvSpPr>
        <p:spPr bwMode="auto">
          <a:xfrm>
            <a:off x="6862763" y="3136211"/>
            <a:ext cx="11112" cy="819150"/>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59" name="Rectangle 261"/>
          <p:cNvSpPr>
            <a:spLocks noChangeArrowheads="1"/>
          </p:cNvSpPr>
          <p:nvPr/>
        </p:nvSpPr>
        <p:spPr bwMode="auto">
          <a:xfrm>
            <a:off x="6873875" y="3136211"/>
            <a:ext cx="9525" cy="81915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0" name="Rectangle 262"/>
          <p:cNvSpPr>
            <a:spLocks noChangeArrowheads="1"/>
          </p:cNvSpPr>
          <p:nvPr/>
        </p:nvSpPr>
        <p:spPr bwMode="auto">
          <a:xfrm>
            <a:off x="6883400" y="3136211"/>
            <a:ext cx="9525" cy="819150"/>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1" name="Rectangle 263"/>
          <p:cNvSpPr>
            <a:spLocks noChangeArrowheads="1"/>
          </p:cNvSpPr>
          <p:nvPr/>
        </p:nvSpPr>
        <p:spPr bwMode="auto">
          <a:xfrm>
            <a:off x="6892925" y="3136211"/>
            <a:ext cx="11113" cy="819150"/>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2" name="Rectangle 264"/>
          <p:cNvSpPr>
            <a:spLocks noChangeArrowheads="1"/>
          </p:cNvSpPr>
          <p:nvPr/>
        </p:nvSpPr>
        <p:spPr bwMode="auto">
          <a:xfrm>
            <a:off x="6904038" y="3136211"/>
            <a:ext cx="9525" cy="819150"/>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3" name="Rectangle 265"/>
          <p:cNvSpPr>
            <a:spLocks noChangeArrowheads="1"/>
          </p:cNvSpPr>
          <p:nvPr/>
        </p:nvSpPr>
        <p:spPr bwMode="auto">
          <a:xfrm>
            <a:off x="6913563" y="3136211"/>
            <a:ext cx="11112" cy="819150"/>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4" name="Rectangle 266"/>
          <p:cNvSpPr>
            <a:spLocks noChangeArrowheads="1"/>
          </p:cNvSpPr>
          <p:nvPr/>
        </p:nvSpPr>
        <p:spPr bwMode="auto">
          <a:xfrm>
            <a:off x="6924675" y="3136211"/>
            <a:ext cx="9525" cy="819150"/>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5" name="Rectangle 267"/>
          <p:cNvSpPr>
            <a:spLocks noChangeArrowheads="1"/>
          </p:cNvSpPr>
          <p:nvPr/>
        </p:nvSpPr>
        <p:spPr bwMode="auto">
          <a:xfrm>
            <a:off x="6934200" y="3136211"/>
            <a:ext cx="11113" cy="819150"/>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6" name="Rectangle 268"/>
          <p:cNvSpPr>
            <a:spLocks noChangeArrowheads="1"/>
          </p:cNvSpPr>
          <p:nvPr/>
        </p:nvSpPr>
        <p:spPr bwMode="auto">
          <a:xfrm>
            <a:off x="6678613" y="3147323"/>
            <a:ext cx="2873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7" name="Rectangle 269"/>
          <p:cNvSpPr>
            <a:spLocks noChangeArrowheads="1"/>
          </p:cNvSpPr>
          <p:nvPr/>
        </p:nvSpPr>
        <p:spPr bwMode="auto">
          <a:xfrm>
            <a:off x="8269288" y="881961"/>
            <a:ext cx="9525" cy="3073400"/>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8" name="Rectangle 270"/>
          <p:cNvSpPr>
            <a:spLocks noChangeArrowheads="1"/>
          </p:cNvSpPr>
          <p:nvPr/>
        </p:nvSpPr>
        <p:spPr bwMode="auto">
          <a:xfrm>
            <a:off x="8278813" y="881961"/>
            <a:ext cx="11112" cy="3073400"/>
          </a:xfrm>
          <a:prstGeom prst="rect">
            <a:avLst/>
          </a:prstGeom>
          <a:solidFill>
            <a:srgbClr val="7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69" name="Rectangle 271"/>
          <p:cNvSpPr>
            <a:spLocks noChangeArrowheads="1"/>
          </p:cNvSpPr>
          <p:nvPr/>
        </p:nvSpPr>
        <p:spPr bwMode="auto">
          <a:xfrm>
            <a:off x="8289925" y="881961"/>
            <a:ext cx="9525" cy="3073400"/>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0" name="Rectangle 272"/>
          <p:cNvSpPr>
            <a:spLocks noChangeArrowheads="1"/>
          </p:cNvSpPr>
          <p:nvPr/>
        </p:nvSpPr>
        <p:spPr bwMode="auto">
          <a:xfrm>
            <a:off x="8299450" y="881961"/>
            <a:ext cx="11113" cy="3073400"/>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1" name="Rectangle 273"/>
          <p:cNvSpPr>
            <a:spLocks noChangeArrowheads="1"/>
          </p:cNvSpPr>
          <p:nvPr/>
        </p:nvSpPr>
        <p:spPr bwMode="auto">
          <a:xfrm>
            <a:off x="8310563" y="881961"/>
            <a:ext cx="9525" cy="3073400"/>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2" name="Rectangle 274"/>
          <p:cNvSpPr>
            <a:spLocks noChangeArrowheads="1"/>
          </p:cNvSpPr>
          <p:nvPr/>
        </p:nvSpPr>
        <p:spPr bwMode="auto">
          <a:xfrm>
            <a:off x="8320088" y="881961"/>
            <a:ext cx="11112" cy="3073400"/>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3" name="Rectangle 275"/>
          <p:cNvSpPr>
            <a:spLocks noChangeArrowheads="1"/>
          </p:cNvSpPr>
          <p:nvPr/>
        </p:nvSpPr>
        <p:spPr bwMode="auto">
          <a:xfrm>
            <a:off x="8331200" y="881961"/>
            <a:ext cx="9525" cy="3073400"/>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4" name="Rectangle 276"/>
          <p:cNvSpPr>
            <a:spLocks noChangeArrowheads="1"/>
          </p:cNvSpPr>
          <p:nvPr/>
        </p:nvSpPr>
        <p:spPr bwMode="auto">
          <a:xfrm>
            <a:off x="8340725" y="881961"/>
            <a:ext cx="11113" cy="3073400"/>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5" name="Rectangle 277"/>
          <p:cNvSpPr>
            <a:spLocks noChangeArrowheads="1"/>
          </p:cNvSpPr>
          <p:nvPr/>
        </p:nvSpPr>
        <p:spPr bwMode="auto">
          <a:xfrm>
            <a:off x="8351838" y="881961"/>
            <a:ext cx="9525" cy="307340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6" name="Rectangle 278"/>
          <p:cNvSpPr>
            <a:spLocks noChangeArrowheads="1"/>
          </p:cNvSpPr>
          <p:nvPr/>
        </p:nvSpPr>
        <p:spPr bwMode="auto">
          <a:xfrm>
            <a:off x="8361363" y="881961"/>
            <a:ext cx="11112" cy="3073400"/>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7" name="Rectangle 279"/>
          <p:cNvSpPr>
            <a:spLocks noChangeArrowheads="1"/>
          </p:cNvSpPr>
          <p:nvPr/>
        </p:nvSpPr>
        <p:spPr bwMode="auto">
          <a:xfrm>
            <a:off x="8372475" y="881961"/>
            <a:ext cx="9525" cy="3073400"/>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8" name="Rectangle 280"/>
          <p:cNvSpPr>
            <a:spLocks noChangeArrowheads="1"/>
          </p:cNvSpPr>
          <p:nvPr/>
        </p:nvSpPr>
        <p:spPr bwMode="auto">
          <a:xfrm>
            <a:off x="8382000" y="881961"/>
            <a:ext cx="9525" cy="3073400"/>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79" name="Rectangle 281"/>
          <p:cNvSpPr>
            <a:spLocks noChangeArrowheads="1"/>
          </p:cNvSpPr>
          <p:nvPr/>
        </p:nvSpPr>
        <p:spPr bwMode="auto">
          <a:xfrm>
            <a:off x="8391525" y="881961"/>
            <a:ext cx="11113" cy="307340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0" name="Rectangle 282"/>
          <p:cNvSpPr>
            <a:spLocks noChangeArrowheads="1"/>
          </p:cNvSpPr>
          <p:nvPr/>
        </p:nvSpPr>
        <p:spPr bwMode="auto">
          <a:xfrm>
            <a:off x="8402638" y="881961"/>
            <a:ext cx="9525" cy="3073400"/>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1" name="Rectangle 283"/>
          <p:cNvSpPr>
            <a:spLocks noChangeArrowheads="1"/>
          </p:cNvSpPr>
          <p:nvPr/>
        </p:nvSpPr>
        <p:spPr bwMode="auto">
          <a:xfrm>
            <a:off x="8412163" y="881961"/>
            <a:ext cx="11112" cy="307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2" name="Rectangle 284"/>
          <p:cNvSpPr>
            <a:spLocks noChangeArrowheads="1"/>
          </p:cNvSpPr>
          <p:nvPr/>
        </p:nvSpPr>
        <p:spPr bwMode="auto">
          <a:xfrm>
            <a:off x="8423275" y="881961"/>
            <a:ext cx="9525" cy="3073400"/>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3" name="Rectangle 285"/>
          <p:cNvSpPr>
            <a:spLocks noChangeArrowheads="1"/>
          </p:cNvSpPr>
          <p:nvPr/>
        </p:nvSpPr>
        <p:spPr bwMode="auto">
          <a:xfrm>
            <a:off x="8432800" y="881961"/>
            <a:ext cx="11113" cy="307340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4" name="Rectangle 286"/>
          <p:cNvSpPr>
            <a:spLocks noChangeArrowheads="1"/>
          </p:cNvSpPr>
          <p:nvPr/>
        </p:nvSpPr>
        <p:spPr bwMode="auto">
          <a:xfrm>
            <a:off x="8443913" y="881961"/>
            <a:ext cx="9525" cy="3073400"/>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5" name="Rectangle 287"/>
          <p:cNvSpPr>
            <a:spLocks noChangeArrowheads="1"/>
          </p:cNvSpPr>
          <p:nvPr/>
        </p:nvSpPr>
        <p:spPr bwMode="auto">
          <a:xfrm>
            <a:off x="8453438" y="881961"/>
            <a:ext cx="11112" cy="3073400"/>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6" name="Rectangle 288"/>
          <p:cNvSpPr>
            <a:spLocks noChangeArrowheads="1"/>
          </p:cNvSpPr>
          <p:nvPr/>
        </p:nvSpPr>
        <p:spPr bwMode="auto">
          <a:xfrm>
            <a:off x="8464550" y="881961"/>
            <a:ext cx="9525" cy="3073400"/>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7" name="Rectangle 289"/>
          <p:cNvSpPr>
            <a:spLocks noChangeArrowheads="1"/>
          </p:cNvSpPr>
          <p:nvPr/>
        </p:nvSpPr>
        <p:spPr bwMode="auto">
          <a:xfrm>
            <a:off x="8474075" y="881961"/>
            <a:ext cx="11113" cy="307340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8" name="Rectangle 290"/>
          <p:cNvSpPr>
            <a:spLocks noChangeArrowheads="1"/>
          </p:cNvSpPr>
          <p:nvPr/>
        </p:nvSpPr>
        <p:spPr bwMode="auto">
          <a:xfrm>
            <a:off x="8485188" y="881961"/>
            <a:ext cx="9525" cy="3073400"/>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89" name="Rectangle 291"/>
          <p:cNvSpPr>
            <a:spLocks noChangeArrowheads="1"/>
          </p:cNvSpPr>
          <p:nvPr/>
        </p:nvSpPr>
        <p:spPr bwMode="auto">
          <a:xfrm>
            <a:off x="8494713" y="881961"/>
            <a:ext cx="11112" cy="3073400"/>
          </a:xfrm>
          <a:prstGeom prst="rect">
            <a:avLst/>
          </a:prstGeom>
          <a:solidFill>
            <a:srgbClr val="B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0" name="Rectangle 292"/>
          <p:cNvSpPr>
            <a:spLocks noChangeArrowheads="1"/>
          </p:cNvSpPr>
          <p:nvPr/>
        </p:nvSpPr>
        <p:spPr bwMode="auto">
          <a:xfrm>
            <a:off x="8505825" y="881961"/>
            <a:ext cx="9525" cy="3073400"/>
          </a:xfrm>
          <a:prstGeom prst="rect">
            <a:avLst/>
          </a:prstGeom>
          <a:solidFill>
            <a:srgbClr val="A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1" name="Rectangle 293"/>
          <p:cNvSpPr>
            <a:spLocks noChangeArrowheads="1"/>
          </p:cNvSpPr>
          <p:nvPr/>
        </p:nvSpPr>
        <p:spPr bwMode="auto">
          <a:xfrm>
            <a:off x="8515350" y="881961"/>
            <a:ext cx="11113" cy="3073400"/>
          </a:xfrm>
          <a:prstGeom prst="rect">
            <a:avLst/>
          </a:prstGeom>
          <a:solidFill>
            <a:srgbClr val="9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2" name="Rectangle 294"/>
          <p:cNvSpPr>
            <a:spLocks noChangeArrowheads="1"/>
          </p:cNvSpPr>
          <p:nvPr/>
        </p:nvSpPr>
        <p:spPr bwMode="auto">
          <a:xfrm>
            <a:off x="8526463" y="881961"/>
            <a:ext cx="9525" cy="3073400"/>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3" name="Rectangle 295"/>
          <p:cNvSpPr>
            <a:spLocks noChangeArrowheads="1"/>
          </p:cNvSpPr>
          <p:nvPr/>
        </p:nvSpPr>
        <p:spPr bwMode="auto">
          <a:xfrm>
            <a:off x="8535988" y="881961"/>
            <a:ext cx="9525" cy="3073400"/>
          </a:xfrm>
          <a:prstGeom prst="rect">
            <a:avLst/>
          </a:prstGeom>
          <a:solidFill>
            <a:srgbClr val="8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4" name="Rectangle 296"/>
          <p:cNvSpPr>
            <a:spLocks noChangeArrowheads="1"/>
          </p:cNvSpPr>
          <p:nvPr/>
        </p:nvSpPr>
        <p:spPr bwMode="auto">
          <a:xfrm>
            <a:off x="8278813" y="893073"/>
            <a:ext cx="2873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295" name="Line 297"/>
          <p:cNvSpPr>
            <a:spLocks noChangeShapeType="1"/>
          </p:cNvSpPr>
          <p:nvPr/>
        </p:nvSpPr>
        <p:spPr bwMode="auto">
          <a:xfrm>
            <a:off x="785813" y="727973"/>
            <a:ext cx="1587" cy="32385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296" name="Line 298"/>
          <p:cNvSpPr>
            <a:spLocks noChangeShapeType="1"/>
          </p:cNvSpPr>
          <p:nvPr/>
        </p:nvSpPr>
        <p:spPr bwMode="auto">
          <a:xfrm>
            <a:off x="735013" y="3966473"/>
            <a:ext cx="508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297" name="Line 299"/>
          <p:cNvSpPr>
            <a:spLocks noChangeShapeType="1"/>
          </p:cNvSpPr>
          <p:nvPr/>
        </p:nvSpPr>
        <p:spPr bwMode="auto">
          <a:xfrm>
            <a:off x="735013" y="3729936"/>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298" name="Line 300"/>
          <p:cNvSpPr>
            <a:spLocks noChangeShapeType="1"/>
          </p:cNvSpPr>
          <p:nvPr/>
        </p:nvSpPr>
        <p:spPr bwMode="auto">
          <a:xfrm>
            <a:off x="735013" y="3504511"/>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299" name="Line 301"/>
          <p:cNvSpPr>
            <a:spLocks noChangeShapeType="1"/>
          </p:cNvSpPr>
          <p:nvPr/>
        </p:nvSpPr>
        <p:spPr bwMode="auto">
          <a:xfrm>
            <a:off x="735013" y="3269561"/>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0" name="Line 302"/>
          <p:cNvSpPr>
            <a:spLocks noChangeShapeType="1"/>
          </p:cNvSpPr>
          <p:nvPr/>
        </p:nvSpPr>
        <p:spPr bwMode="auto">
          <a:xfrm>
            <a:off x="735013" y="3044136"/>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1" name="Line 303"/>
          <p:cNvSpPr>
            <a:spLocks noChangeShapeType="1"/>
          </p:cNvSpPr>
          <p:nvPr/>
        </p:nvSpPr>
        <p:spPr bwMode="auto">
          <a:xfrm>
            <a:off x="735013" y="2809186"/>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2" name="Line 304"/>
          <p:cNvSpPr>
            <a:spLocks noChangeShapeType="1"/>
          </p:cNvSpPr>
          <p:nvPr/>
        </p:nvSpPr>
        <p:spPr bwMode="auto">
          <a:xfrm>
            <a:off x="735013" y="2583761"/>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3" name="Line 305"/>
          <p:cNvSpPr>
            <a:spLocks noChangeShapeType="1"/>
          </p:cNvSpPr>
          <p:nvPr/>
        </p:nvSpPr>
        <p:spPr bwMode="auto">
          <a:xfrm>
            <a:off x="735013" y="2347223"/>
            <a:ext cx="508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4" name="Line 306"/>
          <p:cNvSpPr>
            <a:spLocks noChangeShapeType="1"/>
          </p:cNvSpPr>
          <p:nvPr/>
        </p:nvSpPr>
        <p:spPr bwMode="auto">
          <a:xfrm>
            <a:off x="735013" y="2112273"/>
            <a:ext cx="508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5" name="Line 307"/>
          <p:cNvSpPr>
            <a:spLocks noChangeShapeType="1"/>
          </p:cNvSpPr>
          <p:nvPr/>
        </p:nvSpPr>
        <p:spPr bwMode="auto">
          <a:xfrm>
            <a:off x="735013" y="1886848"/>
            <a:ext cx="508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6" name="Line 308"/>
          <p:cNvSpPr>
            <a:spLocks noChangeShapeType="1"/>
          </p:cNvSpPr>
          <p:nvPr/>
        </p:nvSpPr>
        <p:spPr bwMode="auto">
          <a:xfrm>
            <a:off x="735013" y="1650311"/>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7" name="Line 309"/>
          <p:cNvSpPr>
            <a:spLocks noChangeShapeType="1"/>
          </p:cNvSpPr>
          <p:nvPr/>
        </p:nvSpPr>
        <p:spPr bwMode="auto">
          <a:xfrm>
            <a:off x="735013" y="1424886"/>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8" name="Line 310"/>
          <p:cNvSpPr>
            <a:spLocks noChangeShapeType="1"/>
          </p:cNvSpPr>
          <p:nvPr/>
        </p:nvSpPr>
        <p:spPr bwMode="auto">
          <a:xfrm>
            <a:off x="735013" y="1189936"/>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9" name="Line 311"/>
          <p:cNvSpPr>
            <a:spLocks noChangeShapeType="1"/>
          </p:cNvSpPr>
          <p:nvPr/>
        </p:nvSpPr>
        <p:spPr bwMode="auto">
          <a:xfrm>
            <a:off x="735013" y="964511"/>
            <a:ext cx="50800"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10" name="Line 312"/>
          <p:cNvSpPr>
            <a:spLocks noChangeShapeType="1"/>
          </p:cNvSpPr>
          <p:nvPr/>
        </p:nvSpPr>
        <p:spPr bwMode="auto">
          <a:xfrm>
            <a:off x="735013" y="727973"/>
            <a:ext cx="508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11" name="Line 313"/>
          <p:cNvSpPr>
            <a:spLocks noChangeShapeType="1"/>
          </p:cNvSpPr>
          <p:nvPr/>
        </p:nvSpPr>
        <p:spPr bwMode="auto">
          <a:xfrm>
            <a:off x="785813" y="3966473"/>
            <a:ext cx="7996237"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12" name="Line 314"/>
          <p:cNvSpPr>
            <a:spLocks noChangeShapeType="1"/>
          </p:cNvSpPr>
          <p:nvPr/>
        </p:nvSpPr>
        <p:spPr bwMode="auto">
          <a:xfrm flipV="1">
            <a:off x="785813" y="3966473"/>
            <a:ext cx="1587" cy="50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13" name="Line 315"/>
          <p:cNvSpPr>
            <a:spLocks noChangeShapeType="1"/>
          </p:cNvSpPr>
          <p:nvPr/>
        </p:nvSpPr>
        <p:spPr bwMode="auto">
          <a:xfrm flipV="1">
            <a:off x="2387600" y="3966473"/>
            <a:ext cx="1588" cy="50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4" name="Line 316"/>
          <p:cNvSpPr>
            <a:spLocks noChangeShapeType="1"/>
          </p:cNvSpPr>
          <p:nvPr/>
        </p:nvSpPr>
        <p:spPr bwMode="auto">
          <a:xfrm flipV="1">
            <a:off x="3989388" y="3966473"/>
            <a:ext cx="1587" cy="50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5" name="Line 317"/>
          <p:cNvSpPr>
            <a:spLocks noChangeShapeType="1"/>
          </p:cNvSpPr>
          <p:nvPr/>
        </p:nvSpPr>
        <p:spPr bwMode="auto">
          <a:xfrm flipV="1">
            <a:off x="5580063" y="3966473"/>
            <a:ext cx="1587" cy="50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6" name="Line 318"/>
          <p:cNvSpPr>
            <a:spLocks noChangeShapeType="1"/>
          </p:cNvSpPr>
          <p:nvPr/>
        </p:nvSpPr>
        <p:spPr bwMode="auto">
          <a:xfrm flipV="1">
            <a:off x="7180263" y="3966473"/>
            <a:ext cx="1587" cy="50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7" name="Line 319"/>
          <p:cNvSpPr>
            <a:spLocks noChangeShapeType="1"/>
          </p:cNvSpPr>
          <p:nvPr/>
        </p:nvSpPr>
        <p:spPr bwMode="auto">
          <a:xfrm flipV="1">
            <a:off x="8782050" y="3966473"/>
            <a:ext cx="1588" cy="50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8" name="Rectangle 320"/>
          <p:cNvSpPr>
            <a:spLocks noChangeArrowheads="1"/>
          </p:cNvSpPr>
          <p:nvPr/>
        </p:nvSpPr>
        <p:spPr bwMode="auto">
          <a:xfrm>
            <a:off x="1087286" y="363786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a:t>0,6</a:t>
            </a:r>
            <a:endParaRPr lang="fr-FR" altLang="fr-FR" sz="1800" b="1" dirty="0"/>
          </a:p>
        </p:txBody>
      </p:sp>
      <p:sp>
        <p:nvSpPr>
          <p:cNvPr id="319" name="Rectangle 321"/>
          <p:cNvSpPr>
            <a:spLocks noChangeArrowheads="1"/>
          </p:cNvSpPr>
          <p:nvPr/>
        </p:nvSpPr>
        <p:spPr bwMode="auto">
          <a:xfrm>
            <a:off x="2689074" y="362833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a:t>0,7</a:t>
            </a:r>
            <a:endParaRPr lang="fr-FR" altLang="fr-FR" sz="1800" b="1" dirty="0"/>
          </a:p>
        </p:txBody>
      </p:sp>
      <p:sp>
        <p:nvSpPr>
          <p:cNvPr id="320" name="Rectangle 322"/>
          <p:cNvSpPr>
            <a:spLocks noChangeArrowheads="1"/>
          </p:cNvSpPr>
          <p:nvPr/>
        </p:nvSpPr>
        <p:spPr bwMode="auto">
          <a:xfrm>
            <a:off x="4294868" y="3617223"/>
            <a:ext cx="18755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50" b="1" dirty="0"/>
              <a:t>0,8</a:t>
            </a:r>
            <a:endParaRPr lang="fr-FR" altLang="fr-FR" sz="1600" b="1" dirty="0"/>
          </a:p>
        </p:txBody>
      </p:sp>
      <p:sp>
        <p:nvSpPr>
          <p:cNvPr id="321" name="Rectangle 323"/>
          <p:cNvSpPr>
            <a:spLocks noChangeArrowheads="1"/>
          </p:cNvSpPr>
          <p:nvPr/>
        </p:nvSpPr>
        <p:spPr bwMode="auto">
          <a:xfrm>
            <a:off x="5850119" y="3559709"/>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00" b="1"/>
              <a:t>1,5</a:t>
            </a:r>
            <a:endParaRPr lang="fr-FR" altLang="fr-FR" sz="1400" b="1"/>
          </a:p>
        </p:txBody>
      </p:sp>
      <p:sp>
        <p:nvSpPr>
          <p:cNvPr id="322" name="Rectangle 324"/>
          <p:cNvSpPr>
            <a:spLocks noChangeArrowheads="1"/>
          </p:cNvSpPr>
          <p:nvPr/>
        </p:nvSpPr>
        <p:spPr bwMode="auto">
          <a:xfrm>
            <a:off x="7428711" y="3161858"/>
            <a:ext cx="18755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50" b="1"/>
              <a:t>5,0</a:t>
            </a:r>
            <a:endParaRPr lang="fr-FR" altLang="fr-FR" sz="1600" b="1"/>
          </a:p>
        </p:txBody>
      </p:sp>
      <p:sp>
        <p:nvSpPr>
          <p:cNvPr id="323" name="Rectangle 325"/>
          <p:cNvSpPr>
            <a:spLocks noChangeArrowheads="1"/>
          </p:cNvSpPr>
          <p:nvPr/>
        </p:nvSpPr>
        <p:spPr bwMode="auto">
          <a:xfrm>
            <a:off x="1385736" y="353626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1,4</a:t>
            </a:r>
            <a:endParaRPr lang="fr-FR" altLang="fr-FR" sz="1800" b="1"/>
          </a:p>
        </p:txBody>
      </p:sp>
      <p:sp>
        <p:nvSpPr>
          <p:cNvPr id="324" name="Rectangle 326"/>
          <p:cNvSpPr>
            <a:spLocks noChangeArrowheads="1"/>
          </p:cNvSpPr>
          <p:nvPr/>
        </p:nvSpPr>
        <p:spPr bwMode="auto">
          <a:xfrm>
            <a:off x="2987524" y="3566423"/>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1,2</a:t>
            </a:r>
            <a:endParaRPr lang="fr-FR" altLang="fr-FR" sz="1800" b="1"/>
          </a:p>
        </p:txBody>
      </p:sp>
      <p:sp>
        <p:nvSpPr>
          <p:cNvPr id="325" name="Rectangle 327"/>
          <p:cNvSpPr>
            <a:spLocks noChangeArrowheads="1"/>
          </p:cNvSpPr>
          <p:nvPr/>
        </p:nvSpPr>
        <p:spPr bwMode="auto">
          <a:xfrm>
            <a:off x="4578199" y="3525148"/>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1,5</a:t>
            </a:r>
            <a:endParaRPr lang="fr-FR" altLang="fr-FR" sz="1800" b="1"/>
          </a:p>
        </p:txBody>
      </p:sp>
      <p:sp>
        <p:nvSpPr>
          <p:cNvPr id="326" name="Rectangle 328"/>
          <p:cNvSpPr>
            <a:spLocks noChangeArrowheads="1"/>
          </p:cNvSpPr>
          <p:nvPr/>
        </p:nvSpPr>
        <p:spPr bwMode="auto">
          <a:xfrm>
            <a:off x="6148569" y="3334284"/>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00" b="1" dirty="0"/>
              <a:t>3,4</a:t>
            </a:r>
            <a:endParaRPr lang="fr-FR" altLang="fr-FR" sz="1400" b="1" dirty="0"/>
          </a:p>
        </p:txBody>
      </p:sp>
      <p:sp>
        <p:nvSpPr>
          <p:cNvPr id="327" name="Rectangle 329"/>
          <p:cNvSpPr>
            <a:spLocks noChangeArrowheads="1"/>
          </p:cNvSpPr>
          <p:nvPr/>
        </p:nvSpPr>
        <p:spPr bwMode="auto">
          <a:xfrm>
            <a:off x="7692665" y="2249045"/>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50" b="1"/>
              <a:t>12,8</a:t>
            </a:r>
            <a:endParaRPr lang="fr-FR" altLang="fr-FR" sz="1600" b="1"/>
          </a:p>
        </p:txBody>
      </p:sp>
      <p:sp>
        <p:nvSpPr>
          <p:cNvPr id="328" name="Rectangle 330"/>
          <p:cNvSpPr>
            <a:spLocks noChangeArrowheads="1"/>
          </p:cNvSpPr>
          <p:nvPr/>
        </p:nvSpPr>
        <p:spPr bwMode="auto">
          <a:xfrm>
            <a:off x="1673074" y="3423548"/>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2,4</a:t>
            </a:r>
            <a:endParaRPr lang="fr-FR" altLang="fr-FR" sz="1800" b="1"/>
          </a:p>
        </p:txBody>
      </p:sp>
      <p:sp>
        <p:nvSpPr>
          <p:cNvPr id="329" name="Rectangle 331"/>
          <p:cNvSpPr>
            <a:spLocks noChangeArrowheads="1"/>
          </p:cNvSpPr>
          <p:nvPr/>
        </p:nvSpPr>
        <p:spPr bwMode="auto">
          <a:xfrm>
            <a:off x="3274861" y="3525148"/>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1,5</a:t>
            </a:r>
            <a:endParaRPr lang="fr-FR" altLang="fr-FR" sz="1800" b="1"/>
          </a:p>
        </p:txBody>
      </p:sp>
      <p:sp>
        <p:nvSpPr>
          <p:cNvPr id="330" name="Rectangle 332"/>
          <p:cNvSpPr>
            <a:spLocks noChangeArrowheads="1"/>
          </p:cNvSpPr>
          <p:nvPr/>
        </p:nvSpPr>
        <p:spPr bwMode="auto">
          <a:xfrm>
            <a:off x="4875061" y="336163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2,9</a:t>
            </a:r>
            <a:endParaRPr lang="fr-FR" altLang="fr-FR" sz="1800" b="1"/>
          </a:p>
        </p:txBody>
      </p:sp>
      <p:sp>
        <p:nvSpPr>
          <p:cNvPr id="331" name="Rectangle 333"/>
          <p:cNvSpPr>
            <a:spLocks noChangeArrowheads="1"/>
          </p:cNvSpPr>
          <p:nvPr/>
        </p:nvSpPr>
        <p:spPr bwMode="auto">
          <a:xfrm>
            <a:off x="6476941" y="3034611"/>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00" b="1" dirty="0"/>
              <a:t>5,7</a:t>
            </a:r>
            <a:endParaRPr lang="fr-FR" altLang="fr-FR" sz="1400" b="1" dirty="0"/>
          </a:p>
        </p:txBody>
      </p:sp>
      <p:sp>
        <p:nvSpPr>
          <p:cNvPr id="332" name="Rectangle 334"/>
          <p:cNvSpPr>
            <a:spLocks noChangeArrowheads="1"/>
          </p:cNvSpPr>
          <p:nvPr/>
        </p:nvSpPr>
        <p:spPr bwMode="auto">
          <a:xfrm>
            <a:off x="7980002" y="1275908"/>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50" b="1"/>
              <a:t>21,3</a:t>
            </a:r>
            <a:endParaRPr lang="fr-FR" altLang="fr-FR" sz="1600" b="1"/>
          </a:p>
        </p:txBody>
      </p:sp>
      <p:sp>
        <p:nvSpPr>
          <p:cNvPr id="333" name="Rectangle 335"/>
          <p:cNvSpPr>
            <a:spLocks noChangeArrowheads="1"/>
          </p:cNvSpPr>
          <p:nvPr/>
        </p:nvSpPr>
        <p:spPr bwMode="auto">
          <a:xfrm>
            <a:off x="1969936" y="326003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3,8</a:t>
            </a:r>
            <a:endParaRPr lang="fr-FR" altLang="fr-FR" sz="1800" b="1"/>
          </a:p>
        </p:txBody>
      </p:sp>
      <p:sp>
        <p:nvSpPr>
          <p:cNvPr id="334" name="Rectangle 336"/>
          <p:cNvSpPr>
            <a:spLocks noChangeArrowheads="1"/>
          </p:cNvSpPr>
          <p:nvPr/>
        </p:nvSpPr>
        <p:spPr bwMode="auto">
          <a:xfrm>
            <a:off x="3571724" y="348546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1,9</a:t>
            </a:r>
            <a:endParaRPr lang="fr-FR" altLang="fr-FR" sz="1800" b="1"/>
          </a:p>
        </p:txBody>
      </p:sp>
      <p:sp>
        <p:nvSpPr>
          <p:cNvPr id="335" name="Rectangle 337"/>
          <p:cNvSpPr>
            <a:spLocks noChangeArrowheads="1"/>
          </p:cNvSpPr>
          <p:nvPr/>
        </p:nvSpPr>
        <p:spPr bwMode="auto">
          <a:xfrm>
            <a:off x="5162399" y="326956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a:t>3,7</a:t>
            </a:r>
            <a:endParaRPr lang="fr-FR" altLang="fr-FR" sz="1800" b="1"/>
          </a:p>
        </p:txBody>
      </p:sp>
      <p:sp>
        <p:nvSpPr>
          <p:cNvPr id="336" name="Rectangle 338"/>
          <p:cNvSpPr>
            <a:spLocks noChangeArrowheads="1"/>
          </p:cNvSpPr>
          <p:nvPr/>
        </p:nvSpPr>
        <p:spPr bwMode="auto">
          <a:xfrm>
            <a:off x="6773803" y="2880623"/>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00" b="1"/>
              <a:t>7,1</a:t>
            </a:r>
            <a:endParaRPr lang="fr-FR" altLang="fr-FR" sz="1400" b="1"/>
          </a:p>
        </p:txBody>
      </p:sp>
      <p:sp>
        <p:nvSpPr>
          <p:cNvPr id="337" name="Rectangle 339"/>
          <p:cNvSpPr>
            <a:spLocks noChangeArrowheads="1"/>
          </p:cNvSpPr>
          <p:nvPr/>
        </p:nvSpPr>
        <p:spPr bwMode="auto">
          <a:xfrm>
            <a:off x="8278452" y="661545"/>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050" b="1" dirty="0"/>
              <a:t>26,6</a:t>
            </a:r>
            <a:endParaRPr lang="fr-FR" altLang="fr-FR" sz="1600" b="1" dirty="0"/>
          </a:p>
        </p:txBody>
      </p:sp>
      <p:sp>
        <p:nvSpPr>
          <p:cNvPr id="338" name="Rectangle 340"/>
          <p:cNvSpPr>
            <a:spLocks noChangeArrowheads="1"/>
          </p:cNvSpPr>
          <p:nvPr/>
        </p:nvSpPr>
        <p:spPr bwMode="auto">
          <a:xfrm>
            <a:off x="601663" y="3874398"/>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0</a:t>
            </a:r>
            <a:endParaRPr lang="fr-FR" altLang="fr-FR" b="1"/>
          </a:p>
        </p:txBody>
      </p:sp>
      <p:sp>
        <p:nvSpPr>
          <p:cNvPr id="339" name="Rectangle 341"/>
          <p:cNvSpPr>
            <a:spLocks noChangeArrowheads="1"/>
          </p:cNvSpPr>
          <p:nvPr/>
        </p:nvSpPr>
        <p:spPr bwMode="auto">
          <a:xfrm>
            <a:off x="601663" y="3637861"/>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a:t>
            </a:r>
            <a:endParaRPr lang="fr-FR" altLang="fr-FR" b="1"/>
          </a:p>
        </p:txBody>
      </p:sp>
      <p:sp>
        <p:nvSpPr>
          <p:cNvPr id="340" name="Rectangle 342"/>
          <p:cNvSpPr>
            <a:spLocks noChangeArrowheads="1"/>
          </p:cNvSpPr>
          <p:nvPr/>
        </p:nvSpPr>
        <p:spPr bwMode="auto">
          <a:xfrm>
            <a:off x="601663" y="3412436"/>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4</a:t>
            </a:r>
            <a:endParaRPr lang="fr-FR" altLang="fr-FR" b="1"/>
          </a:p>
        </p:txBody>
      </p:sp>
      <p:sp>
        <p:nvSpPr>
          <p:cNvPr id="341" name="Rectangle 343"/>
          <p:cNvSpPr>
            <a:spLocks noChangeArrowheads="1"/>
          </p:cNvSpPr>
          <p:nvPr/>
        </p:nvSpPr>
        <p:spPr bwMode="auto">
          <a:xfrm>
            <a:off x="601663" y="3177486"/>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6</a:t>
            </a:r>
            <a:endParaRPr lang="fr-FR" altLang="fr-FR" b="1"/>
          </a:p>
        </p:txBody>
      </p:sp>
      <p:sp>
        <p:nvSpPr>
          <p:cNvPr id="342" name="Rectangle 344"/>
          <p:cNvSpPr>
            <a:spLocks noChangeArrowheads="1"/>
          </p:cNvSpPr>
          <p:nvPr/>
        </p:nvSpPr>
        <p:spPr bwMode="auto">
          <a:xfrm>
            <a:off x="601663" y="2952061"/>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8</a:t>
            </a:r>
            <a:endParaRPr lang="fr-FR" altLang="fr-FR" b="1"/>
          </a:p>
        </p:txBody>
      </p:sp>
      <p:sp>
        <p:nvSpPr>
          <p:cNvPr id="343" name="Rectangle 345"/>
          <p:cNvSpPr>
            <a:spLocks noChangeArrowheads="1"/>
          </p:cNvSpPr>
          <p:nvPr/>
        </p:nvSpPr>
        <p:spPr bwMode="auto">
          <a:xfrm>
            <a:off x="509588" y="2715523"/>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10</a:t>
            </a:r>
            <a:endParaRPr lang="fr-FR" altLang="fr-FR" b="1"/>
          </a:p>
        </p:txBody>
      </p:sp>
      <p:sp>
        <p:nvSpPr>
          <p:cNvPr id="344" name="Rectangle 346"/>
          <p:cNvSpPr>
            <a:spLocks noChangeArrowheads="1"/>
          </p:cNvSpPr>
          <p:nvPr/>
        </p:nvSpPr>
        <p:spPr bwMode="auto">
          <a:xfrm>
            <a:off x="509588" y="2490098"/>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12</a:t>
            </a:r>
            <a:endParaRPr lang="fr-FR" altLang="fr-FR" b="1"/>
          </a:p>
        </p:txBody>
      </p:sp>
      <p:sp>
        <p:nvSpPr>
          <p:cNvPr id="345" name="Rectangle 347"/>
          <p:cNvSpPr>
            <a:spLocks noChangeArrowheads="1"/>
          </p:cNvSpPr>
          <p:nvPr/>
        </p:nvSpPr>
        <p:spPr bwMode="auto">
          <a:xfrm>
            <a:off x="509588" y="2255148"/>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14</a:t>
            </a:r>
            <a:endParaRPr lang="fr-FR" altLang="fr-FR" b="1"/>
          </a:p>
        </p:txBody>
      </p:sp>
      <p:sp>
        <p:nvSpPr>
          <p:cNvPr id="346" name="Rectangle 348"/>
          <p:cNvSpPr>
            <a:spLocks noChangeArrowheads="1"/>
          </p:cNvSpPr>
          <p:nvPr/>
        </p:nvSpPr>
        <p:spPr bwMode="auto">
          <a:xfrm>
            <a:off x="509588" y="2020198"/>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16</a:t>
            </a:r>
            <a:endParaRPr lang="fr-FR" altLang="fr-FR" b="1"/>
          </a:p>
        </p:txBody>
      </p:sp>
      <p:sp>
        <p:nvSpPr>
          <p:cNvPr id="347" name="Rectangle 349"/>
          <p:cNvSpPr>
            <a:spLocks noChangeArrowheads="1"/>
          </p:cNvSpPr>
          <p:nvPr/>
        </p:nvSpPr>
        <p:spPr bwMode="auto">
          <a:xfrm>
            <a:off x="509588" y="1794773"/>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18</a:t>
            </a:r>
            <a:endParaRPr lang="fr-FR" altLang="fr-FR" b="1"/>
          </a:p>
        </p:txBody>
      </p:sp>
      <p:sp>
        <p:nvSpPr>
          <p:cNvPr id="348" name="Rectangle 350"/>
          <p:cNvSpPr>
            <a:spLocks noChangeArrowheads="1"/>
          </p:cNvSpPr>
          <p:nvPr/>
        </p:nvSpPr>
        <p:spPr bwMode="auto">
          <a:xfrm>
            <a:off x="509588" y="1558236"/>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20</a:t>
            </a:r>
            <a:endParaRPr lang="fr-FR" altLang="fr-FR" b="1"/>
          </a:p>
        </p:txBody>
      </p:sp>
      <p:sp>
        <p:nvSpPr>
          <p:cNvPr id="349" name="Rectangle 351"/>
          <p:cNvSpPr>
            <a:spLocks noChangeArrowheads="1"/>
          </p:cNvSpPr>
          <p:nvPr/>
        </p:nvSpPr>
        <p:spPr bwMode="auto">
          <a:xfrm>
            <a:off x="509588" y="1332811"/>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22</a:t>
            </a:r>
            <a:endParaRPr lang="fr-FR" altLang="fr-FR" b="1"/>
          </a:p>
        </p:txBody>
      </p:sp>
      <p:sp>
        <p:nvSpPr>
          <p:cNvPr id="350" name="Rectangle 352"/>
          <p:cNvSpPr>
            <a:spLocks noChangeArrowheads="1"/>
          </p:cNvSpPr>
          <p:nvPr/>
        </p:nvSpPr>
        <p:spPr bwMode="auto">
          <a:xfrm>
            <a:off x="509588" y="1097861"/>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24</a:t>
            </a:r>
            <a:endParaRPr lang="fr-FR" altLang="fr-FR" b="1"/>
          </a:p>
        </p:txBody>
      </p:sp>
      <p:sp>
        <p:nvSpPr>
          <p:cNvPr id="351" name="Rectangle 353"/>
          <p:cNvSpPr>
            <a:spLocks noChangeArrowheads="1"/>
          </p:cNvSpPr>
          <p:nvPr/>
        </p:nvSpPr>
        <p:spPr bwMode="auto">
          <a:xfrm>
            <a:off x="509588" y="872436"/>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26</a:t>
            </a:r>
            <a:endParaRPr lang="fr-FR" altLang="fr-FR" b="1"/>
          </a:p>
        </p:txBody>
      </p:sp>
      <p:sp>
        <p:nvSpPr>
          <p:cNvPr id="352" name="Rectangle 354"/>
          <p:cNvSpPr>
            <a:spLocks noChangeArrowheads="1"/>
          </p:cNvSpPr>
          <p:nvPr/>
        </p:nvSpPr>
        <p:spPr bwMode="auto">
          <a:xfrm>
            <a:off x="509588" y="635898"/>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28</a:t>
            </a:r>
            <a:endParaRPr lang="fr-FR" altLang="fr-FR" b="1"/>
          </a:p>
        </p:txBody>
      </p:sp>
      <p:sp>
        <p:nvSpPr>
          <p:cNvPr id="353" name="Rectangle 355"/>
          <p:cNvSpPr>
            <a:spLocks noChangeArrowheads="1"/>
          </p:cNvSpPr>
          <p:nvPr/>
        </p:nvSpPr>
        <p:spPr bwMode="auto">
          <a:xfrm>
            <a:off x="1316252" y="4120461"/>
            <a:ext cx="612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smtClean="0"/>
              <a:t>CV </a:t>
            </a:r>
            <a:r>
              <a:rPr lang="fr-FR" altLang="fr-FR" sz="1100" b="1" dirty="0" err="1" smtClean="0"/>
              <a:t>death</a:t>
            </a:r>
            <a:endParaRPr lang="fr-FR" altLang="fr-FR" sz="1800" b="1" dirty="0"/>
          </a:p>
        </p:txBody>
      </p:sp>
      <p:sp>
        <p:nvSpPr>
          <p:cNvPr id="354" name="Rectangle 356"/>
          <p:cNvSpPr>
            <a:spLocks noChangeArrowheads="1"/>
          </p:cNvSpPr>
          <p:nvPr/>
        </p:nvSpPr>
        <p:spPr bwMode="auto">
          <a:xfrm>
            <a:off x="2840153" y="4120461"/>
            <a:ext cx="7966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smtClean="0"/>
              <a:t>Non fatal MI</a:t>
            </a:r>
            <a:endParaRPr lang="fr-FR" altLang="fr-FR" sz="1800" b="1" dirty="0"/>
          </a:p>
        </p:txBody>
      </p:sp>
      <p:sp>
        <p:nvSpPr>
          <p:cNvPr id="355" name="Rectangle 357"/>
          <p:cNvSpPr>
            <a:spLocks noChangeArrowheads="1"/>
          </p:cNvSpPr>
          <p:nvPr/>
        </p:nvSpPr>
        <p:spPr bwMode="auto">
          <a:xfrm>
            <a:off x="4298568" y="4120461"/>
            <a:ext cx="10643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smtClean="0"/>
              <a:t>Non fatal stroke</a:t>
            </a:r>
            <a:endParaRPr lang="fr-FR" altLang="fr-FR" sz="1800" b="1" dirty="0"/>
          </a:p>
        </p:txBody>
      </p:sp>
      <p:sp>
        <p:nvSpPr>
          <p:cNvPr id="356" name="Rectangle 358"/>
          <p:cNvSpPr>
            <a:spLocks noChangeArrowheads="1"/>
          </p:cNvSpPr>
          <p:nvPr/>
        </p:nvSpPr>
        <p:spPr bwMode="auto">
          <a:xfrm>
            <a:off x="5708048" y="4120461"/>
            <a:ext cx="14378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smtClean="0"/>
              <a:t>CV </a:t>
            </a:r>
            <a:r>
              <a:rPr lang="fr-FR" altLang="fr-FR" sz="1100" b="1" dirty="0" err="1" smtClean="0"/>
              <a:t>death</a:t>
            </a:r>
            <a:r>
              <a:rPr lang="fr-FR" altLang="fr-FR" sz="1100" b="1" dirty="0" smtClean="0"/>
              <a:t> </a:t>
            </a:r>
            <a:r>
              <a:rPr lang="fr-FR" altLang="fr-FR" sz="1100" b="1" dirty="0"/>
              <a:t>/ </a:t>
            </a:r>
            <a:r>
              <a:rPr lang="fr-FR" altLang="fr-FR" sz="1100" b="1" dirty="0" smtClean="0"/>
              <a:t>MI / Stroke</a:t>
            </a:r>
            <a:endParaRPr lang="fr-FR" altLang="fr-FR" sz="1800" b="1" dirty="0"/>
          </a:p>
        </p:txBody>
      </p:sp>
      <p:sp>
        <p:nvSpPr>
          <p:cNvPr id="361" name="Rectangle 363"/>
          <p:cNvSpPr>
            <a:spLocks noChangeArrowheads="1"/>
          </p:cNvSpPr>
          <p:nvPr/>
        </p:nvSpPr>
        <p:spPr bwMode="auto">
          <a:xfrm>
            <a:off x="1319213" y="964511"/>
            <a:ext cx="123825" cy="1222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2" name="Rectangle 364"/>
          <p:cNvSpPr>
            <a:spLocks noChangeArrowheads="1"/>
          </p:cNvSpPr>
          <p:nvPr/>
        </p:nvSpPr>
        <p:spPr bwMode="auto">
          <a:xfrm>
            <a:off x="1547293" y="90259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500" b="1"/>
              <a:t>0</a:t>
            </a:r>
            <a:endParaRPr lang="fr-FR" altLang="fr-FR" b="1"/>
          </a:p>
        </p:txBody>
      </p:sp>
      <p:sp>
        <p:nvSpPr>
          <p:cNvPr id="363" name="Rectangle 365"/>
          <p:cNvSpPr>
            <a:spLocks noChangeArrowheads="1"/>
          </p:cNvSpPr>
          <p:nvPr/>
        </p:nvSpPr>
        <p:spPr bwMode="auto">
          <a:xfrm>
            <a:off x="1319213" y="1270898"/>
            <a:ext cx="123825" cy="123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4" name="Rectangle 366"/>
          <p:cNvSpPr>
            <a:spLocks noChangeArrowheads="1"/>
          </p:cNvSpPr>
          <p:nvPr/>
        </p:nvSpPr>
        <p:spPr bwMode="auto">
          <a:xfrm>
            <a:off x="1547293" y="121057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500" b="1"/>
              <a:t>1</a:t>
            </a:r>
            <a:endParaRPr lang="fr-FR" altLang="fr-FR" b="1"/>
          </a:p>
        </p:txBody>
      </p:sp>
      <p:sp>
        <p:nvSpPr>
          <p:cNvPr id="365" name="Rectangle 367"/>
          <p:cNvSpPr>
            <a:spLocks noChangeArrowheads="1"/>
          </p:cNvSpPr>
          <p:nvPr/>
        </p:nvSpPr>
        <p:spPr bwMode="auto">
          <a:xfrm>
            <a:off x="1309688" y="1569348"/>
            <a:ext cx="9525" cy="112713"/>
          </a:xfrm>
          <a:prstGeom prst="rect">
            <a:avLst/>
          </a:prstGeom>
          <a:solidFill>
            <a:srgbClr val="762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6" name="Rectangle 368"/>
          <p:cNvSpPr>
            <a:spLocks noChangeArrowheads="1"/>
          </p:cNvSpPr>
          <p:nvPr/>
        </p:nvSpPr>
        <p:spPr bwMode="auto">
          <a:xfrm>
            <a:off x="1319213" y="1569348"/>
            <a:ext cx="11112" cy="112713"/>
          </a:xfrm>
          <a:prstGeom prst="rect">
            <a:avLst/>
          </a:prstGeom>
          <a:solidFill>
            <a:srgbClr val="89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7" name="Rectangle 369"/>
          <p:cNvSpPr>
            <a:spLocks noChangeArrowheads="1"/>
          </p:cNvSpPr>
          <p:nvPr/>
        </p:nvSpPr>
        <p:spPr bwMode="auto">
          <a:xfrm>
            <a:off x="1330325" y="1569348"/>
            <a:ext cx="9525" cy="112713"/>
          </a:xfrm>
          <a:prstGeom prst="rect">
            <a:avLst/>
          </a:prstGeom>
          <a:solidFill>
            <a:srgbClr val="AB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8" name="Rectangle 370"/>
          <p:cNvSpPr>
            <a:spLocks noChangeArrowheads="1"/>
          </p:cNvSpPr>
          <p:nvPr/>
        </p:nvSpPr>
        <p:spPr bwMode="auto">
          <a:xfrm>
            <a:off x="1339850" y="1569348"/>
            <a:ext cx="11113" cy="112713"/>
          </a:xfrm>
          <a:prstGeom prst="rect">
            <a:avLst/>
          </a:prstGeom>
          <a:solidFill>
            <a:srgbClr val="D25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69" name="Rectangle 371"/>
          <p:cNvSpPr>
            <a:spLocks noChangeArrowheads="1"/>
          </p:cNvSpPr>
          <p:nvPr/>
        </p:nvSpPr>
        <p:spPr bwMode="auto">
          <a:xfrm>
            <a:off x="1350963" y="1569348"/>
            <a:ext cx="9525" cy="112713"/>
          </a:xfrm>
          <a:prstGeom prst="rect">
            <a:avLst/>
          </a:prstGeom>
          <a:solidFill>
            <a:srgbClr val="EE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0" name="Rectangle 372"/>
          <p:cNvSpPr>
            <a:spLocks noChangeArrowheads="1"/>
          </p:cNvSpPr>
          <p:nvPr/>
        </p:nvSpPr>
        <p:spPr bwMode="auto">
          <a:xfrm>
            <a:off x="1360488" y="1569348"/>
            <a:ext cx="20637" cy="112713"/>
          </a:xfrm>
          <a:prstGeom prst="rect">
            <a:avLst/>
          </a:prstGeom>
          <a:solidFill>
            <a:srgbClr val="FC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1" name="Rectangle 373"/>
          <p:cNvSpPr>
            <a:spLocks noChangeArrowheads="1"/>
          </p:cNvSpPr>
          <p:nvPr/>
        </p:nvSpPr>
        <p:spPr bwMode="auto">
          <a:xfrm>
            <a:off x="1381125" y="1569348"/>
            <a:ext cx="11113" cy="112713"/>
          </a:xfrm>
          <a:prstGeom prst="rect">
            <a:avLst/>
          </a:prstGeom>
          <a:solidFill>
            <a:srgbClr val="EE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2" name="Rectangle 374"/>
          <p:cNvSpPr>
            <a:spLocks noChangeArrowheads="1"/>
          </p:cNvSpPr>
          <p:nvPr/>
        </p:nvSpPr>
        <p:spPr bwMode="auto">
          <a:xfrm>
            <a:off x="1392238" y="1569348"/>
            <a:ext cx="9525" cy="112713"/>
          </a:xfrm>
          <a:prstGeom prst="rect">
            <a:avLst/>
          </a:prstGeom>
          <a:solidFill>
            <a:srgbClr val="D25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3" name="Rectangle 375"/>
          <p:cNvSpPr>
            <a:spLocks noChangeArrowheads="1"/>
          </p:cNvSpPr>
          <p:nvPr/>
        </p:nvSpPr>
        <p:spPr bwMode="auto">
          <a:xfrm>
            <a:off x="1401763" y="1569348"/>
            <a:ext cx="11112" cy="112713"/>
          </a:xfrm>
          <a:prstGeom prst="rect">
            <a:avLst/>
          </a:prstGeom>
          <a:solidFill>
            <a:srgbClr val="AB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4" name="Rectangle 376"/>
          <p:cNvSpPr>
            <a:spLocks noChangeArrowheads="1"/>
          </p:cNvSpPr>
          <p:nvPr/>
        </p:nvSpPr>
        <p:spPr bwMode="auto">
          <a:xfrm>
            <a:off x="1319213" y="1578873"/>
            <a:ext cx="1238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5" name="Rectangle 377"/>
          <p:cNvSpPr>
            <a:spLocks noChangeArrowheads="1"/>
          </p:cNvSpPr>
          <p:nvPr/>
        </p:nvSpPr>
        <p:spPr bwMode="auto">
          <a:xfrm>
            <a:off x="1547293" y="151696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500" b="1"/>
              <a:t>2</a:t>
            </a:r>
            <a:endParaRPr lang="fr-FR" altLang="fr-FR" b="1"/>
          </a:p>
        </p:txBody>
      </p:sp>
      <p:sp>
        <p:nvSpPr>
          <p:cNvPr id="376" name="Rectangle 378"/>
          <p:cNvSpPr>
            <a:spLocks noChangeArrowheads="1"/>
          </p:cNvSpPr>
          <p:nvPr/>
        </p:nvSpPr>
        <p:spPr bwMode="auto">
          <a:xfrm>
            <a:off x="1309688" y="1866211"/>
            <a:ext cx="9525" cy="112712"/>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7" name="Rectangle 379"/>
          <p:cNvSpPr>
            <a:spLocks noChangeArrowheads="1"/>
          </p:cNvSpPr>
          <p:nvPr/>
        </p:nvSpPr>
        <p:spPr bwMode="auto">
          <a:xfrm>
            <a:off x="1319213" y="1866211"/>
            <a:ext cx="11112" cy="112712"/>
          </a:xfrm>
          <a:prstGeom prst="rect">
            <a:avLst/>
          </a:prstGeom>
          <a:solidFill>
            <a:srgbClr val="8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8" name="Rectangle 380"/>
          <p:cNvSpPr>
            <a:spLocks noChangeArrowheads="1"/>
          </p:cNvSpPr>
          <p:nvPr/>
        </p:nvSpPr>
        <p:spPr bwMode="auto">
          <a:xfrm>
            <a:off x="1330325" y="1866211"/>
            <a:ext cx="9525" cy="112712"/>
          </a:xfrm>
          <a:prstGeom prst="rect">
            <a:avLst/>
          </a:prstGeom>
          <a:solidFill>
            <a:srgbClr val="A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79" name="Rectangle 381"/>
          <p:cNvSpPr>
            <a:spLocks noChangeArrowheads="1"/>
          </p:cNvSpPr>
          <p:nvPr/>
        </p:nvSpPr>
        <p:spPr bwMode="auto">
          <a:xfrm>
            <a:off x="1339850" y="1866211"/>
            <a:ext cx="11113" cy="112712"/>
          </a:xfrm>
          <a:prstGeom prst="rect">
            <a:avLst/>
          </a:prstGeom>
          <a:solidFill>
            <a:srgbClr val="D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0" name="Rectangle 382"/>
          <p:cNvSpPr>
            <a:spLocks noChangeArrowheads="1"/>
          </p:cNvSpPr>
          <p:nvPr/>
        </p:nvSpPr>
        <p:spPr bwMode="auto">
          <a:xfrm>
            <a:off x="1350963" y="1866211"/>
            <a:ext cx="9525" cy="112712"/>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1" name="Rectangle 383"/>
          <p:cNvSpPr>
            <a:spLocks noChangeArrowheads="1"/>
          </p:cNvSpPr>
          <p:nvPr/>
        </p:nvSpPr>
        <p:spPr bwMode="auto">
          <a:xfrm>
            <a:off x="1360488" y="1866211"/>
            <a:ext cx="20637" cy="112712"/>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2" name="Rectangle 384"/>
          <p:cNvSpPr>
            <a:spLocks noChangeArrowheads="1"/>
          </p:cNvSpPr>
          <p:nvPr/>
        </p:nvSpPr>
        <p:spPr bwMode="auto">
          <a:xfrm>
            <a:off x="1381125" y="1866211"/>
            <a:ext cx="11113" cy="112712"/>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3" name="Rectangle 385"/>
          <p:cNvSpPr>
            <a:spLocks noChangeArrowheads="1"/>
          </p:cNvSpPr>
          <p:nvPr/>
        </p:nvSpPr>
        <p:spPr bwMode="auto">
          <a:xfrm>
            <a:off x="1392238" y="1866211"/>
            <a:ext cx="9525" cy="112712"/>
          </a:xfrm>
          <a:prstGeom prst="rect">
            <a:avLst/>
          </a:prstGeom>
          <a:solidFill>
            <a:srgbClr val="D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4" name="Rectangle 386"/>
          <p:cNvSpPr>
            <a:spLocks noChangeArrowheads="1"/>
          </p:cNvSpPr>
          <p:nvPr/>
        </p:nvSpPr>
        <p:spPr bwMode="auto">
          <a:xfrm>
            <a:off x="1401763" y="1866211"/>
            <a:ext cx="11112" cy="112712"/>
          </a:xfrm>
          <a:prstGeom prst="rect">
            <a:avLst/>
          </a:prstGeom>
          <a:solidFill>
            <a:srgbClr val="A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5" name="Rectangle 387"/>
          <p:cNvSpPr>
            <a:spLocks noChangeArrowheads="1"/>
          </p:cNvSpPr>
          <p:nvPr/>
        </p:nvSpPr>
        <p:spPr bwMode="auto">
          <a:xfrm>
            <a:off x="1319213" y="1875736"/>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fr-FR" sz="1800"/>
          </a:p>
        </p:txBody>
      </p:sp>
      <p:sp>
        <p:nvSpPr>
          <p:cNvPr id="386" name="Rectangle 388"/>
          <p:cNvSpPr>
            <a:spLocks noChangeArrowheads="1"/>
          </p:cNvSpPr>
          <p:nvPr/>
        </p:nvSpPr>
        <p:spPr bwMode="auto">
          <a:xfrm>
            <a:off x="1547293" y="181541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500" b="1"/>
              <a:t>3</a:t>
            </a:r>
            <a:endParaRPr lang="fr-FR" altLang="fr-FR" b="1"/>
          </a:p>
        </p:txBody>
      </p:sp>
      <p:sp>
        <p:nvSpPr>
          <p:cNvPr id="387" name="Rectangle 389"/>
          <p:cNvSpPr>
            <a:spLocks noChangeArrowheads="1"/>
          </p:cNvSpPr>
          <p:nvPr/>
        </p:nvSpPr>
        <p:spPr bwMode="auto">
          <a:xfrm>
            <a:off x="958850" y="635898"/>
            <a:ext cx="146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300" b="1"/>
              <a:t>%</a:t>
            </a:r>
            <a:endParaRPr lang="fr-FR" altLang="fr-FR" b="1"/>
          </a:p>
        </p:txBody>
      </p:sp>
      <p:sp>
        <p:nvSpPr>
          <p:cNvPr id="388" name="Rectangle 391"/>
          <p:cNvSpPr>
            <a:spLocks noChangeArrowheads="1"/>
          </p:cNvSpPr>
          <p:nvPr/>
        </p:nvSpPr>
        <p:spPr bwMode="auto">
          <a:xfrm rot="16200000">
            <a:off x="-956775" y="2019502"/>
            <a:ext cx="2376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400" b="1" dirty="0"/>
              <a:t>CV Events at 1 </a:t>
            </a:r>
            <a:r>
              <a:rPr lang="fr-FR" altLang="fr-FR" sz="1400" b="1" dirty="0" err="1"/>
              <a:t>year</a:t>
            </a:r>
            <a:endParaRPr lang="fr-FR" altLang="fr-FR" sz="1400" b="1" dirty="0"/>
          </a:p>
        </p:txBody>
      </p:sp>
      <p:sp>
        <p:nvSpPr>
          <p:cNvPr id="389" name="Rectangle 358"/>
          <p:cNvSpPr>
            <a:spLocks noChangeArrowheads="1"/>
          </p:cNvSpPr>
          <p:nvPr/>
        </p:nvSpPr>
        <p:spPr bwMode="auto">
          <a:xfrm>
            <a:off x="7421753" y="4120461"/>
            <a:ext cx="1437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r>
              <a:rPr lang="fr-FR" altLang="fr-FR" sz="1100" b="1" dirty="0" smtClean="0"/>
              <a:t>CV </a:t>
            </a:r>
            <a:r>
              <a:rPr lang="fr-FR" altLang="fr-FR" sz="1100" b="1" dirty="0" err="1" smtClean="0"/>
              <a:t>death</a:t>
            </a:r>
            <a:r>
              <a:rPr lang="fr-FR" altLang="fr-FR" sz="1100" b="1" dirty="0" smtClean="0"/>
              <a:t> </a:t>
            </a:r>
            <a:r>
              <a:rPr lang="fr-FR" altLang="fr-FR" sz="1100" b="1" dirty="0"/>
              <a:t>/ </a:t>
            </a:r>
            <a:r>
              <a:rPr lang="fr-FR" altLang="fr-FR" sz="1100" b="1" dirty="0" smtClean="0"/>
              <a:t>MI / Stroke</a:t>
            </a:r>
          </a:p>
          <a:p>
            <a:pPr algn="ctr" defTabSz="914400" eaLnBrk="1" hangingPunct="1"/>
            <a:r>
              <a:rPr lang="fr-FR" altLang="fr-FR" sz="1100" b="1" dirty="0" err="1" smtClean="0"/>
              <a:t>Hospitalization</a:t>
            </a:r>
            <a:endParaRPr lang="fr-FR" altLang="fr-FR" sz="1800" b="1" dirty="0"/>
          </a:p>
        </p:txBody>
      </p:sp>
      <p:sp>
        <p:nvSpPr>
          <p:cNvPr id="391" name="Rectangle 392"/>
          <p:cNvSpPr>
            <a:spLocks noChangeArrowheads="1"/>
          </p:cNvSpPr>
          <p:nvPr/>
        </p:nvSpPr>
        <p:spPr bwMode="auto">
          <a:xfrm>
            <a:off x="3516313" y="700017"/>
            <a:ext cx="204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r>
              <a:rPr lang="fr-FR" altLang="fr-FR" sz="1000" b="1" dirty="0"/>
              <a:t>REACH </a:t>
            </a:r>
            <a:r>
              <a:rPr lang="fr-FR" altLang="fr-FR" sz="1000" b="1" dirty="0" err="1" smtClean="0"/>
              <a:t>Registry</a:t>
            </a:r>
            <a:r>
              <a:rPr lang="fr-FR" altLang="fr-FR" sz="1000" b="1" dirty="0" smtClean="0"/>
              <a:t> (n=68236 pts)</a:t>
            </a:r>
            <a:endParaRPr lang="fr-FR" altLang="fr-FR" sz="1000" b="1" dirty="0"/>
          </a:p>
        </p:txBody>
      </p:sp>
      <p:sp>
        <p:nvSpPr>
          <p:cNvPr id="392" name="Rectangle 394"/>
          <p:cNvSpPr>
            <a:spLocks noChangeArrowheads="1"/>
          </p:cNvSpPr>
          <p:nvPr/>
        </p:nvSpPr>
        <p:spPr bwMode="auto">
          <a:xfrm>
            <a:off x="501975" y="4406943"/>
            <a:ext cx="2621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altLang="fr-FR" sz="800" dirty="0" err="1">
                <a:latin typeface="Arial" charset="0"/>
                <a:ea typeface="Arial" charset="0"/>
                <a:cs typeface="Arial" charset="0"/>
              </a:rPr>
              <a:t>Steg</a:t>
            </a:r>
            <a:r>
              <a:rPr lang="fr-FR" altLang="fr-FR" sz="800" dirty="0">
                <a:latin typeface="Arial" charset="0"/>
                <a:ea typeface="Arial" charset="0"/>
                <a:cs typeface="Arial" charset="0"/>
              </a:rPr>
              <a:t> PG et al JAMA. 2007 Mar 21;297(11):1197-206 </a:t>
            </a:r>
          </a:p>
        </p:txBody>
      </p:sp>
    </p:spTree>
    <p:extLst>
      <p:ext uri="{BB962C8B-B14F-4D97-AF65-F5344CB8AC3E}">
        <p14:creationId xmlns:p14="http://schemas.microsoft.com/office/powerpoint/2010/main" val="1002301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023"/>
            <a:ext cx="8229600" cy="857250"/>
          </a:xfrm>
        </p:spPr>
        <p:txBody>
          <a:bodyPr>
            <a:normAutofit/>
          </a:bodyPr>
          <a:lstStyle/>
          <a:p>
            <a:r>
              <a:rPr lang="fr-FR" sz="3200" b="1" dirty="0" smtClean="0">
                <a:solidFill>
                  <a:srgbClr val="006600"/>
                </a:solidFill>
              </a:rPr>
              <a:t>ESC PAD Guidelines 2011</a:t>
            </a:r>
            <a:endParaRPr lang="fr-FR" sz="3200" b="1" dirty="0">
              <a:solidFill>
                <a:srgbClr val="006600"/>
              </a:solidFill>
            </a:endParaRPr>
          </a:p>
        </p:txBody>
      </p:sp>
      <p:sp>
        <p:nvSpPr>
          <p:cNvPr id="3" name="Espace réservé du contenu 2"/>
          <p:cNvSpPr>
            <a:spLocks noGrp="1"/>
          </p:cNvSpPr>
          <p:nvPr>
            <p:ph idx="1"/>
          </p:nvPr>
        </p:nvSpPr>
        <p:spPr>
          <a:xfrm>
            <a:off x="457200" y="890054"/>
            <a:ext cx="8361218" cy="2144098"/>
          </a:xfrm>
        </p:spPr>
        <p:txBody>
          <a:bodyPr>
            <a:normAutofit/>
          </a:bodyPr>
          <a:lstStyle/>
          <a:p>
            <a:r>
              <a:rPr lang="en-US" sz="2000" dirty="0" smtClean="0"/>
              <a:t>Patients </a:t>
            </a:r>
            <a:r>
              <a:rPr lang="en-US" sz="2000" dirty="0"/>
              <a:t>with </a:t>
            </a:r>
            <a:r>
              <a:rPr lang="en-US" sz="2000" dirty="0" smtClean="0"/>
              <a:t>Lower Extremity Artery Disease </a:t>
            </a:r>
            <a:r>
              <a:rPr lang="en-US" sz="2000" dirty="0"/>
              <a:t>associated with CAD are at twice the level of risk as those presenting with CAD alone. </a:t>
            </a:r>
            <a:endParaRPr lang="en-US" sz="2000" dirty="0" smtClean="0"/>
          </a:p>
          <a:p>
            <a:endParaRPr lang="en-US" sz="2000" dirty="0" smtClean="0"/>
          </a:p>
          <a:p>
            <a:r>
              <a:rPr lang="en-US" sz="2000" dirty="0"/>
              <a:t>W</a:t>
            </a:r>
            <a:r>
              <a:rPr lang="en-US" sz="2000" dirty="0" smtClean="0"/>
              <a:t>hether </a:t>
            </a:r>
            <a:r>
              <a:rPr lang="en-US" sz="2000" dirty="0"/>
              <a:t>the management of CAD patients should differ in the case of concurrent LEAD is not </a:t>
            </a:r>
            <a:r>
              <a:rPr lang="en-US" sz="2000" dirty="0" smtClean="0"/>
              <a:t>obvious. There </a:t>
            </a:r>
            <a:r>
              <a:rPr lang="en-US" sz="2000" dirty="0"/>
              <a:t>are no specific </a:t>
            </a:r>
            <a:r>
              <a:rPr lang="en-US" sz="2000" dirty="0" smtClean="0"/>
              <a:t>trials. </a:t>
            </a:r>
            <a:endParaRPr lang="fr-FR"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2778658"/>
            <a:ext cx="66960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9598" y="4315696"/>
            <a:ext cx="2716962" cy="276999"/>
          </a:xfrm>
          <a:prstGeom prst="rect">
            <a:avLst/>
          </a:prstGeom>
          <a:noFill/>
        </p:spPr>
        <p:txBody>
          <a:bodyPr wrap="none" rtlCol="0">
            <a:spAutoFit/>
          </a:bodyPr>
          <a:lstStyle/>
          <a:p>
            <a:r>
              <a:rPr lang="en-US" sz="1200" dirty="0" err="1"/>
              <a:t>Eur</a:t>
            </a:r>
            <a:r>
              <a:rPr lang="en-US" sz="1200" dirty="0"/>
              <a:t> Heart J. </a:t>
            </a:r>
            <a:r>
              <a:rPr lang="en-US" sz="1200" b="1" dirty="0"/>
              <a:t>2011</a:t>
            </a:r>
            <a:r>
              <a:rPr lang="en-US" sz="1200" dirty="0"/>
              <a:t> Nov;32(22</a:t>
            </a:r>
            <a:r>
              <a:rPr lang="en-US" sz="1200"/>
              <a:t>):</a:t>
            </a:r>
            <a:r>
              <a:rPr lang="en-US" sz="1200" smtClean="0"/>
              <a:t>2851-906</a:t>
            </a:r>
            <a:endParaRPr lang="fr-FR" sz="1200" dirty="0"/>
          </a:p>
        </p:txBody>
      </p:sp>
    </p:spTree>
    <p:extLst>
      <p:ext uri="{BB962C8B-B14F-4D97-AF65-F5344CB8AC3E}">
        <p14:creationId xmlns:p14="http://schemas.microsoft.com/office/powerpoint/2010/main" val="1096230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50"/>
          </a:xfrm>
        </p:spPr>
        <p:txBody>
          <a:bodyPr>
            <a:normAutofit/>
          </a:bodyPr>
          <a:lstStyle/>
          <a:p>
            <a:r>
              <a:rPr lang="fr-FR" sz="3200" b="1" dirty="0" smtClean="0">
                <a:solidFill>
                  <a:srgbClr val="006600"/>
                </a:solidFill>
              </a:rPr>
              <a:t>AMERICA </a:t>
            </a:r>
            <a:r>
              <a:rPr lang="fr-FR" sz="3200" b="1" dirty="0" err="1" smtClean="0">
                <a:solidFill>
                  <a:srgbClr val="006600"/>
                </a:solidFill>
              </a:rPr>
              <a:t>Study</a:t>
            </a:r>
            <a:r>
              <a:rPr lang="fr-FR" sz="3200" b="1" dirty="0" smtClean="0">
                <a:solidFill>
                  <a:srgbClr val="006600"/>
                </a:solidFill>
              </a:rPr>
              <a:t>: </a:t>
            </a:r>
            <a:r>
              <a:rPr lang="fr-FR" sz="3200" b="1" dirty="0" err="1" smtClean="0">
                <a:solidFill>
                  <a:srgbClr val="006600"/>
                </a:solidFill>
              </a:rPr>
              <a:t>Rationale</a:t>
            </a:r>
            <a:r>
              <a:rPr lang="fr-FR" sz="3200" b="1" dirty="0" smtClean="0">
                <a:solidFill>
                  <a:srgbClr val="006600"/>
                </a:solidFill>
              </a:rPr>
              <a:t> (1)</a:t>
            </a:r>
            <a:endParaRPr lang="fr-FR" sz="3200" b="1" dirty="0">
              <a:solidFill>
                <a:srgbClr val="006600"/>
              </a:solidFill>
            </a:endParaRPr>
          </a:p>
        </p:txBody>
      </p:sp>
      <p:sp>
        <p:nvSpPr>
          <p:cNvPr id="3" name="Espace réservé du contenu 2"/>
          <p:cNvSpPr>
            <a:spLocks noGrp="1"/>
          </p:cNvSpPr>
          <p:nvPr>
            <p:ph idx="1"/>
          </p:nvPr>
        </p:nvSpPr>
        <p:spPr>
          <a:xfrm>
            <a:off x="155479" y="1107017"/>
            <a:ext cx="8995442" cy="3394472"/>
          </a:xfrm>
        </p:spPr>
        <p:txBody>
          <a:bodyPr>
            <a:normAutofit/>
          </a:bodyPr>
          <a:lstStyle/>
          <a:p>
            <a:pPr>
              <a:buClr>
                <a:srgbClr val="006600"/>
              </a:buClr>
              <a:buFont typeface="Symbol" panose="05050102010706020507" pitchFamily="18" charset="2"/>
              <a:buChar char="-"/>
            </a:pPr>
            <a:r>
              <a:rPr lang="en-US" sz="1800" b="1" dirty="0" smtClean="0"/>
              <a:t>Coronary artery disease</a:t>
            </a:r>
            <a:r>
              <a:rPr lang="en-US" sz="1800" dirty="0" smtClean="0">
                <a:latin typeface="Calibri"/>
              </a:rPr>
              <a:t>→</a:t>
            </a:r>
            <a:r>
              <a:rPr lang="en-US" sz="1800" dirty="0" smtClean="0"/>
              <a:t> the most frequent and severe location of atherosclerosis</a:t>
            </a:r>
          </a:p>
          <a:p>
            <a:pPr>
              <a:buClr>
                <a:srgbClr val="006600"/>
              </a:buClr>
              <a:buFont typeface="Symbol" panose="05050102010706020507" pitchFamily="18" charset="2"/>
              <a:buChar char="-"/>
            </a:pPr>
            <a:endParaRPr lang="en-US" sz="1800" dirty="0"/>
          </a:p>
          <a:p>
            <a:pPr>
              <a:buClr>
                <a:srgbClr val="006600"/>
              </a:buClr>
              <a:buFont typeface="Symbol" panose="05050102010706020507" pitchFamily="18" charset="2"/>
              <a:buChar char="-"/>
            </a:pPr>
            <a:r>
              <a:rPr lang="en-US" sz="1800" b="1" dirty="0" smtClean="0"/>
              <a:t>Symptomatic multisite </a:t>
            </a:r>
            <a:r>
              <a:rPr lang="en-US" sz="1800" b="1" dirty="0"/>
              <a:t>artery </a:t>
            </a:r>
            <a:r>
              <a:rPr lang="en-US" sz="1800" b="1" dirty="0" smtClean="0"/>
              <a:t>disease </a:t>
            </a:r>
            <a:r>
              <a:rPr lang="en-US" sz="1800" dirty="0" smtClean="0"/>
              <a:t>(</a:t>
            </a:r>
            <a:r>
              <a:rPr lang="en-US" sz="1800" b="1" dirty="0" smtClean="0"/>
              <a:t>MSAD</a:t>
            </a:r>
            <a:r>
              <a:rPr lang="en-US" sz="1800" dirty="0" smtClean="0"/>
              <a:t>) </a:t>
            </a:r>
            <a:r>
              <a:rPr lang="en-US" sz="1800" dirty="0"/>
              <a:t>→ </a:t>
            </a:r>
            <a:r>
              <a:rPr lang="en-US" sz="1800" dirty="0" smtClean="0"/>
              <a:t>integrator of the global CV risk </a:t>
            </a:r>
          </a:p>
          <a:p>
            <a:pPr>
              <a:buClr>
                <a:srgbClr val="006600"/>
              </a:buClr>
              <a:buFont typeface="Symbol" panose="05050102010706020507" pitchFamily="18" charset="2"/>
              <a:buChar char="-"/>
            </a:pPr>
            <a:endParaRPr lang="en-US" sz="1800" dirty="0"/>
          </a:p>
          <a:p>
            <a:pPr>
              <a:buClr>
                <a:srgbClr val="006600"/>
              </a:buClr>
              <a:buFont typeface="Symbol" panose="05050102010706020507" pitchFamily="18" charset="2"/>
              <a:buChar char="-"/>
            </a:pPr>
            <a:r>
              <a:rPr lang="en-US" sz="1800" dirty="0" smtClean="0"/>
              <a:t>The </a:t>
            </a:r>
            <a:r>
              <a:rPr lang="en-US" sz="1800" dirty="0"/>
              <a:t>prevalence and associated-risk of </a:t>
            </a:r>
            <a:r>
              <a:rPr lang="en-US" sz="1800" b="1" dirty="0"/>
              <a:t>asymptomatic </a:t>
            </a:r>
            <a:r>
              <a:rPr lang="en-US" sz="1800" b="1" dirty="0" smtClean="0"/>
              <a:t>MSAD </a:t>
            </a:r>
            <a:r>
              <a:rPr lang="en-US" sz="1800" dirty="0"/>
              <a:t>in high risk coronary patients are unknown. </a:t>
            </a:r>
            <a:endParaRPr lang="fr-FR" sz="1800" dirty="0"/>
          </a:p>
          <a:p>
            <a:pPr>
              <a:buClr>
                <a:srgbClr val="006600"/>
              </a:buClr>
              <a:buFont typeface="Symbol" panose="05050102010706020507" pitchFamily="18" charset="2"/>
              <a:buChar char="-"/>
            </a:pPr>
            <a:endParaRPr lang="fr-FR" sz="1800" dirty="0"/>
          </a:p>
          <a:p>
            <a:pPr>
              <a:buClr>
                <a:srgbClr val="006600"/>
              </a:buClr>
              <a:buFont typeface="Symbol" panose="05050102010706020507" pitchFamily="18" charset="2"/>
              <a:buChar char="-"/>
            </a:pPr>
            <a:r>
              <a:rPr lang="en-US" sz="1800" dirty="0"/>
              <a:t>Whether </a:t>
            </a:r>
            <a:r>
              <a:rPr lang="en-US" sz="1800" b="1" dirty="0"/>
              <a:t>systematic identification of MSAD and treatment </a:t>
            </a:r>
            <a:r>
              <a:rPr lang="en-US" sz="1800" dirty="0"/>
              <a:t>when appropriate combined with an aggressive secondary prevention is </a:t>
            </a:r>
            <a:r>
              <a:rPr lang="en-US" sz="1800" dirty="0" smtClean="0"/>
              <a:t>relevant </a:t>
            </a:r>
            <a:r>
              <a:rPr lang="en-US" sz="1800" dirty="0"/>
              <a:t>has not been evaluated. </a:t>
            </a:r>
            <a:endParaRPr lang="fr-FR" sz="1800" b="1" dirty="0"/>
          </a:p>
          <a:p>
            <a:pPr>
              <a:buClr>
                <a:srgbClr val="006600"/>
              </a:buClr>
              <a:buFont typeface="Symbol" panose="05050102010706020507" pitchFamily="18" charset="2"/>
              <a:buChar char="-"/>
            </a:pPr>
            <a:endParaRPr lang="fr-FR" sz="1800" dirty="0" smtClean="0"/>
          </a:p>
          <a:p>
            <a:pPr>
              <a:buClr>
                <a:srgbClr val="006600"/>
              </a:buClr>
              <a:buFont typeface="Symbol" panose="05050102010706020507" pitchFamily="18" charset="2"/>
              <a:buChar char="-"/>
            </a:pPr>
            <a:endParaRPr lang="fr-FR" sz="1800" dirty="0"/>
          </a:p>
        </p:txBody>
      </p:sp>
    </p:spTree>
    <p:extLst>
      <p:ext uri="{BB962C8B-B14F-4D97-AF65-F5344CB8AC3E}">
        <p14:creationId xmlns:p14="http://schemas.microsoft.com/office/powerpoint/2010/main" val="2032298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081"/>
            <a:ext cx="8229600" cy="857250"/>
          </a:xfrm>
        </p:spPr>
        <p:txBody>
          <a:bodyPr>
            <a:normAutofit/>
          </a:bodyPr>
          <a:lstStyle/>
          <a:p>
            <a:r>
              <a:rPr lang="fr-FR" sz="3200" b="1" dirty="0" smtClean="0">
                <a:solidFill>
                  <a:srgbClr val="006600"/>
                </a:solidFill>
              </a:rPr>
              <a:t>AMERICA </a:t>
            </a:r>
            <a:r>
              <a:rPr lang="fr-FR" sz="3200" b="1" dirty="0" err="1" smtClean="0">
                <a:solidFill>
                  <a:srgbClr val="006600"/>
                </a:solidFill>
              </a:rPr>
              <a:t>Study</a:t>
            </a:r>
            <a:r>
              <a:rPr lang="fr-FR" sz="3200" b="1" dirty="0" smtClean="0">
                <a:solidFill>
                  <a:srgbClr val="006600"/>
                </a:solidFill>
              </a:rPr>
              <a:t>: </a:t>
            </a:r>
            <a:r>
              <a:rPr lang="fr-FR" sz="3200" b="1" dirty="0" err="1" smtClean="0">
                <a:solidFill>
                  <a:srgbClr val="006600"/>
                </a:solidFill>
              </a:rPr>
              <a:t>Rationale</a:t>
            </a:r>
            <a:r>
              <a:rPr lang="fr-FR" sz="3200" b="1" dirty="0" smtClean="0">
                <a:solidFill>
                  <a:srgbClr val="006600"/>
                </a:solidFill>
              </a:rPr>
              <a:t> (2)</a:t>
            </a:r>
            <a:endParaRPr lang="fr-FR" sz="3200" b="1" dirty="0">
              <a:solidFill>
                <a:srgbClr val="006600"/>
              </a:solidFill>
            </a:endParaRPr>
          </a:p>
        </p:txBody>
      </p:sp>
      <p:sp>
        <p:nvSpPr>
          <p:cNvPr id="3" name="Espace réservé du contenu 2"/>
          <p:cNvSpPr>
            <a:spLocks noGrp="1"/>
          </p:cNvSpPr>
          <p:nvPr>
            <p:ph idx="1"/>
          </p:nvPr>
        </p:nvSpPr>
        <p:spPr>
          <a:xfrm>
            <a:off x="973667" y="1210731"/>
            <a:ext cx="7789333" cy="3282289"/>
          </a:xfrm>
        </p:spPr>
        <p:txBody>
          <a:bodyPr>
            <a:normAutofit/>
          </a:bodyPr>
          <a:lstStyle/>
          <a:p>
            <a:pPr algn="just">
              <a:buFont typeface="Calibri" panose="020F0502020204030204" pitchFamily="34" charset="0"/>
              <a:buChar char="–"/>
            </a:pPr>
            <a:r>
              <a:rPr lang="en-US" sz="2000" dirty="0" smtClean="0"/>
              <a:t>To demonstrate the </a:t>
            </a:r>
            <a:r>
              <a:rPr lang="en-US" sz="2000" b="1" dirty="0" smtClean="0"/>
              <a:t>superiority</a:t>
            </a:r>
            <a:r>
              <a:rPr lang="en-US" sz="2000" dirty="0" smtClean="0"/>
              <a:t> of  </a:t>
            </a:r>
            <a:r>
              <a:rPr lang="en-US" sz="2000" dirty="0"/>
              <a:t>a </a:t>
            </a:r>
            <a:r>
              <a:rPr lang="en-US" sz="2000" b="1" dirty="0"/>
              <a:t>pro-active strategy </a:t>
            </a:r>
            <a:r>
              <a:rPr lang="en-US" sz="2000" dirty="0"/>
              <a:t>of </a:t>
            </a:r>
            <a:r>
              <a:rPr lang="en-US" sz="2000" dirty="0" smtClean="0"/>
              <a:t>detection and </a:t>
            </a:r>
            <a:r>
              <a:rPr lang="en-US" sz="2000" dirty="0"/>
              <a:t>management of the extension of atherothrombosis to other territories than coronary combined with an aggressive pharmacological secondary prevention strategy in a population with very high risk features of coronary disease (</a:t>
            </a:r>
            <a:r>
              <a:rPr lang="en-US" sz="2000" b="1" dirty="0">
                <a:solidFill>
                  <a:srgbClr val="FF0000"/>
                </a:solidFill>
              </a:rPr>
              <a:t>pro-active strategy</a:t>
            </a:r>
            <a:r>
              <a:rPr lang="en-US" sz="2000" dirty="0"/>
              <a:t>) </a:t>
            </a:r>
            <a:endParaRPr lang="en-US" sz="2000" dirty="0" smtClean="0"/>
          </a:p>
          <a:p>
            <a:pPr algn="just">
              <a:buFont typeface="Calibri" panose="020F0502020204030204" pitchFamily="34" charset="0"/>
              <a:buChar char="–"/>
            </a:pPr>
            <a:r>
              <a:rPr lang="en-US" sz="2000" dirty="0" smtClean="0"/>
              <a:t>As </a:t>
            </a:r>
            <a:r>
              <a:rPr lang="en-US" sz="2000" dirty="0"/>
              <a:t>compared with a </a:t>
            </a:r>
            <a:r>
              <a:rPr lang="en-US" sz="2000" b="1" dirty="0"/>
              <a:t>conservative strategy</a:t>
            </a:r>
            <a:r>
              <a:rPr lang="en-US" sz="2000" dirty="0"/>
              <a:t> based on a clinically-guided identification of MSAD and standard pharmacological treatment (</a:t>
            </a:r>
            <a:r>
              <a:rPr lang="en-US" sz="2000" b="1" dirty="0">
                <a:solidFill>
                  <a:srgbClr val="FF0000"/>
                </a:solidFill>
              </a:rPr>
              <a:t>conventional strategy</a:t>
            </a:r>
            <a:r>
              <a:rPr lang="en-US" sz="2000" dirty="0"/>
              <a:t>). </a:t>
            </a:r>
            <a:endParaRPr lang="fr-FR" sz="2000" dirty="0"/>
          </a:p>
          <a:p>
            <a:pPr algn="just"/>
            <a:endParaRPr lang="fr-FR" sz="2000" dirty="0"/>
          </a:p>
        </p:txBody>
      </p:sp>
    </p:spTree>
    <p:extLst>
      <p:ext uri="{BB962C8B-B14F-4D97-AF65-F5344CB8AC3E}">
        <p14:creationId xmlns:p14="http://schemas.microsoft.com/office/powerpoint/2010/main" val="131889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TotalTime>
  <Words>2692</Words>
  <Application>Microsoft Office PowerPoint</Application>
  <PresentationFormat>Affichage à l'écran (16:9)</PresentationFormat>
  <Paragraphs>467</Paragraphs>
  <Slides>33</Slides>
  <Notes>6</Notes>
  <HiddenSlides>3</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Aggressive detection and Management of the Extension of atherothrombosis in high Risk coronary patients In comparison with standard of Care for coronary Atherosclerosis  The AMERICA study</vt:lpstr>
      <vt:lpstr>Disclosures</vt:lpstr>
      <vt:lpstr>AMERICA: Study organization</vt:lpstr>
      <vt:lpstr>Centers and principal investigators</vt:lpstr>
      <vt:lpstr>Background (1) Asymptomatic Myocardial Ischemia in Stroke and Atherosclerotic Disease (AMISTAD)</vt:lpstr>
      <vt:lpstr>Background (2)</vt:lpstr>
      <vt:lpstr>ESC PAD Guidelines 2011</vt:lpstr>
      <vt:lpstr>AMERICA Study: Rationale (1)</vt:lpstr>
      <vt:lpstr>AMERICA Study: Rationale (2)</vt:lpstr>
      <vt:lpstr>Study Design</vt:lpstr>
      <vt:lpstr>Présentation PowerPoint</vt:lpstr>
      <vt:lpstr>Definitions of MSAD</vt:lpstr>
      <vt:lpstr>AMERICA Study: Inclusion criteria</vt:lpstr>
      <vt:lpstr>AMERICA: Study Endpoints</vt:lpstr>
      <vt:lpstr>AMERICA Study: Statistical methodology</vt:lpstr>
      <vt:lpstr>AMERICA: Consort diagram</vt:lpstr>
      <vt:lpstr>Présentation PowerPoint</vt:lpstr>
      <vt:lpstr>Présentation PowerPoint</vt:lpstr>
      <vt:lpstr>AMERICA Study: Baseline Characteristics</vt:lpstr>
      <vt:lpstr>AMERICA: Pro-active strategy</vt:lpstr>
      <vt:lpstr>Primary Endpoint at 2 years-FU*</vt:lpstr>
      <vt:lpstr>Main secondary endpoint at 2 years-FU*</vt:lpstr>
      <vt:lpstr>Présentation PowerPoint</vt:lpstr>
      <vt:lpstr>Key seconday outcomes</vt:lpstr>
      <vt:lpstr>Prespecified subgroups</vt:lpstr>
      <vt:lpstr>Limitations</vt:lpstr>
      <vt:lpstr>Limitations</vt:lpstr>
      <vt:lpstr>Conclusions</vt:lpstr>
      <vt:lpstr>Conclusions</vt:lpstr>
      <vt:lpstr>Back-up</vt:lpstr>
      <vt:lpstr>Localisation of MSAD (n=56)</vt:lpstr>
      <vt:lpstr>Management of MSAD</vt:lpstr>
      <vt:lpstr>Independent predictors of MSAD</vt:lpstr>
    </vt:vector>
  </TitlesOfParts>
  <Company>Hobby 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Olivier Boutin</dc:creator>
  <cp:lastModifiedBy>JPCOLLET</cp:lastModifiedBy>
  <cp:revision>113</cp:revision>
  <dcterms:created xsi:type="dcterms:W3CDTF">2016-06-21T14:00:08Z</dcterms:created>
  <dcterms:modified xsi:type="dcterms:W3CDTF">2016-08-26T04:54:05Z</dcterms:modified>
</cp:coreProperties>
</file>